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1" r:id="rId2"/>
    <p:sldId id="264" r:id="rId3"/>
    <p:sldId id="263" r:id="rId4"/>
    <p:sldId id="267" r:id="rId5"/>
    <p:sldId id="266" r:id="rId6"/>
    <p:sldId id="262" r:id="rId7"/>
    <p:sldId id="269" r:id="rId8"/>
    <p:sldId id="258" r:id="rId9"/>
    <p:sldId id="259" r:id="rId10"/>
    <p:sldId id="270" r:id="rId11"/>
    <p:sldId id="271" r:id="rId12"/>
  </p:sldIdLst>
  <p:sldSz cx="9144000" cy="6858000" type="screen4x3"/>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8" d="100"/>
          <a:sy n="118" d="100"/>
        </p:scale>
        <p:origin x="-1434" y="-2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AE1F3E62-B4D3-4996-BB28-4D2D566FEE5B}" type="datetimeFigureOut">
              <a:rPr lang="lv-LV" smtClean="0"/>
              <a:pPr/>
              <a:t>2017.03.28.</a:t>
            </a:fld>
            <a:endParaRPr lang="lv-LV"/>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lv-LV"/>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0E8C481B-35BD-4A96-81B9-27B67AA26F78}" type="slidenum">
              <a:rPr lang="lv-LV" smtClean="0"/>
              <a:pPr/>
              <a:t>‹#›</a:t>
            </a:fld>
            <a:endParaRPr lang="lv-LV"/>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E1F3E62-B4D3-4996-BB28-4D2D566FEE5B}" type="datetimeFigureOut">
              <a:rPr lang="lv-LV" smtClean="0"/>
              <a:pPr/>
              <a:t>2017.03.28.</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0E8C481B-35BD-4A96-81B9-27B67AA26F78}" type="slidenum">
              <a:rPr lang="lv-LV" smtClean="0"/>
              <a:pPr/>
              <a:t>‹#›</a:t>
            </a:fld>
            <a:endParaRPr lang="lv-LV"/>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AE1F3E62-B4D3-4996-BB28-4D2D566FEE5B}" type="datetimeFigureOut">
              <a:rPr lang="lv-LV" smtClean="0"/>
              <a:pPr/>
              <a:t>2017.03.28.</a:t>
            </a:fld>
            <a:endParaRPr lang="lv-LV"/>
          </a:p>
        </p:txBody>
      </p:sp>
      <p:sp>
        <p:nvSpPr>
          <p:cNvPr id="5" name="Footer Placeholder 4"/>
          <p:cNvSpPr>
            <a:spLocks noGrp="1"/>
          </p:cNvSpPr>
          <p:nvPr>
            <p:ph type="ftr" sz="quarter" idx="11"/>
          </p:nvPr>
        </p:nvSpPr>
        <p:spPr>
          <a:xfrm>
            <a:off x="457201" y="6248207"/>
            <a:ext cx="5573483" cy="365125"/>
          </a:xfrm>
        </p:spPr>
        <p:txBody>
          <a:bodyPr/>
          <a:lstStyle/>
          <a:p>
            <a:endParaRPr lang="lv-LV"/>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0E8C481B-35BD-4A96-81B9-27B67AA26F78}" type="slidenum">
              <a:rPr lang="lv-LV" smtClean="0"/>
              <a:pPr/>
              <a:t>‹#›</a:t>
            </a:fld>
            <a:endParaRPr lang="lv-LV"/>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AE1F3E62-B4D3-4996-BB28-4D2D566FEE5B}" type="datetimeFigureOut">
              <a:rPr lang="lv-LV" smtClean="0"/>
              <a:pPr/>
              <a:t>2017.03.28.</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0E8C481B-35BD-4A96-81B9-27B67AA26F78}" type="slidenum">
              <a:rPr lang="lv-LV" smtClean="0"/>
              <a:pPr/>
              <a:t>‹#›</a:t>
            </a:fld>
            <a:endParaRPr lang="lv-LV"/>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AE1F3E62-B4D3-4996-BB28-4D2D566FEE5B}" type="datetimeFigureOut">
              <a:rPr lang="lv-LV" smtClean="0"/>
              <a:pPr/>
              <a:t>2017.03.28.</a:t>
            </a:fld>
            <a:endParaRPr lang="lv-LV"/>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0E8C481B-35BD-4A96-81B9-27B67AA26F78}" type="slidenum">
              <a:rPr lang="lv-LV" smtClean="0"/>
              <a:pPr/>
              <a:t>‹#›</a:t>
            </a:fld>
            <a:endParaRPr lang="lv-LV"/>
          </a:p>
        </p:txBody>
      </p:sp>
      <p:sp>
        <p:nvSpPr>
          <p:cNvPr id="14" name="Footer Placeholder 13"/>
          <p:cNvSpPr>
            <a:spLocks noGrp="1"/>
          </p:cNvSpPr>
          <p:nvPr>
            <p:ph type="ftr" sz="quarter" idx="12"/>
          </p:nvPr>
        </p:nvSpPr>
        <p:spPr/>
        <p:txBody>
          <a:bodyPr/>
          <a:lstStyle/>
          <a:p>
            <a:endParaRPr lang="lv-LV"/>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AE1F3E62-B4D3-4996-BB28-4D2D566FEE5B}" type="datetimeFigureOut">
              <a:rPr lang="lv-LV" smtClean="0"/>
              <a:pPr/>
              <a:t>2017.03.28.</a:t>
            </a:fld>
            <a:endParaRPr lang="lv-LV"/>
          </a:p>
        </p:txBody>
      </p:sp>
      <p:sp>
        <p:nvSpPr>
          <p:cNvPr id="10" name="Slide Number Placeholder 9"/>
          <p:cNvSpPr>
            <a:spLocks noGrp="1"/>
          </p:cNvSpPr>
          <p:nvPr>
            <p:ph type="sldNum" sz="quarter" idx="16"/>
          </p:nvPr>
        </p:nvSpPr>
        <p:spPr/>
        <p:txBody>
          <a:bodyPr rtlCol="0"/>
          <a:lstStyle/>
          <a:p>
            <a:fld id="{0E8C481B-35BD-4A96-81B9-27B67AA26F78}" type="slidenum">
              <a:rPr lang="lv-LV" smtClean="0"/>
              <a:pPr/>
              <a:t>‹#›</a:t>
            </a:fld>
            <a:endParaRPr lang="lv-LV"/>
          </a:p>
        </p:txBody>
      </p:sp>
      <p:sp>
        <p:nvSpPr>
          <p:cNvPr id="12" name="Footer Placeholder 11"/>
          <p:cNvSpPr>
            <a:spLocks noGrp="1"/>
          </p:cNvSpPr>
          <p:nvPr>
            <p:ph type="ftr" sz="quarter" idx="17"/>
          </p:nvPr>
        </p:nvSpPr>
        <p:spPr/>
        <p:txBody>
          <a:bodyPr rtlCol="0"/>
          <a:lstStyle/>
          <a:p>
            <a:endParaRPr lang="lv-LV"/>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AE1F3E62-B4D3-4996-BB28-4D2D566FEE5B}" type="datetimeFigureOut">
              <a:rPr lang="lv-LV" smtClean="0"/>
              <a:pPr/>
              <a:t>2017.03.28.</a:t>
            </a:fld>
            <a:endParaRPr lang="lv-LV"/>
          </a:p>
        </p:txBody>
      </p:sp>
      <p:sp>
        <p:nvSpPr>
          <p:cNvPr id="12" name="Slide Number Placeholder 11"/>
          <p:cNvSpPr>
            <a:spLocks noGrp="1"/>
          </p:cNvSpPr>
          <p:nvPr>
            <p:ph type="sldNum" sz="quarter" idx="16"/>
          </p:nvPr>
        </p:nvSpPr>
        <p:spPr/>
        <p:txBody>
          <a:bodyPr rtlCol="0"/>
          <a:lstStyle/>
          <a:p>
            <a:fld id="{0E8C481B-35BD-4A96-81B9-27B67AA26F78}" type="slidenum">
              <a:rPr lang="lv-LV" smtClean="0"/>
              <a:pPr/>
              <a:t>‹#›</a:t>
            </a:fld>
            <a:endParaRPr lang="lv-LV"/>
          </a:p>
        </p:txBody>
      </p:sp>
      <p:sp>
        <p:nvSpPr>
          <p:cNvPr id="14" name="Footer Placeholder 13"/>
          <p:cNvSpPr>
            <a:spLocks noGrp="1"/>
          </p:cNvSpPr>
          <p:nvPr>
            <p:ph type="ftr" sz="quarter" idx="17"/>
          </p:nvPr>
        </p:nvSpPr>
        <p:spPr/>
        <p:txBody>
          <a:bodyPr rtlCol="0"/>
          <a:lstStyle/>
          <a:p>
            <a:endParaRPr lang="lv-LV"/>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E1F3E62-B4D3-4996-BB28-4D2D566FEE5B}" type="datetimeFigureOut">
              <a:rPr lang="lv-LV" smtClean="0"/>
              <a:pPr/>
              <a:t>2017.03.28.</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0E8C481B-35BD-4A96-81B9-27B67AA26F78}" type="slidenum">
              <a:rPr lang="lv-LV" smtClean="0"/>
              <a:pPr/>
              <a:t>‹#›</a:t>
            </a:fld>
            <a:endParaRPr lang="lv-LV"/>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1F3E62-B4D3-4996-BB28-4D2D566FEE5B}" type="datetimeFigureOut">
              <a:rPr lang="lv-LV" smtClean="0"/>
              <a:pPr/>
              <a:t>2017.03.28.</a:t>
            </a:fld>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0E8C481B-35BD-4A96-81B9-27B67AA26F78}" type="slidenum">
              <a:rPr lang="lv-LV" smtClean="0"/>
              <a:pPr/>
              <a:t>‹#›</a:t>
            </a:fld>
            <a:endParaRPr lang="lv-LV"/>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AE1F3E62-B4D3-4996-BB28-4D2D566FEE5B}" type="datetimeFigureOut">
              <a:rPr lang="lv-LV" smtClean="0"/>
              <a:pPr/>
              <a:t>2017.03.28.</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0E8C481B-35BD-4A96-81B9-27B67AA26F78}" type="slidenum">
              <a:rPr lang="lv-LV" smtClean="0"/>
              <a:pPr/>
              <a:t>‹#›</a:t>
            </a:fld>
            <a:endParaRPr lang="lv-LV"/>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AE1F3E62-B4D3-4996-BB28-4D2D566FEE5B}" type="datetimeFigureOut">
              <a:rPr lang="lv-LV" smtClean="0"/>
              <a:pPr/>
              <a:t>2017.03.28.</a:t>
            </a:fld>
            <a:endParaRPr lang="lv-LV"/>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0E8C481B-35BD-4A96-81B9-27B67AA26F78}" type="slidenum">
              <a:rPr lang="lv-LV" smtClean="0"/>
              <a:pPr/>
              <a:t>‹#›</a:t>
            </a:fld>
            <a:endParaRPr lang="lv-LV"/>
          </a:p>
        </p:txBody>
      </p:sp>
      <p:sp>
        <p:nvSpPr>
          <p:cNvPr id="14" name="Footer Placeholder 13"/>
          <p:cNvSpPr>
            <a:spLocks noGrp="1"/>
          </p:cNvSpPr>
          <p:nvPr>
            <p:ph type="ftr" sz="quarter" idx="12"/>
          </p:nvPr>
        </p:nvSpPr>
        <p:spPr>
          <a:xfrm>
            <a:off x="1600200" y="6248206"/>
            <a:ext cx="4572000" cy="365125"/>
          </a:xfrm>
        </p:spPr>
        <p:txBody>
          <a:bodyPr rtlCol="0"/>
          <a:lstStyle/>
          <a:p>
            <a:endParaRPr lang="lv-LV"/>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AE1F3E62-B4D3-4996-BB28-4D2D566FEE5B}" type="datetimeFigureOut">
              <a:rPr lang="lv-LV" smtClean="0"/>
              <a:pPr/>
              <a:t>2017.03.28.</a:t>
            </a:fld>
            <a:endParaRPr lang="lv-LV"/>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lv-LV"/>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0E8C481B-35BD-4A96-81B9-27B67AA26F78}" type="slidenum">
              <a:rPr lang="lv-LV" smtClean="0"/>
              <a:pPr/>
              <a:t>‹#›</a:t>
            </a:fld>
            <a:endParaRPr lang="lv-LV"/>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hyperlink" Target="mailto:ieva@lpua.lv" TargetMode="Externa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28600"/>
            <a:ext cx="8640960" cy="990600"/>
          </a:xfrm>
        </p:spPr>
        <p:txBody>
          <a:bodyPr>
            <a:normAutofit/>
          </a:bodyPr>
          <a:lstStyle/>
          <a:p>
            <a:pPr algn="ctr"/>
            <a:r>
              <a:rPr lang="lv-LV" sz="1100" dirty="0">
                <a:latin typeface="Arial" pitchFamily="34" charset="0"/>
                <a:cs typeface="Arial" pitchFamily="34" charset="0"/>
              </a:rPr>
              <a:t>Eiropas Komisijas </a:t>
            </a:r>
            <a:r>
              <a:rPr lang="lv-LV" sz="1100" dirty="0" err="1">
                <a:latin typeface="Arial" pitchFamily="34" charset="0"/>
                <a:cs typeface="Arial" pitchFamily="34" charset="0"/>
              </a:rPr>
              <a:t>Erasmus</a:t>
            </a:r>
            <a:r>
              <a:rPr lang="lv-LV" sz="1100" dirty="0">
                <a:latin typeface="Arial" pitchFamily="34" charset="0"/>
                <a:cs typeface="Arial" pitchFamily="34" charset="0"/>
              </a:rPr>
              <a:t>+ programma </a:t>
            </a:r>
            <a:r>
              <a:rPr lang="lv-LV" sz="1100" i="1" dirty="0" err="1">
                <a:latin typeface="Arial" pitchFamily="34" charset="0"/>
                <a:cs typeface="Arial" pitchFamily="34" charset="0"/>
              </a:rPr>
              <a:t>Action</a:t>
            </a:r>
            <a:r>
              <a:rPr lang="lv-LV" sz="1100" i="1" dirty="0">
                <a:latin typeface="Arial" pitchFamily="34" charset="0"/>
                <a:cs typeface="Arial" pitchFamily="34" charset="0"/>
              </a:rPr>
              <a:t> </a:t>
            </a:r>
            <a:r>
              <a:rPr lang="lv-LV" sz="1100" i="1" dirty="0" err="1">
                <a:latin typeface="Arial" pitchFamily="34" charset="0"/>
                <a:cs typeface="Arial" pitchFamily="34" charset="0"/>
              </a:rPr>
              <a:t>Grant</a:t>
            </a:r>
            <a:r>
              <a:rPr lang="lv-LV" sz="1100" i="1" dirty="0">
                <a:latin typeface="Arial" pitchFamily="34" charset="0"/>
                <a:cs typeface="Arial" pitchFamily="34" charset="0"/>
              </a:rPr>
              <a:t> 2016 – </a:t>
            </a:r>
            <a:r>
              <a:rPr lang="lv-LV" sz="1100" i="1" dirty="0" err="1">
                <a:latin typeface="Arial" pitchFamily="34" charset="0"/>
                <a:cs typeface="Arial" pitchFamily="34" charset="0"/>
              </a:rPr>
              <a:t>Support</a:t>
            </a:r>
            <a:r>
              <a:rPr lang="lv-LV" sz="1100" i="1" dirty="0">
                <a:latin typeface="Arial" pitchFamily="34" charset="0"/>
                <a:cs typeface="Arial" pitchFamily="34" charset="0"/>
              </a:rPr>
              <a:t> to </a:t>
            </a:r>
            <a:r>
              <a:rPr lang="lv-LV" sz="1100" i="1" dirty="0" err="1">
                <a:latin typeface="Arial" pitchFamily="34" charset="0"/>
                <a:cs typeface="Arial" pitchFamily="34" charset="0"/>
              </a:rPr>
              <a:t>the</a:t>
            </a:r>
            <a:r>
              <a:rPr lang="lv-LV" sz="1100" i="1" dirty="0">
                <a:latin typeface="Arial" pitchFamily="34" charset="0"/>
                <a:cs typeface="Arial" pitchFamily="34" charset="0"/>
              </a:rPr>
              <a:t> European </a:t>
            </a:r>
            <a:r>
              <a:rPr lang="lv-LV" sz="1100" i="1" dirty="0" err="1">
                <a:latin typeface="Arial" pitchFamily="34" charset="0"/>
                <a:cs typeface="Arial" pitchFamily="34" charset="0"/>
              </a:rPr>
              <a:t>Quality</a:t>
            </a:r>
            <a:r>
              <a:rPr lang="lv-LV" sz="1100" i="1" dirty="0">
                <a:latin typeface="Arial" pitchFamily="34" charset="0"/>
                <a:cs typeface="Arial" pitchFamily="34" charset="0"/>
              </a:rPr>
              <a:t> </a:t>
            </a:r>
            <a:r>
              <a:rPr lang="lv-LV" sz="1100" i="1" dirty="0" err="1">
                <a:latin typeface="Arial" pitchFamily="34" charset="0"/>
                <a:cs typeface="Arial" pitchFamily="34" charset="0"/>
              </a:rPr>
              <a:t>Assurance</a:t>
            </a:r>
            <a:r>
              <a:rPr lang="lv-LV" sz="1100" i="1" dirty="0">
                <a:latin typeface="Arial" pitchFamily="34" charset="0"/>
                <a:cs typeface="Arial" pitchFamily="34" charset="0"/>
              </a:rPr>
              <a:t> </a:t>
            </a:r>
            <a:r>
              <a:rPr lang="lv-LV" sz="1100" i="1" dirty="0" err="1">
                <a:latin typeface="Arial" pitchFamily="34" charset="0"/>
                <a:cs typeface="Arial" pitchFamily="34" charset="0"/>
              </a:rPr>
              <a:t>in</a:t>
            </a:r>
            <a:r>
              <a:rPr lang="lv-LV" sz="1100" i="1" dirty="0">
                <a:latin typeface="Arial" pitchFamily="34" charset="0"/>
                <a:cs typeface="Arial" pitchFamily="34" charset="0"/>
              </a:rPr>
              <a:t> </a:t>
            </a:r>
            <a:r>
              <a:rPr lang="lv-LV" sz="1100" i="1" dirty="0" err="1">
                <a:latin typeface="Arial" pitchFamily="34" charset="0"/>
                <a:cs typeface="Arial" pitchFamily="34" charset="0"/>
              </a:rPr>
              <a:t>Vocational</a:t>
            </a:r>
            <a:r>
              <a:rPr lang="lv-LV" sz="1100" i="1" dirty="0">
                <a:latin typeface="Arial" pitchFamily="34" charset="0"/>
                <a:cs typeface="Arial" pitchFamily="34" charset="0"/>
              </a:rPr>
              <a:t> </a:t>
            </a:r>
            <a:r>
              <a:rPr lang="lv-LV" sz="1100" i="1" dirty="0" err="1">
                <a:latin typeface="Arial" pitchFamily="34" charset="0"/>
                <a:cs typeface="Arial" pitchFamily="34" charset="0"/>
              </a:rPr>
              <a:t>Education</a:t>
            </a:r>
            <a:r>
              <a:rPr lang="lv-LV" sz="1100" i="1" dirty="0">
                <a:latin typeface="Arial" pitchFamily="34" charset="0"/>
                <a:cs typeface="Arial" pitchFamily="34" charset="0"/>
              </a:rPr>
              <a:t> </a:t>
            </a:r>
            <a:r>
              <a:rPr lang="lv-LV" sz="1100" i="1" dirty="0" err="1">
                <a:latin typeface="Arial" pitchFamily="34" charset="0"/>
                <a:cs typeface="Arial" pitchFamily="34" charset="0"/>
              </a:rPr>
              <a:t>and</a:t>
            </a:r>
            <a:r>
              <a:rPr lang="lv-LV" sz="1100" i="1" dirty="0">
                <a:latin typeface="Arial" pitchFamily="34" charset="0"/>
                <a:cs typeface="Arial" pitchFamily="34" charset="0"/>
              </a:rPr>
              <a:t> </a:t>
            </a:r>
            <a:r>
              <a:rPr lang="lv-LV" sz="1100" i="1" dirty="0" err="1">
                <a:latin typeface="Arial" pitchFamily="34" charset="0"/>
                <a:cs typeface="Arial" pitchFamily="34" charset="0"/>
              </a:rPr>
              <a:t>Training</a:t>
            </a:r>
            <a:r>
              <a:rPr lang="lv-LV" sz="1100" i="1" dirty="0">
                <a:latin typeface="Arial" pitchFamily="34" charset="0"/>
                <a:cs typeface="Arial" pitchFamily="34" charset="0"/>
              </a:rPr>
              <a:t> </a:t>
            </a:r>
            <a:r>
              <a:rPr lang="lv-LV" sz="1100" i="1" dirty="0" err="1">
                <a:latin typeface="Arial" pitchFamily="34" charset="0"/>
                <a:cs typeface="Arial" pitchFamily="34" charset="0"/>
              </a:rPr>
              <a:t>National</a:t>
            </a:r>
            <a:r>
              <a:rPr lang="lv-LV" sz="1100" i="1" dirty="0">
                <a:latin typeface="Arial" pitchFamily="34" charset="0"/>
                <a:cs typeface="Arial" pitchFamily="34" charset="0"/>
              </a:rPr>
              <a:t> Reference </a:t>
            </a:r>
            <a:r>
              <a:rPr lang="lv-LV" sz="1100" i="1" dirty="0" err="1">
                <a:latin typeface="Arial" pitchFamily="34" charset="0"/>
                <a:cs typeface="Arial" pitchFamily="34" charset="0"/>
              </a:rPr>
              <a:t>Points</a:t>
            </a:r>
            <a:r>
              <a:rPr lang="lv-LV" sz="1100" i="1" dirty="0">
                <a:latin typeface="Arial" pitchFamily="34" charset="0"/>
                <a:cs typeface="Arial" pitchFamily="34" charset="0"/>
              </a:rPr>
              <a:t> (EQAVET NRP)</a:t>
            </a:r>
            <a:br>
              <a:rPr lang="lv-LV" sz="1100" i="1" dirty="0">
                <a:latin typeface="Arial" pitchFamily="34" charset="0"/>
                <a:cs typeface="Arial" pitchFamily="34" charset="0"/>
              </a:rPr>
            </a:br>
            <a:r>
              <a:rPr lang="lv-LV" sz="1100" dirty="0">
                <a:latin typeface="Arial" pitchFamily="34" charset="0"/>
                <a:cs typeface="Arial" pitchFamily="34" charset="0"/>
              </a:rPr>
              <a:t>Projekta Nr. </a:t>
            </a:r>
            <a:r>
              <a:rPr lang="lv-LV" sz="1100" dirty="0" smtClean="0">
                <a:latin typeface="Arial" pitchFamily="34" charset="0"/>
                <a:cs typeface="Arial" pitchFamily="34" charset="0"/>
              </a:rPr>
              <a:t>574298-EPP-1-2016-1LV-EPPKA3-EQAVET-NRP</a:t>
            </a:r>
            <a:endParaRPr lang="lv-LV" sz="1200" b="1" dirty="0">
              <a:latin typeface="Arial" pitchFamily="34" charset="0"/>
              <a:cs typeface="Arial" pitchFamily="34" charset="0"/>
            </a:endParaRPr>
          </a:p>
        </p:txBody>
      </p:sp>
      <p:sp>
        <p:nvSpPr>
          <p:cNvPr id="7" name="TextBox 6"/>
          <p:cNvSpPr txBox="1"/>
          <p:nvPr/>
        </p:nvSpPr>
        <p:spPr>
          <a:xfrm>
            <a:off x="785786" y="1857365"/>
            <a:ext cx="7715304" cy="4847481"/>
          </a:xfrm>
          <a:prstGeom prst="rect">
            <a:avLst/>
          </a:prstGeom>
          <a:noFill/>
        </p:spPr>
        <p:txBody>
          <a:bodyPr wrap="square" rtlCol="0">
            <a:spAutoFit/>
          </a:bodyPr>
          <a:lstStyle/>
          <a:p>
            <a:pPr algn="ctr"/>
            <a:r>
              <a:rPr lang="lv-LV" dirty="0" smtClean="0">
                <a:latin typeface="Arial" pitchFamily="34" charset="0"/>
                <a:cs typeface="Arial" pitchFamily="34" charset="0"/>
              </a:rPr>
              <a:t>Seminārs</a:t>
            </a:r>
          </a:p>
          <a:p>
            <a:pPr algn="ctr"/>
            <a:endParaRPr lang="lv-LV" dirty="0" smtClean="0">
              <a:latin typeface="Arial" pitchFamily="34" charset="0"/>
              <a:cs typeface="Arial" pitchFamily="34" charset="0"/>
            </a:endParaRPr>
          </a:p>
          <a:p>
            <a:pPr algn="ctr"/>
            <a:r>
              <a:rPr lang="lv-LV" sz="2000" dirty="0" smtClean="0">
                <a:latin typeface="Arial" pitchFamily="34" charset="0"/>
                <a:cs typeface="Arial" pitchFamily="34" charset="0"/>
              </a:rPr>
              <a:t>“Eiropas kvalitātes nodrošināšanas </a:t>
            </a:r>
            <a:r>
              <a:rPr lang="lv-LV" sz="2000" dirty="0" err="1" smtClean="0">
                <a:latin typeface="Arial" pitchFamily="34" charset="0"/>
                <a:cs typeface="Arial" pitchFamily="34" charset="0"/>
              </a:rPr>
              <a:t>ietvarstruktūras</a:t>
            </a:r>
            <a:r>
              <a:rPr lang="lv-LV" sz="2000" dirty="0" smtClean="0">
                <a:latin typeface="Arial" pitchFamily="34" charset="0"/>
                <a:cs typeface="Arial" pitchFamily="34" charset="0"/>
              </a:rPr>
              <a:t> profesionālajā izglītībā un profesionālajā tālākizglītībā indikatori un to ieviešana ” </a:t>
            </a:r>
          </a:p>
          <a:p>
            <a:endParaRPr lang="lv-LV" dirty="0" smtClean="0">
              <a:latin typeface="Arial" pitchFamily="34" charset="0"/>
              <a:cs typeface="Arial" pitchFamily="34" charset="0"/>
            </a:endParaRPr>
          </a:p>
          <a:p>
            <a:endParaRPr lang="lv-LV" dirty="0" smtClean="0">
              <a:latin typeface="Arial" pitchFamily="34" charset="0"/>
              <a:cs typeface="Arial" pitchFamily="34" charset="0"/>
            </a:endParaRPr>
          </a:p>
          <a:p>
            <a:endParaRPr lang="lv-LV" dirty="0" smtClean="0">
              <a:latin typeface="Arial" pitchFamily="34" charset="0"/>
              <a:cs typeface="Arial" pitchFamily="34" charset="0"/>
            </a:endParaRPr>
          </a:p>
          <a:p>
            <a:pPr algn="ctr"/>
            <a:r>
              <a:rPr lang="lv-LV" sz="2800" b="1" dirty="0" smtClean="0">
                <a:latin typeface="Arial" pitchFamily="34" charset="0"/>
                <a:cs typeface="Arial" pitchFamily="34" charset="0"/>
              </a:rPr>
              <a:t>Izglītības kvalitātes indikatoru datu veidošanā iesaistīto pušu sadarbība</a:t>
            </a:r>
          </a:p>
          <a:p>
            <a:endParaRPr lang="lv-LV" dirty="0" smtClean="0">
              <a:latin typeface="Arial" pitchFamily="34" charset="0"/>
              <a:cs typeface="Arial" pitchFamily="34" charset="0"/>
            </a:endParaRPr>
          </a:p>
          <a:p>
            <a:r>
              <a:rPr lang="lv-LV" dirty="0" smtClean="0">
                <a:latin typeface="Arial" pitchFamily="34" charset="0"/>
                <a:cs typeface="Arial" pitchFamily="34" charset="0"/>
              </a:rPr>
              <a:t>Latvijas Poligrāfijas uzņēmumu asociācijas izpilddirektore Ieva </a:t>
            </a:r>
            <a:r>
              <a:rPr lang="lv-LV" dirty="0" err="1" smtClean="0">
                <a:latin typeface="Arial" pitchFamily="34" charset="0"/>
                <a:cs typeface="Arial" pitchFamily="34" charset="0"/>
              </a:rPr>
              <a:t>Bečere</a:t>
            </a:r>
            <a:endParaRPr lang="lv-LV" dirty="0" smtClean="0">
              <a:latin typeface="Arial" pitchFamily="34" charset="0"/>
              <a:cs typeface="Arial" pitchFamily="34" charset="0"/>
            </a:endParaRPr>
          </a:p>
          <a:p>
            <a:endParaRPr lang="lv-LV" dirty="0" smtClean="0">
              <a:latin typeface="Arial" pitchFamily="34" charset="0"/>
              <a:cs typeface="Arial" pitchFamily="34" charset="0"/>
            </a:endParaRPr>
          </a:p>
          <a:p>
            <a:pPr algn="ctr"/>
            <a:r>
              <a:rPr lang="lv-LV" sz="1100" dirty="0" smtClean="0">
                <a:latin typeface="Arial" pitchFamily="34" charset="0"/>
                <a:cs typeface="Arial" pitchFamily="34" charset="0"/>
              </a:rPr>
              <a:t>2017. gada 23. martā</a:t>
            </a:r>
          </a:p>
          <a:p>
            <a:pPr algn="ctr"/>
            <a:endParaRPr lang="lv-LV" sz="1100" dirty="0" smtClean="0">
              <a:latin typeface="Arial" pitchFamily="34" charset="0"/>
              <a:cs typeface="Arial" pitchFamily="34" charset="0"/>
            </a:endParaRPr>
          </a:p>
          <a:p>
            <a:pPr algn="ctr"/>
            <a:r>
              <a:rPr lang="lv-LV" sz="1100" dirty="0" smtClean="0">
                <a:latin typeface="Arial" pitchFamily="34" charset="0"/>
                <a:cs typeface="Arial" pitchFamily="34" charset="0"/>
              </a:rPr>
              <a:t>Viesnīcā “</a:t>
            </a:r>
            <a:r>
              <a:rPr lang="lv-LV" sz="1100" dirty="0" err="1" smtClean="0">
                <a:latin typeface="Arial" pitchFamily="34" charset="0"/>
                <a:cs typeface="Arial" pitchFamily="34" charset="0"/>
              </a:rPr>
              <a:t>Astor</a:t>
            </a:r>
            <a:r>
              <a:rPr lang="lv-LV" sz="1100" dirty="0" smtClean="0">
                <a:latin typeface="Arial" pitchFamily="34" charset="0"/>
                <a:cs typeface="Arial" pitchFamily="34" charset="0"/>
              </a:rPr>
              <a:t> </a:t>
            </a:r>
            <a:r>
              <a:rPr lang="lv-LV" sz="1100" dirty="0" err="1" smtClean="0">
                <a:latin typeface="Arial" pitchFamily="34" charset="0"/>
                <a:cs typeface="Arial" pitchFamily="34" charset="0"/>
              </a:rPr>
              <a:t>Riga</a:t>
            </a:r>
            <a:r>
              <a:rPr lang="lv-LV" sz="1100" dirty="0" smtClean="0">
                <a:latin typeface="Arial" pitchFamily="34" charset="0"/>
                <a:cs typeface="Arial" pitchFamily="34" charset="0"/>
              </a:rPr>
              <a:t> </a:t>
            </a:r>
            <a:r>
              <a:rPr lang="lv-LV" sz="1100" dirty="0" err="1" smtClean="0">
                <a:latin typeface="Arial" pitchFamily="34" charset="0"/>
                <a:cs typeface="Arial" pitchFamily="34" charset="0"/>
              </a:rPr>
              <a:t>Hotel</a:t>
            </a:r>
            <a:r>
              <a:rPr lang="lv-LV" sz="1100" dirty="0" smtClean="0">
                <a:latin typeface="Arial" pitchFamily="34" charset="0"/>
                <a:cs typeface="Arial" pitchFamily="34" charset="0"/>
              </a:rPr>
              <a:t>”, Zigfrīda Annas </a:t>
            </a:r>
            <a:r>
              <a:rPr lang="lv-LV" sz="1100" dirty="0" err="1" smtClean="0">
                <a:latin typeface="Arial" pitchFamily="34" charset="0"/>
                <a:cs typeface="Arial" pitchFamily="34" charset="0"/>
              </a:rPr>
              <a:t>Meierovica</a:t>
            </a:r>
            <a:r>
              <a:rPr lang="lv-LV" sz="1100" dirty="0" smtClean="0">
                <a:latin typeface="Arial" pitchFamily="34" charset="0"/>
                <a:cs typeface="Arial" pitchFamily="34" charset="0"/>
              </a:rPr>
              <a:t> bulvārī 10, Rīgā</a:t>
            </a:r>
          </a:p>
          <a:p>
            <a:endParaRPr lang="lv-LV" dirty="0" smtClean="0">
              <a:latin typeface="Arial" pitchFamily="34" charset="0"/>
              <a:cs typeface="Arial" pitchFamily="34" charset="0"/>
            </a:endParaRPr>
          </a:p>
          <a:p>
            <a:endParaRPr lang="en-US" dirty="0">
              <a:latin typeface="Arial" pitchFamily="34" charset="0"/>
              <a:cs typeface="Arial" pitchFamily="34" charset="0"/>
            </a:endParaRPr>
          </a:p>
        </p:txBody>
      </p:sp>
      <p:sp>
        <p:nvSpPr>
          <p:cNvPr id="3" name="Content Placeholder 2"/>
          <p:cNvSpPr>
            <a:spLocks noGrp="1"/>
          </p:cNvSpPr>
          <p:nvPr>
            <p:ph sz="quarter" idx="1"/>
          </p:nvPr>
        </p:nvSpPr>
        <p:spPr/>
        <p:txBody>
          <a:bodyPr/>
          <a:lstStyle/>
          <a:p>
            <a:endParaRPr lang="lv-LV"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lv-LV" sz="3600" b="1" dirty="0" smtClean="0">
                <a:latin typeface="Arial" pitchFamily="34" charset="0"/>
                <a:cs typeface="Arial" pitchFamily="34" charset="0"/>
              </a:rPr>
              <a:t>SECINĀJUMI</a:t>
            </a:r>
            <a:endParaRPr lang="en-US" sz="3600" b="1" dirty="0">
              <a:latin typeface="Arial" pitchFamily="34" charset="0"/>
              <a:cs typeface="Arial" pitchFamily="34" charset="0"/>
            </a:endParaRPr>
          </a:p>
        </p:txBody>
      </p:sp>
      <p:sp>
        <p:nvSpPr>
          <p:cNvPr id="5" name="Text Placeholder 4"/>
          <p:cNvSpPr>
            <a:spLocks noGrp="1"/>
          </p:cNvSpPr>
          <p:nvPr>
            <p:ph type="body" idx="2"/>
          </p:nvPr>
        </p:nvSpPr>
        <p:spPr/>
        <p:txBody>
          <a:bodyPr/>
          <a:lstStyle/>
          <a:p>
            <a:endParaRPr lang="en-US" dirty="0"/>
          </a:p>
        </p:txBody>
      </p:sp>
      <p:sp>
        <p:nvSpPr>
          <p:cNvPr id="3" name="Content Placeholder 2"/>
          <p:cNvSpPr>
            <a:spLocks noGrp="1"/>
          </p:cNvSpPr>
          <p:nvPr>
            <p:ph sz="quarter" idx="1"/>
          </p:nvPr>
        </p:nvSpPr>
        <p:spPr>
          <a:xfrm>
            <a:off x="2362200" y="1752600"/>
            <a:ext cx="6400800" cy="4605358"/>
          </a:xfrm>
        </p:spPr>
        <p:txBody>
          <a:bodyPr>
            <a:normAutofit fontScale="55000" lnSpcReduction="20000"/>
          </a:bodyPr>
          <a:lstStyle/>
          <a:p>
            <a:r>
              <a:rPr lang="lv-LV" dirty="0" smtClean="0"/>
              <a:t>produktīvākās datu ievākšanas metodes dažādās situācijās un, vēršoties pie dažādiem respondentiem, var būt dažādas (anketu aizpildīšana tiešsaistē, personiska/telefoniska intervija, papīra izdruka, ieteikums – pielāgot anketu aizpildīšanai ar viedtālruņa palīdzību);</a:t>
            </a:r>
          </a:p>
          <a:p>
            <a:r>
              <a:rPr lang="lv-LV" dirty="0" smtClean="0"/>
              <a:t>jāizstrādā ieteikumi, kā motivēt respondentus aizpildīt anketas un ieinteresēt atbildēt uz atvērtā tipa jautājumiem;</a:t>
            </a:r>
          </a:p>
          <a:p>
            <a:r>
              <a:rPr lang="lv-LV" dirty="0"/>
              <a:t>i</a:t>
            </a:r>
            <a:r>
              <a:rPr lang="lv-LV" smtClean="0"/>
              <a:t>zglītības </a:t>
            </a:r>
            <a:r>
              <a:rPr lang="lv-LV" dirty="0" smtClean="0"/>
              <a:t>iestādēm jāizveido un jāuztur absolventu datu bāze;</a:t>
            </a:r>
          </a:p>
          <a:p>
            <a:r>
              <a:rPr lang="lv-LV" dirty="0" smtClean="0"/>
              <a:t>lai panāktu augstu aptaujas rezultātu ticamību, jānodrošina respondentu (sevišķi – izglītojamo) konfidencialitāte;</a:t>
            </a:r>
          </a:p>
          <a:p>
            <a:r>
              <a:rPr lang="lv-LV" dirty="0" smtClean="0"/>
              <a:t>anketēšanas rezultātā iegūtie dati izmantojami gan izglītības iestādēs, gan uzņēmumos, parādot vispārīgas tendences mācību prakšu organizēšanā un dažādu grupu viedokli par izglītības programmu īstenošanu un izglītojamo profesionālo sagatavotību; </a:t>
            </a:r>
          </a:p>
          <a:p>
            <a:r>
              <a:rPr lang="lv-LV" dirty="0" smtClean="0"/>
              <a:t>nepieciešams izveidot efektīvu iegūto datu apstrādes sistēmu.</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ubtitle 7"/>
          <p:cNvSpPr>
            <a:spLocks noGrp="1"/>
          </p:cNvSpPr>
          <p:nvPr>
            <p:ph type="body" sz="half" idx="2"/>
          </p:nvPr>
        </p:nvSpPr>
        <p:spPr/>
        <p:txBody>
          <a:bodyPr>
            <a:normAutofit fontScale="62500" lnSpcReduction="20000"/>
          </a:bodyPr>
          <a:lstStyle/>
          <a:p>
            <a:endParaRPr lang="lv-LV" sz="1700" b="1" dirty="0" smtClean="0">
              <a:latin typeface="Arial" pitchFamily="34" charset="0"/>
              <a:cs typeface="Arial" pitchFamily="34" charset="0"/>
            </a:endParaRPr>
          </a:p>
          <a:p>
            <a:r>
              <a:rPr lang="lv-LV" sz="1700" b="1" dirty="0" smtClean="0">
                <a:latin typeface="Arial" pitchFamily="34" charset="0"/>
                <a:cs typeface="Arial" pitchFamily="34" charset="0"/>
              </a:rPr>
              <a:t>Ieva </a:t>
            </a:r>
            <a:r>
              <a:rPr lang="lv-LV" sz="1700" b="1" dirty="0" err="1" smtClean="0">
                <a:latin typeface="Arial" pitchFamily="34" charset="0"/>
                <a:cs typeface="Arial" pitchFamily="34" charset="0"/>
              </a:rPr>
              <a:t>Bečere</a:t>
            </a:r>
            <a:r>
              <a:rPr lang="lv-LV" sz="1700" b="1" dirty="0" smtClean="0">
                <a:latin typeface="Arial" pitchFamily="34" charset="0"/>
                <a:cs typeface="Arial" pitchFamily="34" charset="0"/>
              </a:rPr>
              <a:t>, LPUA izpilddirektore</a:t>
            </a:r>
          </a:p>
          <a:p>
            <a:r>
              <a:rPr lang="lv-LV" sz="1700" b="1" dirty="0" smtClean="0">
                <a:latin typeface="Arial" pitchFamily="34" charset="0"/>
                <a:cs typeface="Arial" pitchFamily="34" charset="0"/>
              </a:rPr>
              <a:t>E-pasts: </a:t>
            </a:r>
            <a:r>
              <a:rPr lang="lv-LV" sz="1700" b="1" dirty="0" err="1" smtClean="0">
                <a:latin typeface="Arial" pitchFamily="34" charset="0"/>
                <a:cs typeface="Arial" pitchFamily="34" charset="0"/>
                <a:hlinkClick r:id="rId2"/>
              </a:rPr>
              <a:t>ieva@lpua.lv</a:t>
            </a:r>
            <a:endParaRPr lang="lv-LV" sz="1700" b="1" dirty="0" smtClean="0">
              <a:latin typeface="Arial" pitchFamily="34" charset="0"/>
              <a:cs typeface="Arial" pitchFamily="34" charset="0"/>
            </a:endParaRPr>
          </a:p>
          <a:p>
            <a:endParaRPr lang="en-US" dirty="0"/>
          </a:p>
        </p:txBody>
      </p:sp>
      <p:sp>
        <p:nvSpPr>
          <p:cNvPr id="7" name="Title 6"/>
          <p:cNvSpPr>
            <a:spLocks noGrp="1"/>
          </p:cNvSpPr>
          <p:nvPr>
            <p:ph type="title"/>
          </p:nvPr>
        </p:nvSpPr>
        <p:spPr/>
        <p:txBody>
          <a:bodyPr/>
          <a:lstStyle/>
          <a:p>
            <a:r>
              <a:rPr lang="lv-LV" dirty="0" smtClean="0"/>
              <a:t>Paldies par uzmanību!</a:t>
            </a:r>
            <a:endParaRPr lang="en-US" dirty="0"/>
          </a:p>
        </p:txBody>
      </p:sp>
      <p:sp>
        <p:nvSpPr>
          <p:cNvPr id="4" name="Picture Placeholder 3"/>
          <p:cNvSpPr>
            <a:spLocks noGrp="1"/>
          </p:cNvSpPr>
          <p:nvPr>
            <p:ph type="pic" idx="1"/>
          </p:nvPr>
        </p:nvSpPr>
        <p:spPr/>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v-LV" sz="3600" b="1" dirty="0" smtClean="0">
                <a:latin typeface="Arial" pitchFamily="34" charset="0"/>
                <a:cs typeface="Arial" pitchFamily="34" charset="0"/>
              </a:rPr>
              <a:t>Izglītības kvalitātes indikators (IKI)</a:t>
            </a:r>
            <a:endParaRPr lang="en-US" sz="3600" b="1" dirty="0">
              <a:latin typeface="Arial" pitchFamily="34" charset="0"/>
              <a:cs typeface="Arial" pitchFamily="34" charset="0"/>
            </a:endParaRPr>
          </a:p>
        </p:txBody>
      </p:sp>
      <p:sp>
        <p:nvSpPr>
          <p:cNvPr id="3" name="Content Placeholder 2"/>
          <p:cNvSpPr>
            <a:spLocks noGrp="1"/>
          </p:cNvSpPr>
          <p:nvPr>
            <p:ph sz="quarter" idx="1"/>
          </p:nvPr>
        </p:nvSpPr>
        <p:spPr/>
        <p:txBody>
          <a:bodyPr>
            <a:normAutofit fontScale="70000" lnSpcReduction="20000"/>
          </a:bodyPr>
          <a:lstStyle/>
          <a:p>
            <a:endParaRPr lang="lv-LV" b="1" dirty="0" smtClean="0">
              <a:latin typeface="Arial" pitchFamily="34" charset="0"/>
              <a:cs typeface="Arial" pitchFamily="34" charset="0"/>
            </a:endParaRPr>
          </a:p>
          <a:p>
            <a:r>
              <a:rPr lang="lv-LV" b="1" dirty="0" smtClean="0">
                <a:latin typeface="Arial" pitchFamily="34" charset="0"/>
                <a:cs typeface="Arial" pitchFamily="34" charset="0"/>
              </a:rPr>
              <a:t>Izglītības kvalitātes indikators </a:t>
            </a:r>
            <a:r>
              <a:rPr lang="lv-LV" dirty="0" smtClean="0">
                <a:latin typeface="Arial" pitchFamily="34" charset="0"/>
                <a:cs typeface="Arial" pitchFamily="34" charset="0"/>
              </a:rPr>
              <a:t>ir izglītības iestādes vispārējā stāvokļa vai snieguma rādītājs kādā no iestādes darbības jomas kritērijiem. To kopums sniedz objektīvu iestādes apstākļu, procesu un rezultātu vērtējumu, raksturojot sniegtās izglītības kvalitāti un identificējot problēmas izglītības iestādes darbībā un izglītības programmas īstenošanā.</a:t>
            </a:r>
          </a:p>
          <a:p>
            <a:endParaRPr lang="lv-LV" dirty="0" smtClean="0">
              <a:latin typeface="Arial" pitchFamily="34" charset="0"/>
              <a:cs typeface="Arial" pitchFamily="34" charset="0"/>
            </a:endParaRPr>
          </a:p>
          <a:p>
            <a:r>
              <a:rPr lang="lv-LV" b="1" dirty="0" smtClean="0">
                <a:latin typeface="Arial" pitchFamily="34" charset="0"/>
                <a:cs typeface="Arial" pitchFamily="34" charset="0"/>
              </a:rPr>
              <a:t>EQAVET IKI mērķis </a:t>
            </a:r>
            <a:r>
              <a:rPr lang="lv-LV" dirty="0" smtClean="0">
                <a:latin typeface="Arial" pitchFamily="34" charset="0"/>
                <a:cs typeface="Arial" pitchFamily="34" charset="0"/>
              </a:rPr>
              <a:t>ir risināt prioritārus izglītības politikas un prakses uzdevumus profesionālajā izglītībā un profesionālajā tālākizglītībā:</a:t>
            </a:r>
          </a:p>
          <a:p>
            <a:pPr>
              <a:buNone/>
            </a:pPr>
            <a:r>
              <a:rPr lang="lv-LV" dirty="0" smtClean="0">
                <a:latin typeface="Arial" pitchFamily="34" charset="0"/>
                <a:cs typeface="Arial" pitchFamily="34" charset="0"/>
              </a:rPr>
              <a:t>		</a:t>
            </a:r>
            <a:r>
              <a:rPr lang="lv-LV" dirty="0" smtClean="0">
                <a:latin typeface="Arial" pitchFamily="34" charset="0"/>
                <a:cs typeface="Arial" pitchFamily="34" charset="0"/>
                <a:sym typeface="Symbol"/>
              </a:rPr>
              <a:t> </a:t>
            </a:r>
            <a:r>
              <a:rPr lang="lv-LV" dirty="0" smtClean="0">
                <a:latin typeface="Arial" pitchFamily="34" charset="0"/>
                <a:cs typeface="Arial" pitchFamily="34" charset="0"/>
              </a:rPr>
              <a:t>nodrošināt nodarbinātību;</a:t>
            </a:r>
          </a:p>
          <a:p>
            <a:pPr>
              <a:buNone/>
            </a:pPr>
            <a:r>
              <a:rPr lang="lv-LV" dirty="0" smtClean="0">
                <a:latin typeface="Arial" pitchFamily="34" charset="0"/>
                <a:cs typeface="Arial" pitchFamily="34" charset="0"/>
              </a:rPr>
              <a:t>		</a:t>
            </a:r>
            <a:r>
              <a:rPr lang="lv-LV" dirty="0" smtClean="0">
                <a:latin typeface="Arial" pitchFamily="34" charset="0"/>
                <a:cs typeface="Arial" pitchFamily="34" charset="0"/>
                <a:sym typeface="Symbol"/>
              </a:rPr>
              <a:t> </a:t>
            </a:r>
            <a:r>
              <a:rPr lang="lv-LV" dirty="0" smtClean="0">
                <a:latin typeface="Arial" pitchFamily="34" charset="0"/>
                <a:cs typeface="Arial" pitchFamily="34" charset="0"/>
              </a:rPr>
              <a:t>saskaņot piedāvājumu un pieprasījumu pēc kompetences 	un kvalifikācijas, nodrošinot iekļaujošas profesionālās 	izglītības pieejamību.</a:t>
            </a:r>
          </a:p>
          <a:p>
            <a:pPr>
              <a:buNone/>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lv-LV" sz="3600" b="1" dirty="0" smtClean="0">
                <a:latin typeface="Arial" pitchFamily="34" charset="0"/>
                <a:cs typeface="Arial" pitchFamily="34" charset="0"/>
              </a:rPr>
              <a:t>Informācijas ieguvei izstrādātās aptaujas anketas un mērķis</a:t>
            </a:r>
            <a:endParaRPr lang="en-US" sz="3600" b="1" dirty="0">
              <a:latin typeface="Arial" pitchFamily="34" charset="0"/>
              <a:cs typeface="Arial" pitchFamily="34" charset="0"/>
            </a:endParaRPr>
          </a:p>
        </p:txBody>
      </p:sp>
      <p:sp>
        <p:nvSpPr>
          <p:cNvPr id="3" name="Content Placeholder 2"/>
          <p:cNvSpPr>
            <a:spLocks noGrp="1"/>
          </p:cNvSpPr>
          <p:nvPr>
            <p:ph sz="quarter" idx="1"/>
          </p:nvPr>
        </p:nvSpPr>
        <p:spPr/>
        <p:txBody>
          <a:bodyPr>
            <a:normAutofit fontScale="92500" lnSpcReduction="20000"/>
          </a:bodyPr>
          <a:lstStyle/>
          <a:p>
            <a:endParaRPr lang="lv-LV" sz="2400" dirty="0" smtClean="0">
              <a:latin typeface="Arial" pitchFamily="34" charset="0"/>
              <a:cs typeface="Arial" pitchFamily="34" charset="0"/>
            </a:endParaRPr>
          </a:p>
          <a:p>
            <a:r>
              <a:rPr lang="lv-LV" sz="2400" b="1" dirty="0" smtClean="0">
                <a:latin typeface="Arial" pitchFamily="34" charset="0"/>
                <a:cs typeface="Arial" pitchFamily="34" charset="0"/>
              </a:rPr>
              <a:t>Absolventu aptaujas anketa </a:t>
            </a:r>
            <a:r>
              <a:rPr lang="lv-LV" sz="2400" dirty="0" smtClean="0">
                <a:latin typeface="Arial" pitchFamily="34" charset="0"/>
                <a:cs typeface="Arial" pitchFamily="34" charset="0"/>
              </a:rPr>
              <a:t>– izglītību ieguvušo nodarbinātība;</a:t>
            </a:r>
          </a:p>
          <a:p>
            <a:r>
              <a:rPr lang="lv-LV" sz="2400" b="1" dirty="0" smtClean="0">
                <a:latin typeface="Arial" pitchFamily="34" charset="0"/>
                <a:cs typeface="Arial" pitchFamily="34" charset="0"/>
              </a:rPr>
              <a:t>Izglītojamo aptaujas anketa </a:t>
            </a:r>
            <a:r>
              <a:rPr lang="lv-LV" sz="2400" dirty="0" smtClean="0">
                <a:latin typeface="Arial" pitchFamily="34" charset="0"/>
                <a:cs typeface="Arial" pitchFamily="34" charset="0"/>
              </a:rPr>
              <a:t>– izglītojamo dalība profesionālās izglītības programmās;</a:t>
            </a:r>
          </a:p>
          <a:p>
            <a:r>
              <a:rPr lang="lv-LV" sz="2400" b="1" dirty="0" smtClean="0">
                <a:latin typeface="Arial" pitchFamily="34" charset="0"/>
                <a:cs typeface="Arial" pitchFamily="34" charset="0"/>
              </a:rPr>
              <a:t>Prakses vadītāju aptaujas anketa </a:t>
            </a:r>
            <a:r>
              <a:rPr lang="lv-LV" sz="2400" dirty="0" smtClean="0">
                <a:latin typeface="Arial" pitchFamily="34" charset="0"/>
                <a:cs typeface="Arial" pitchFamily="34" charset="0"/>
              </a:rPr>
              <a:t>– apgūto prasmju izmantošana darba vietā;</a:t>
            </a:r>
          </a:p>
          <a:p>
            <a:r>
              <a:rPr lang="lv-LV" sz="2400" b="1" dirty="0" smtClean="0">
                <a:latin typeface="Arial" pitchFamily="34" charset="0"/>
                <a:cs typeface="Arial" pitchFamily="34" charset="0"/>
              </a:rPr>
              <a:t>Darba devēju aptaujas anketa </a:t>
            </a:r>
            <a:r>
              <a:rPr lang="lv-LV" sz="2400" dirty="0" smtClean="0">
                <a:latin typeface="Arial" pitchFamily="34" charset="0"/>
                <a:cs typeface="Arial" pitchFamily="34" charset="0"/>
              </a:rPr>
              <a:t>– apgūto prasmju izmantošana darba vietā;</a:t>
            </a:r>
          </a:p>
          <a:p>
            <a:r>
              <a:rPr lang="lv-LV" sz="2400" b="1" dirty="0" smtClean="0">
                <a:latin typeface="Arial" pitchFamily="34" charset="0"/>
                <a:cs typeface="Arial" pitchFamily="34" charset="0"/>
              </a:rPr>
              <a:t>Nozaru pārstāvju aptaujas anketa </a:t>
            </a:r>
            <a:r>
              <a:rPr lang="lv-LV" sz="2400" dirty="0" smtClean="0">
                <a:latin typeface="Arial" pitchFamily="34" charset="0"/>
                <a:cs typeface="Arial" pitchFamily="34" charset="0"/>
              </a:rPr>
              <a:t>– profesionālo izglītības programmu pieprasījuma apzināšana darba tirgū;</a:t>
            </a:r>
          </a:p>
          <a:p>
            <a:r>
              <a:rPr lang="lv-LV" sz="2400" b="1" dirty="0" smtClean="0">
                <a:latin typeface="Arial" pitchFamily="34" charset="0"/>
                <a:cs typeface="Arial" pitchFamily="34" charset="0"/>
              </a:rPr>
              <a:t>Valsts un pašvaldību iestāžu aptaujas anketa </a:t>
            </a:r>
            <a:r>
              <a:rPr lang="lv-LV" sz="2400" dirty="0" smtClean="0">
                <a:latin typeface="Arial" pitchFamily="34" charset="0"/>
                <a:cs typeface="Arial" pitchFamily="34" charset="0"/>
              </a:rPr>
              <a:t>– profesionālo izglītības programmu pieprasījuma apzināšana darba tirgū;</a:t>
            </a:r>
            <a:endParaRPr lang="en-US"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lv-LV" sz="3600" b="1" dirty="0" smtClean="0">
                <a:latin typeface="Arial" pitchFamily="34" charset="0"/>
                <a:cs typeface="Arial" pitchFamily="34" charset="0"/>
              </a:rPr>
              <a:t>Aptaujas anketu aprobācijā iesaistītās iestādes</a:t>
            </a:r>
            <a:endParaRPr lang="en-US" sz="3600" b="1" dirty="0">
              <a:latin typeface="Arial" pitchFamily="34" charset="0"/>
              <a:cs typeface="Arial" pitchFamily="34" charset="0"/>
            </a:endParaRPr>
          </a:p>
        </p:txBody>
      </p:sp>
      <p:sp>
        <p:nvSpPr>
          <p:cNvPr id="4" name="Text Placeholder 3"/>
          <p:cNvSpPr>
            <a:spLocks noGrp="1"/>
          </p:cNvSpPr>
          <p:nvPr>
            <p:ph type="body" idx="2"/>
          </p:nvPr>
        </p:nvSpPr>
        <p:spPr/>
        <p:txBody>
          <a:bodyPr/>
          <a:lstStyle/>
          <a:p>
            <a:endParaRPr lang="en-US" dirty="0"/>
          </a:p>
        </p:txBody>
      </p:sp>
      <p:sp>
        <p:nvSpPr>
          <p:cNvPr id="3" name="Content Placeholder 2"/>
          <p:cNvSpPr>
            <a:spLocks noGrp="1"/>
          </p:cNvSpPr>
          <p:nvPr>
            <p:ph sz="quarter" idx="1"/>
          </p:nvPr>
        </p:nvSpPr>
        <p:spPr/>
        <p:txBody>
          <a:bodyPr>
            <a:normAutofit fontScale="92500" lnSpcReduction="10000"/>
          </a:bodyPr>
          <a:lstStyle/>
          <a:p>
            <a:endParaRPr lang="lv-LV" dirty="0" smtClean="0"/>
          </a:p>
          <a:p>
            <a:r>
              <a:rPr lang="lv-LV" dirty="0" smtClean="0"/>
              <a:t>Rīgas 3. arodskola</a:t>
            </a:r>
          </a:p>
          <a:p>
            <a:r>
              <a:rPr lang="lv-LV" dirty="0" smtClean="0"/>
              <a:t>PIKC «Rīgas Valsts tehnikums»</a:t>
            </a:r>
          </a:p>
          <a:p>
            <a:r>
              <a:rPr lang="lv-LV" dirty="0" smtClean="0"/>
              <a:t>Jāzepa </a:t>
            </a:r>
            <a:r>
              <a:rPr lang="lv-LV" dirty="0" err="1" smtClean="0"/>
              <a:t>Mediņa</a:t>
            </a:r>
            <a:r>
              <a:rPr lang="lv-LV" dirty="0" smtClean="0"/>
              <a:t> Rīgas mūzikas vidusskola</a:t>
            </a:r>
          </a:p>
          <a:p>
            <a:r>
              <a:rPr lang="lv-LV" dirty="0" smtClean="0"/>
              <a:t>VSIA «Rīgas tūrisma un radošās industrijas tehnikums»</a:t>
            </a:r>
          </a:p>
          <a:p>
            <a:r>
              <a:rPr lang="lv-LV" dirty="0"/>
              <a:t> </a:t>
            </a:r>
            <a:r>
              <a:rPr lang="lv-LV" dirty="0" smtClean="0"/>
              <a:t>Rīgas Mākslas un mediju tehnikums</a:t>
            </a:r>
            <a:endParaRPr lang="lv-LV" dirty="0"/>
          </a:p>
          <a:p>
            <a:r>
              <a:rPr lang="lv-LV" dirty="0" smtClean="0"/>
              <a:t> Latvijas Jūras administrācija, Jūrnieku reģistrs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lv-LV" sz="3600" b="1" dirty="0" smtClean="0">
                <a:latin typeface="Arial" pitchFamily="34" charset="0"/>
                <a:cs typeface="Arial" pitchFamily="34" charset="0"/>
              </a:rPr>
              <a:t>Absolventu aptaujas anketa</a:t>
            </a:r>
            <a:endParaRPr lang="lv-LV" sz="3600" b="1" dirty="0">
              <a:latin typeface="Arial" pitchFamily="34" charset="0"/>
              <a:cs typeface="Arial" pitchFamily="34" charset="0"/>
            </a:endParaRPr>
          </a:p>
        </p:txBody>
      </p:sp>
      <p:sp>
        <p:nvSpPr>
          <p:cNvPr id="3" name="Content Placeholder 2"/>
          <p:cNvSpPr>
            <a:spLocks noGrp="1"/>
          </p:cNvSpPr>
          <p:nvPr>
            <p:ph sz="quarter" idx="1"/>
          </p:nvPr>
        </p:nvSpPr>
        <p:spPr/>
        <p:txBody>
          <a:bodyPr>
            <a:normAutofit fontScale="62500" lnSpcReduction="20000"/>
          </a:bodyPr>
          <a:lstStyle/>
          <a:p>
            <a:pPr algn="ctr">
              <a:buNone/>
            </a:pPr>
            <a:r>
              <a:rPr lang="lv-LV" b="1" dirty="0" smtClean="0"/>
              <a:t>	Anketu apkopojums saņemts no 5 izglītības iestādēm.</a:t>
            </a:r>
          </a:p>
          <a:p>
            <a:pPr algn="ctr">
              <a:buNone/>
            </a:pPr>
            <a:r>
              <a:rPr lang="lv-LV" b="1" dirty="0" smtClean="0"/>
              <a:t>	Izsūtītas 418, saņemtas 137 anketas (33%)</a:t>
            </a:r>
          </a:p>
          <a:p>
            <a:pPr>
              <a:buNone/>
            </a:pPr>
            <a:endParaRPr lang="lv-LV" b="1" dirty="0" smtClean="0"/>
          </a:p>
          <a:p>
            <a:pPr>
              <a:buNone/>
            </a:pPr>
            <a:r>
              <a:rPr lang="lv-LV" b="1" dirty="0" smtClean="0"/>
              <a:t>ATZIŅAS:</a:t>
            </a:r>
          </a:p>
          <a:p>
            <a:pPr>
              <a:buNone/>
            </a:pPr>
            <a:r>
              <a:rPr lang="lv-LV" dirty="0" smtClean="0">
                <a:sym typeface="Symbol"/>
              </a:rPr>
              <a:t>	 anketēšanu veikuši galvenokārt bijušie grupu audzinātāji;</a:t>
            </a:r>
          </a:p>
          <a:p>
            <a:pPr>
              <a:buNone/>
            </a:pPr>
            <a:r>
              <a:rPr lang="lv-LV" sz="2900" dirty="0" smtClean="0">
                <a:sym typeface="Symbol"/>
              </a:rPr>
              <a:t>	 problēmas iegūt datus no absolventiem, kuriem mainījušies tālr. nr., dzīves vieta, e-pasta adreses</a:t>
            </a:r>
            <a:r>
              <a:rPr lang="lv-LV" sz="2900" dirty="0" smtClean="0"/>
              <a:t>;</a:t>
            </a:r>
          </a:p>
          <a:p>
            <a:pPr>
              <a:buNone/>
            </a:pPr>
            <a:r>
              <a:rPr lang="lv-LV" dirty="0" smtClean="0">
                <a:sym typeface="Symbol"/>
              </a:rPr>
              <a:t>	 daļa anketu aizpildīta formāli, neatbildot uz atvērtā tipa jautājumiem;</a:t>
            </a:r>
          </a:p>
          <a:p>
            <a:pPr>
              <a:buNone/>
            </a:pPr>
            <a:r>
              <a:rPr lang="lv-LV" dirty="0" smtClean="0">
                <a:sym typeface="Symbol"/>
              </a:rPr>
              <a:t>	 lielākā daļa anketu aizpildīta elektroniski, atbildes nesaņemšanas gadījumos veiktas telefonintervijas;</a:t>
            </a:r>
          </a:p>
          <a:p>
            <a:pPr>
              <a:buNone/>
            </a:pPr>
            <a:r>
              <a:rPr lang="lv-LV" dirty="0" smtClean="0">
                <a:sym typeface="Symbol"/>
              </a:rPr>
              <a:t>	 ieteikums anketas veidot tā, lai varētu atbildēt, izmantojot viedtālruņus;</a:t>
            </a:r>
          </a:p>
          <a:p>
            <a:pPr>
              <a:buNone/>
            </a:pPr>
            <a:r>
              <a:rPr lang="lv-LV" dirty="0" smtClean="0">
                <a:sym typeface="Symbol"/>
              </a:rPr>
              <a:t>	 anketēšanas rezultātus var izmantot, lai novērtētu absolventu konkurētspēju darba tirgū un viedokli par izglītības iestādē iegūtajām zināšanām, prasmēm un kompetencēm.</a:t>
            </a:r>
            <a:endParaRPr lang="lv-LV"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lv-LV" sz="3600" b="1" dirty="0" smtClean="0">
                <a:latin typeface="Arial" pitchFamily="34" charset="0"/>
                <a:cs typeface="Arial" pitchFamily="34" charset="0"/>
              </a:rPr>
              <a:t>Izglītojamo aptaujas anketa</a:t>
            </a:r>
            <a:endParaRPr lang="lv-LV" sz="3600" b="1" dirty="0">
              <a:latin typeface="Arial" pitchFamily="34" charset="0"/>
              <a:cs typeface="Arial" pitchFamily="34" charset="0"/>
            </a:endParaRPr>
          </a:p>
        </p:txBody>
      </p:sp>
      <p:sp>
        <p:nvSpPr>
          <p:cNvPr id="5" name="Content Placeholder 4"/>
          <p:cNvSpPr>
            <a:spLocks noGrp="1"/>
          </p:cNvSpPr>
          <p:nvPr>
            <p:ph sz="quarter" idx="1"/>
          </p:nvPr>
        </p:nvSpPr>
        <p:spPr/>
        <p:txBody>
          <a:bodyPr>
            <a:normAutofit fontScale="77500" lnSpcReduction="20000"/>
          </a:bodyPr>
          <a:lstStyle/>
          <a:p>
            <a:pPr algn="ctr">
              <a:buNone/>
            </a:pPr>
            <a:r>
              <a:rPr lang="lv-LV" b="1" dirty="0" smtClean="0"/>
              <a:t>	Anketu apkopojums saņemts no 5 izglītības iestādēm.</a:t>
            </a:r>
          </a:p>
          <a:p>
            <a:pPr algn="ctr">
              <a:buNone/>
            </a:pPr>
            <a:r>
              <a:rPr lang="lv-LV" b="1" dirty="0" smtClean="0"/>
              <a:t>	Izsūtītas/izsniegtas 366, saņemtas 245 anketas (67%)</a:t>
            </a:r>
          </a:p>
          <a:p>
            <a:pPr>
              <a:buNone/>
            </a:pPr>
            <a:endParaRPr lang="lv-LV" b="1" dirty="0" smtClean="0"/>
          </a:p>
          <a:p>
            <a:pPr>
              <a:buNone/>
            </a:pPr>
            <a:r>
              <a:rPr lang="lv-LV" b="1" dirty="0" smtClean="0"/>
              <a:t>ATZIŅAS:</a:t>
            </a:r>
          </a:p>
          <a:p>
            <a:pPr>
              <a:buNone/>
            </a:pPr>
            <a:r>
              <a:rPr lang="lv-LV" dirty="0" smtClean="0">
                <a:sym typeface="Symbol"/>
              </a:rPr>
              <a:t>	 anketēšanā visās izglītības iestādēs iesaistīti audzēkņi, kuriem salīdzinoši nesen 	bijusi mācību vai kvalifikācijas prakse;</a:t>
            </a:r>
          </a:p>
          <a:p>
            <a:pPr>
              <a:buNone/>
            </a:pPr>
            <a:r>
              <a:rPr lang="lv-LV" dirty="0" smtClean="0">
                <a:sym typeface="Symbol"/>
              </a:rPr>
              <a:t>	 būtiska problēma – anonimitātes nodrošināšana;</a:t>
            </a:r>
          </a:p>
          <a:p>
            <a:pPr>
              <a:buNone/>
            </a:pPr>
            <a:r>
              <a:rPr lang="lv-LV" dirty="0" smtClean="0">
                <a:sym typeface="Symbol"/>
              </a:rPr>
              <a:t>	 izglītojamie anketas aizpilda un savu viedokli izsaka labprāt, bet 	grūtības sagādā atbilžu sniegšana uz atvērtā tipa jautājumiem;</a:t>
            </a:r>
          </a:p>
          <a:p>
            <a:pPr>
              <a:buNone/>
            </a:pPr>
            <a:r>
              <a:rPr lang="lv-LV" dirty="0" smtClean="0">
                <a:sym typeface="Symbol"/>
              </a:rPr>
              <a:t>	 anketēšanas rezultātus var izmantot, lai novērtētu izglītojamo 	viedokli par viņu teorētiskās un praktiskās sagatavotības atbilstību.</a:t>
            </a:r>
          </a:p>
          <a:p>
            <a:pPr>
              <a:buFont typeface="Symbol"/>
              <a:buChar char="·"/>
            </a:pPr>
            <a:endParaRPr lang="lv-LV" dirty="0" smtClean="0">
              <a:sym typeface="Symbol"/>
            </a:endParaRPr>
          </a:p>
          <a:p>
            <a:pPr>
              <a:buNone/>
            </a:pPr>
            <a:endParaRPr lang="lv-LV"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lv-LV" sz="3600" b="1" dirty="0" smtClean="0">
                <a:latin typeface="Arial" pitchFamily="34" charset="0"/>
                <a:cs typeface="Arial" pitchFamily="34" charset="0"/>
              </a:rPr>
              <a:t>Prakses vadītāju aptaujas anketa</a:t>
            </a:r>
            <a:endParaRPr lang="lv-LV" sz="3600" b="1" dirty="0">
              <a:latin typeface="Arial" pitchFamily="34" charset="0"/>
              <a:cs typeface="Arial" pitchFamily="34" charset="0"/>
            </a:endParaRPr>
          </a:p>
        </p:txBody>
      </p:sp>
      <p:sp>
        <p:nvSpPr>
          <p:cNvPr id="3" name="Content Placeholder 2"/>
          <p:cNvSpPr>
            <a:spLocks noGrp="1"/>
          </p:cNvSpPr>
          <p:nvPr>
            <p:ph sz="quarter" idx="1"/>
          </p:nvPr>
        </p:nvSpPr>
        <p:spPr/>
        <p:txBody>
          <a:bodyPr>
            <a:normAutofit fontScale="70000" lnSpcReduction="20000"/>
          </a:bodyPr>
          <a:lstStyle/>
          <a:p>
            <a:pPr algn="ctr">
              <a:buNone/>
            </a:pPr>
            <a:r>
              <a:rPr lang="lv-LV" b="1" dirty="0" smtClean="0"/>
              <a:t>	Anketu apkopojums saņemts no 5 izglītības iestādēm.</a:t>
            </a:r>
          </a:p>
          <a:p>
            <a:pPr algn="ctr">
              <a:buNone/>
            </a:pPr>
            <a:r>
              <a:rPr lang="lv-LV" b="1" dirty="0" smtClean="0"/>
              <a:t>	Izsūtītas/izsniegtas 321, saņemtas 165 anketas (51%)</a:t>
            </a:r>
          </a:p>
          <a:p>
            <a:pPr>
              <a:buNone/>
            </a:pPr>
            <a:r>
              <a:rPr lang="lv-LV" b="1" dirty="0" smtClean="0"/>
              <a:t>	</a:t>
            </a:r>
          </a:p>
          <a:p>
            <a:pPr>
              <a:buNone/>
            </a:pPr>
            <a:r>
              <a:rPr lang="lv-LV" b="1" dirty="0" smtClean="0"/>
              <a:t>	ATZIŅAS:</a:t>
            </a:r>
          </a:p>
          <a:p>
            <a:pPr>
              <a:buNone/>
            </a:pPr>
            <a:r>
              <a:rPr lang="lv-LV" dirty="0" smtClean="0">
                <a:sym typeface="Symbol"/>
              </a:rPr>
              <a:t>	 respondenti nelabprāt aizpilda anketas elektroniski, uzskatot to par viņu laika un resursu nevajadzīgu izmantošanu</a:t>
            </a:r>
            <a:r>
              <a:rPr lang="lv-LV" dirty="0" smtClean="0"/>
              <a:t>;</a:t>
            </a:r>
          </a:p>
          <a:p>
            <a:pPr>
              <a:buNone/>
            </a:pPr>
            <a:r>
              <a:rPr lang="lv-LV" dirty="0" smtClean="0">
                <a:sym typeface="Symbol"/>
              </a:rPr>
              <a:t>	 labāki rezultāti gūstami, ja izglītības iestāžu prakšu vadītāji personiski/telefoniski anketē uzņēmumu prakšu vadītājus un paši aizpilda anketas</a:t>
            </a:r>
            <a:r>
              <a:rPr lang="lv-LV" dirty="0" smtClean="0"/>
              <a:t>;</a:t>
            </a:r>
          </a:p>
          <a:p>
            <a:pPr>
              <a:buNone/>
            </a:pPr>
            <a:r>
              <a:rPr lang="lv-LV" dirty="0" smtClean="0">
                <a:sym typeface="Symbol"/>
              </a:rPr>
              <a:t>	 anketēšana jāveic laikā, kad izglītojamie atrodas praksē, vislabāk prakses nobeiguma posmā;</a:t>
            </a:r>
          </a:p>
          <a:p>
            <a:pPr>
              <a:buNone/>
            </a:pPr>
            <a:r>
              <a:rPr lang="lv-LV" dirty="0" smtClean="0">
                <a:sym typeface="Symbol"/>
              </a:rPr>
              <a:t>	 anketēšanas rezultātus var izmantot, lai novērtētu izglītības iestādē iegūtās praktikantu zināšanas, prasmes un kompetences, saprastu, kam mācību procesā jāpievērš lielāka uzmanība.</a:t>
            </a:r>
            <a:endParaRPr lang="lv-LV" dirty="0" smtClean="0"/>
          </a:p>
          <a:p>
            <a:pPr>
              <a:buNone/>
            </a:pPr>
            <a:r>
              <a:rPr lang="lv-LV" b="1" dirty="0" smtClean="0"/>
              <a:t>	</a:t>
            </a:r>
            <a:endParaRPr lang="lv-LV"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lv-LV" sz="3600" b="1" dirty="0" smtClean="0">
                <a:latin typeface="Arial" pitchFamily="34" charset="0"/>
                <a:cs typeface="Arial" pitchFamily="34" charset="0"/>
              </a:rPr>
              <a:t>Darba devēju aptaujas anketa</a:t>
            </a:r>
            <a:endParaRPr lang="lv-LV" sz="3600" b="1" dirty="0">
              <a:latin typeface="Arial" pitchFamily="34" charset="0"/>
              <a:cs typeface="Arial" pitchFamily="34" charset="0"/>
            </a:endParaRPr>
          </a:p>
        </p:txBody>
      </p:sp>
      <p:sp>
        <p:nvSpPr>
          <p:cNvPr id="3" name="Content Placeholder 2"/>
          <p:cNvSpPr>
            <a:spLocks noGrp="1"/>
          </p:cNvSpPr>
          <p:nvPr>
            <p:ph sz="quarter" idx="1"/>
          </p:nvPr>
        </p:nvSpPr>
        <p:spPr/>
        <p:txBody>
          <a:bodyPr>
            <a:normAutofit fontScale="70000" lnSpcReduction="20000"/>
          </a:bodyPr>
          <a:lstStyle/>
          <a:p>
            <a:pPr algn="ctr">
              <a:buNone/>
            </a:pPr>
            <a:r>
              <a:rPr lang="lv-LV" dirty="0" smtClean="0">
                <a:latin typeface="Arial" pitchFamily="34" charset="0"/>
                <a:cs typeface="Arial" pitchFamily="34" charset="0"/>
              </a:rPr>
              <a:t>	</a:t>
            </a:r>
            <a:r>
              <a:rPr lang="lv-LV" b="1" dirty="0" smtClean="0">
                <a:latin typeface="Arial" pitchFamily="34" charset="0"/>
                <a:cs typeface="Arial" pitchFamily="34" charset="0"/>
              </a:rPr>
              <a:t>Anketu apkopojums saņemts no 4 izglītības iestādēm.</a:t>
            </a:r>
          </a:p>
          <a:p>
            <a:pPr algn="ctr">
              <a:buNone/>
            </a:pPr>
            <a:r>
              <a:rPr lang="lv-LV" b="1" dirty="0" smtClean="0">
                <a:latin typeface="Arial" pitchFamily="34" charset="0"/>
                <a:cs typeface="Arial" pitchFamily="34" charset="0"/>
              </a:rPr>
              <a:t>	Izsūtītas/izsniegtas 146, saņemtas 63 anketas (43%)</a:t>
            </a:r>
          </a:p>
          <a:p>
            <a:pPr>
              <a:buNone/>
            </a:pPr>
            <a:r>
              <a:rPr lang="lv-LV" b="1" dirty="0" smtClean="0">
                <a:latin typeface="Arial" pitchFamily="34" charset="0"/>
                <a:cs typeface="Arial" pitchFamily="34" charset="0"/>
                <a:sym typeface="Symbol"/>
              </a:rPr>
              <a:t>	</a:t>
            </a:r>
          </a:p>
          <a:p>
            <a:pPr>
              <a:buNone/>
            </a:pPr>
            <a:r>
              <a:rPr lang="lv-LV" b="1" dirty="0" smtClean="0">
                <a:latin typeface="Arial" pitchFamily="34" charset="0"/>
                <a:cs typeface="Arial" pitchFamily="34" charset="0"/>
                <a:sym typeface="Symbol"/>
              </a:rPr>
              <a:t>	ATZIŅAS:</a:t>
            </a:r>
          </a:p>
          <a:p>
            <a:pPr>
              <a:buNone/>
            </a:pPr>
            <a:r>
              <a:rPr lang="lv-LV" dirty="0" smtClean="0">
                <a:latin typeface="Arial" pitchFamily="34" charset="0"/>
                <a:cs typeface="Arial" pitchFamily="34" charset="0"/>
                <a:sym typeface="Symbol"/>
              </a:rPr>
              <a:t>	 no šīs respondentu grupas atbilžu saņemšana prasīja vislielākās pūles</a:t>
            </a:r>
            <a:r>
              <a:rPr lang="lv-LV" dirty="0" smtClean="0">
                <a:latin typeface="Arial" pitchFamily="34" charset="0"/>
                <a:cs typeface="Arial" pitchFamily="34" charset="0"/>
              </a:rPr>
              <a:t>;</a:t>
            </a:r>
            <a:endParaRPr lang="lv-LV" b="1" dirty="0" smtClean="0">
              <a:latin typeface="Arial" pitchFamily="34" charset="0"/>
              <a:cs typeface="Arial" pitchFamily="34" charset="0"/>
              <a:sym typeface="Symbol"/>
            </a:endParaRPr>
          </a:p>
          <a:p>
            <a:pPr>
              <a:buNone/>
            </a:pPr>
            <a:r>
              <a:rPr lang="lv-LV" dirty="0" smtClean="0">
                <a:latin typeface="Arial" pitchFamily="34" charset="0"/>
                <a:cs typeface="Arial" pitchFamily="34" charset="0"/>
                <a:sym typeface="Symbol"/>
              </a:rPr>
              <a:t>	 darba devēji bez īpašas uzrunāšanas neatsaucas uz lūgumu aizpildīt anketas elektroniski</a:t>
            </a:r>
            <a:r>
              <a:rPr lang="lv-LV" dirty="0" smtClean="0">
                <a:latin typeface="Arial" pitchFamily="34" charset="0"/>
                <a:cs typeface="Arial" pitchFamily="34" charset="0"/>
              </a:rPr>
              <a:t>;</a:t>
            </a:r>
          </a:p>
          <a:p>
            <a:pPr>
              <a:buNone/>
            </a:pPr>
            <a:r>
              <a:rPr lang="lv-LV" dirty="0" smtClean="0">
                <a:latin typeface="Arial" pitchFamily="34" charset="0"/>
                <a:cs typeface="Arial" pitchFamily="34" charset="0"/>
                <a:sym typeface="Symbol"/>
              </a:rPr>
              <a:t>	 anketēšanu veiksmīgāk iespējams veikt, izmantojot 	personiskos kontaktus</a:t>
            </a:r>
            <a:r>
              <a:rPr lang="lv-LV" dirty="0" smtClean="0">
                <a:latin typeface="Arial" pitchFamily="34" charset="0"/>
                <a:cs typeface="Arial" pitchFamily="34" charset="0"/>
              </a:rPr>
              <a:t>;</a:t>
            </a:r>
          </a:p>
          <a:p>
            <a:pPr>
              <a:buNone/>
            </a:pPr>
            <a:r>
              <a:rPr lang="lv-LV" dirty="0" smtClean="0">
                <a:latin typeface="Arial" pitchFamily="34" charset="0"/>
                <a:cs typeface="Arial" pitchFamily="34" charset="0"/>
              </a:rPr>
              <a:t>	</a:t>
            </a:r>
            <a:r>
              <a:rPr lang="lv-LV" dirty="0" smtClean="0">
                <a:latin typeface="Arial" pitchFamily="34" charset="0"/>
                <a:cs typeface="Arial" pitchFamily="34" charset="0"/>
                <a:sym typeface="Symbol"/>
              </a:rPr>
              <a:t> anketēšana jāveic laikā, kad izglītojamie atrodas praksē, vislabāk prakses nobeiguma posmā;</a:t>
            </a:r>
          </a:p>
          <a:p>
            <a:pPr>
              <a:buNone/>
            </a:pPr>
            <a:r>
              <a:rPr lang="lv-LV" dirty="0" smtClean="0">
                <a:latin typeface="Arial" pitchFamily="34" charset="0"/>
                <a:cs typeface="Arial" pitchFamily="34" charset="0"/>
                <a:sym typeface="Symbol"/>
              </a:rPr>
              <a:t>	 anketēšanas rezultātus var izmantot, lai novērtētu izglītības iestādē iegūtās praktikantu zināšanas, prasmes un kompetences, labāk izprastu darba devēju prasības.	</a:t>
            </a:r>
            <a:endParaRPr lang="lv-LV" dirty="0" smtClean="0">
              <a:latin typeface="Arial" pitchFamily="34" charset="0"/>
              <a:cs typeface="Arial" pitchFamily="34" charset="0"/>
            </a:endParaRPr>
          </a:p>
          <a:p>
            <a:pPr algn="just"/>
            <a:endParaRPr lang="lv-LV"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lv-LV" sz="3600" b="1" dirty="0" smtClean="0">
                <a:latin typeface="Arial" pitchFamily="34" charset="0"/>
                <a:cs typeface="Arial" pitchFamily="34" charset="0"/>
              </a:rPr>
              <a:t>Nozaru pārstāvju anketa</a:t>
            </a:r>
            <a:endParaRPr lang="lv-LV" sz="3600" b="1" dirty="0">
              <a:latin typeface="Arial" pitchFamily="34" charset="0"/>
              <a:cs typeface="Arial" pitchFamily="34" charset="0"/>
            </a:endParaRPr>
          </a:p>
        </p:txBody>
      </p:sp>
      <p:sp>
        <p:nvSpPr>
          <p:cNvPr id="3" name="Content Placeholder 2"/>
          <p:cNvSpPr>
            <a:spLocks noGrp="1"/>
          </p:cNvSpPr>
          <p:nvPr>
            <p:ph sz="quarter" idx="1"/>
          </p:nvPr>
        </p:nvSpPr>
        <p:spPr/>
        <p:txBody>
          <a:bodyPr>
            <a:normAutofit fontScale="85000" lnSpcReduction="10000"/>
          </a:bodyPr>
          <a:lstStyle/>
          <a:p>
            <a:pPr algn="ctr">
              <a:buNone/>
            </a:pPr>
            <a:r>
              <a:rPr lang="lv-LV" b="1" dirty="0" smtClean="0">
                <a:latin typeface="Arial" pitchFamily="34" charset="0"/>
                <a:cs typeface="Arial" pitchFamily="34" charset="0"/>
              </a:rPr>
              <a:t>Anketu apkopojums saņemts no 1 nozares.</a:t>
            </a:r>
          </a:p>
          <a:p>
            <a:pPr algn="ctr">
              <a:buNone/>
            </a:pPr>
            <a:r>
              <a:rPr lang="lv-LV" b="1" dirty="0" smtClean="0">
                <a:latin typeface="Arial" pitchFamily="34" charset="0"/>
                <a:cs typeface="Arial" pitchFamily="34" charset="0"/>
              </a:rPr>
              <a:t>	Izsūtītas/izsniegtas 16, saņemtas 12 anketas (43%)</a:t>
            </a:r>
          </a:p>
          <a:p>
            <a:pPr>
              <a:buNone/>
            </a:pPr>
            <a:endParaRPr lang="lv-LV" dirty="0" smtClean="0"/>
          </a:p>
          <a:p>
            <a:pPr>
              <a:buNone/>
            </a:pPr>
            <a:r>
              <a:rPr lang="lv-LV" b="1" dirty="0" smtClean="0"/>
              <a:t>ATZIŅAS:</a:t>
            </a:r>
          </a:p>
          <a:p>
            <a:pPr>
              <a:buNone/>
            </a:pPr>
            <a:r>
              <a:rPr lang="lv-LV" dirty="0" smtClean="0"/>
              <a:t>	</a:t>
            </a:r>
            <a:r>
              <a:rPr lang="lv-LV" dirty="0" smtClean="0">
                <a:sym typeface="Symbol"/>
              </a:rPr>
              <a:t> aptaujātas tika gan valsts, gan nevalstiskās organizācijas; </a:t>
            </a:r>
            <a:endParaRPr lang="lv-LV" dirty="0" smtClean="0"/>
          </a:p>
          <a:p>
            <a:pPr>
              <a:buNone/>
            </a:pPr>
            <a:r>
              <a:rPr lang="lv-LV" dirty="0" smtClean="0">
                <a:sym typeface="Symbol"/>
              </a:rPr>
              <a:t>	  efektīvākais anketu aizpildes veids – </a:t>
            </a:r>
            <a:r>
              <a:rPr lang="lv-LV" i="1" dirty="0" err="1" smtClean="0">
                <a:sym typeface="Symbol"/>
              </a:rPr>
              <a:t>Google</a:t>
            </a:r>
            <a:r>
              <a:rPr lang="lv-LV" i="1" dirty="0" smtClean="0">
                <a:sym typeface="Symbol"/>
              </a:rPr>
              <a:t> </a:t>
            </a:r>
            <a:r>
              <a:rPr lang="lv-LV" i="1" dirty="0" err="1" smtClean="0">
                <a:sym typeface="Symbol"/>
              </a:rPr>
              <a:t>Forms</a:t>
            </a:r>
            <a:r>
              <a:rPr lang="lv-LV" i="1" dirty="0" smtClean="0">
                <a:sym typeface="Symbol"/>
              </a:rPr>
              <a:t> </a:t>
            </a:r>
            <a:r>
              <a:rPr lang="lv-LV" dirty="0" smtClean="0">
                <a:sym typeface="Symbol"/>
              </a:rPr>
              <a:t>vides izmantošana;</a:t>
            </a:r>
            <a:endParaRPr lang="lv-LV" dirty="0" smtClean="0"/>
          </a:p>
          <a:p>
            <a:pPr>
              <a:buNone/>
            </a:pPr>
            <a:r>
              <a:rPr lang="lv-LV" dirty="0" smtClean="0">
                <a:sym typeface="Symbol"/>
              </a:rPr>
              <a:t>	 anketēšanas rezultātus iespējams izmantot nozares profesionālās izglītības prioritāšu noteikšanai.</a:t>
            </a:r>
            <a:endParaRPr lang="lv-LV" dirty="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271</TotalTime>
  <Words>415</Words>
  <Application>Microsoft Office PowerPoint</Application>
  <PresentationFormat>On-screen Show (4:3)</PresentationFormat>
  <Paragraphs>96</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Median</vt:lpstr>
      <vt:lpstr>Eiropas Komisijas Erasmus+ programma Action Grant 2016 – Support to the European Quality Assurance in Vocational Education and Training National Reference Points (EQAVET NRP) Projekta Nr. 574298-EPP-1-2016-1LV-EPPKA3-EQAVET-NRP</vt:lpstr>
      <vt:lpstr>Izglītības kvalitātes indikators (IKI)</vt:lpstr>
      <vt:lpstr>Informācijas ieguvei izstrādātās aptaujas anketas un mērķis</vt:lpstr>
      <vt:lpstr>Aptaujas anketu aprobācijā iesaistītās iestādes</vt:lpstr>
      <vt:lpstr>Absolventu aptaujas anketa</vt:lpstr>
      <vt:lpstr>Izglītojamo aptaujas anketa</vt:lpstr>
      <vt:lpstr>Prakses vadītāju aptaujas anketa</vt:lpstr>
      <vt:lpstr>Darba devēju aptaujas anketa</vt:lpstr>
      <vt:lpstr>Nozaru pārstāvju anketa</vt:lpstr>
      <vt:lpstr>SECINĀJUMI</vt:lpstr>
      <vt:lpstr>Paldies par uzmanību!</vt:lpstr>
    </vt:vector>
  </TitlesOfParts>
  <Company>Becere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Ieva</dc:creator>
  <cp:lastModifiedBy>Jana Veinberga</cp:lastModifiedBy>
  <cp:revision>52</cp:revision>
  <dcterms:created xsi:type="dcterms:W3CDTF">2016-12-05T12:59:29Z</dcterms:created>
  <dcterms:modified xsi:type="dcterms:W3CDTF">2017-03-28T09:21:00Z</dcterms:modified>
</cp:coreProperties>
</file>