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2"/>
  </p:handoutMasterIdLst>
  <p:sldIdLst>
    <p:sldId id="257" r:id="rId2"/>
    <p:sldId id="258" r:id="rId3"/>
    <p:sldId id="264" r:id="rId4"/>
    <p:sldId id="265" r:id="rId5"/>
    <p:sldId id="266" r:id="rId6"/>
    <p:sldId id="259" r:id="rId7"/>
    <p:sldId id="267" r:id="rId8"/>
    <p:sldId id="261" r:id="rId9"/>
    <p:sldId id="262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43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D89458-CA34-4D9A-A901-24D7F085E52F}" type="datetimeFigureOut">
              <a:rPr lang="lv-LV" smtClean="0"/>
              <a:t>2017.03.29.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0F35E0-6BE6-4A3D-A2CD-07481DC2E6A7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20557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741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prstClr val="white">
                    <a:shade val="50000"/>
                  </a:prstClr>
                </a:solidFill>
              </a:defRPr>
            </a:lvl1pPr>
          </a:lstStyle>
          <a:p>
            <a:pPr>
              <a:defRPr/>
            </a:pPr>
            <a:fld id="{EA38A58F-3B63-425C-9D4B-85B73D834D63}" type="datetimeFigureOut">
              <a:rPr lang="lv-LV"/>
              <a:pPr>
                <a:defRPr/>
              </a:pPr>
              <a:t>2017.03.29.</a:t>
            </a:fld>
            <a:endParaRPr lang="lv-LV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white">
                    <a:shade val="50000"/>
                  </a:prstClr>
                </a:solidFill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BCBCBC"/>
                </a:solidFill>
              </a:defRPr>
            </a:lvl1pPr>
          </a:lstStyle>
          <a:p>
            <a:pPr>
              <a:defRPr/>
            </a:pPr>
            <a:fld id="{E04F4CBD-DE80-4A43-B675-16AA0CE0D75F}" type="slidenum">
              <a:rPr lang="lv-LV" altLang="lv-LV"/>
              <a:pPr>
                <a:defRPr/>
              </a:pPr>
              <a:t>‹#›</a:t>
            </a:fld>
            <a:endParaRPr lang="lv-LV" altLang="lv-LV"/>
          </a:p>
        </p:txBody>
      </p:sp>
    </p:spTree>
    <p:extLst>
      <p:ext uri="{BB962C8B-B14F-4D97-AF65-F5344CB8AC3E}">
        <p14:creationId xmlns:p14="http://schemas.microsoft.com/office/powerpoint/2010/main" val="877234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>
              <a:defRPr/>
            </a:pPr>
            <a:endParaRPr lang="lv-LV" sz="14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6654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85D7E97-43E6-4F9A-B40A-A3B4E8D364E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063037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4D1798EA-F849-4F89-B688-49239D2D8B8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56030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F63EA86-52D6-414D-8BBE-64705014E3C2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455591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8D01AEF4-6924-4698-9658-72DA9DA1BB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83427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C83C4A76-259C-40BA-BFC1-4EDF8C2B8B0D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616747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9B3CEEB4-DEEA-4FC6-932A-EFB60470BC35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8028254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E9873D4F-765B-4965-85F4-05A5B2F1156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62841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2518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72BA4DF4-EF4E-4526-AC0F-06069CCE231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1733676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xfrm>
            <a:off x="2590802" y="381003"/>
            <a:ext cx="6096001" cy="1036646"/>
          </a:xfrm>
        </p:spPr>
        <p:txBody>
          <a:bodyPr anchor="t"/>
          <a:lstStyle>
            <a:lvl1pPr>
              <a:defRPr sz="1800" b="1"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" name="Content Placeholder 2"/>
          <p:cNvSpPr txBox="1">
            <a:spLocks noGrp="1"/>
          </p:cNvSpPr>
          <p:nvPr>
            <p:ph idx="4294967295"/>
          </p:nvPr>
        </p:nvSpPr>
        <p:spPr>
          <a:xfrm>
            <a:off x="2590802" y="1752604"/>
            <a:ext cx="6096001" cy="4373575"/>
          </a:xfrm>
        </p:spPr>
        <p:txBody>
          <a:bodyPr/>
          <a:lstStyle>
            <a:lvl1pPr marL="0" indent="0">
              <a:buNone/>
              <a:defRPr sz="1500"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 Placeholder 15"/>
          <p:cNvSpPr txBox="1">
            <a:spLocks noGrp="1"/>
          </p:cNvSpPr>
          <p:nvPr>
            <p:ph type="body" idx="4294967295"/>
          </p:nvPr>
        </p:nvSpPr>
        <p:spPr>
          <a:xfrm>
            <a:off x="2590802" y="6324603"/>
            <a:ext cx="1981201" cy="304796"/>
          </a:xfrm>
        </p:spPr>
        <p:txBody>
          <a:bodyPr/>
          <a:lstStyle>
            <a:lvl1pPr marL="0" indent="0">
              <a:buNone/>
              <a:defRPr sz="750"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 txBox="1">
            <a:spLocks noGrp="1"/>
          </p:cNvSpPr>
          <p:nvPr>
            <p:ph type="body" idx="4294967295"/>
          </p:nvPr>
        </p:nvSpPr>
        <p:spPr>
          <a:xfrm>
            <a:off x="4876799" y="6324603"/>
            <a:ext cx="3657597" cy="304796"/>
          </a:xfrm>
        </p:spPr>
        <p:txBody>
          <a:bodyPr/>
          <a:lstStyle>
            <a:lvl1pPr marL="0" indent="0" algn="r">
              <a:buNone/>
              <a:defRPr sz="750">
                <a:latin typeface="Verdana" pitchFamily="34"/>
                <a:ea typeface="Verdana" pitchFamily="34"/>
                <a:cs typeface="Verdana" pitchFamily="34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/>
          <p:cNvSpPr txBox="1">
            <a:spLocks noGrp="1"/>
          </p:cNvSpPr>
          <p:nvPr>
            <p:ph type="sldNum" sz="quarter" idx="10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700">
                <a:latin typeface="Verdana" pitchFamily="34" charset="0"/>
              </a:defRPr>
            </a:lvl1pPr>
          </a:lstStyle>
          <a:p>
            <a:pPr>
              <a:defRPr/>
            </a:pPr>
            <a:fld id="{B699EBE7-0C2E-41E9-879B-11FE36F41454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189639212"/>
      </p:ext>
    </p:extLst>
  </p:cSld>
  <p:clrMapOvr>
    <a:masterClrMapping/>
  </p:clrMapOvr>
  <p:transition spd="slow"/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4F91808E-C184-40A9-BB67-B25FE2CD9657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5929757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FBFF4FD0-208B-4A42-AE54-AA5D852483B3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985908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D4B7C196-BB40-4776-8B86-51FBC72818F6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29292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DD468AAE-7FBB-4BB6-8B31-35F0503D17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77232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D51D12D9-B40E-4A59-A28C-C475B2068279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4014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itchFamily="34" charset="0"/>
              </a:defRPr>
            </a:lvl1pPr>
          </a:lstStyle>
          <a:p>
            <a:pPr>
              <a:defRPr/>
            </a:pPr>
            <a:fld id="{88CBFE38-23DB-4012-8496-3D873A48DD4B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06599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013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 smtClean="0"/>
              <a:t>Click to edit Master text styles</a:t>
            </a:r>
          </a:p>
          <a:p>
            <a:pPr lvl="1"/>
            <a:r>
              <a:rPr lang="en-US" altLang="lv-LV" smtClean="0"/>
              <a:t>Second level</a:t>
            </a:r>
          </a:p>
          <a:p>
            <a:pPr lvl="2"/>
            <a:r>
              <a:rPr lang="en-US" altLang="lv-LV" smtClean="0"/>
              <a:t>Third level</a:t>
            </a:r>
          </a:p>
          <a:p>
            <a:pPr lvl="3"/>
            <a:r>
              <a:rPr lang="en-US" altLang="lv-LV" smtClean="0"/>
              <a:t>Fourth level</a:t>
            </a:r>
          </a:p>
          <a:p>
            <a:pPr lvl="4"/>
            <a:r>
              <a:rPr lang="en-US" altLang="lv-LV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cs typeface="+mn-cs"/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90E5D965-F171-482A-99CE-26B5A1C37C9E}" type="datetime1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3/29/2017</a:t>
            </a:fld>
            <a:endParaRPr lang="en-US" altLang="lv-LV">
              <a:ea typeface="MS PGothic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cs typeface="Arial" charset="0"/>
              </a:defRPr>
            </a:lvl1pPr>
          </a:lstStyle>
          <a:p>
            <a:pPr defTabSz="938213" fontAlgn="base">
              <a:spcBef>
                <a:spcPct val="0"/>
              </a:spcBef>
              <a:spcAft>
                <a:spcPct val="0"/>
              </a:spcAft>
              <a:defRPr/>
            </a:pPr>
            <a:fld id="{662F4B36-02F4-465D-AA0B-D6B6A9983079}" type="slidenum">
              <a:rPr lang="en-US" altLang="lv-LV">
                <a:ea typeface="MS PGothic" pitchFamily="34" charset="-128"/>
              </a:rPr>
              <a:pPr defTabSz="938213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lv-LV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3764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  <a:ea typeface="MS PGothic" pitchFamily="34" charset="-128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3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5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9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685800" y="3074988"/>
            <a:ext cx="7772400" cy="1954212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lv-LV" sz="2200" dirty="0">
                <a:latin typeface="Calibri" panose="020F0502020204030204" pitchFamily="34" charset="0"/>
              </a:rPr>
              <a:t>Eiropas Komisijas </a:t>
            </a:r>
            <a:r>
              <a:rPr lang="lv-LV" sz="2200" dirty="0" err="1">
                <a:latin typeface="Calibri" panose="020F0502020204030204" pitchFamily="34" charset="0"/>
              </a:rPr>
              <a:t>Erasmus</a:t>
            </a:r>
            <a:r>
              <a:rPr lang="lv-LV" sz="2200" dirty="0">
                <a:latin typeface="Calibri" panose="020F0502020204030204" pitchFamily="34" charset="0"/>
              </a:rPr>
              <a:t>+ programmas </a:t>
            </a:r>
            <a:r>
              <a:rPr lang="lv-LV" sz="2200" i="1" dirty="0" err="1">
                <a:latin typeface="Calibri" panose="020F0502020204030204" pitchFamily="34" charset="0"/>
              </a:rPr>
              <a:t>Action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Grant</a:t>
            </a:r>
            <a:r>
              <a:rPr lang="lv-LV" sz="2200" i="1" dirty="0">
                <a:latin typeface="Calibri" panose="020F0502020204030204" pitchFamily="34" charset="0"/>
              </a:rPr>
              <a:t> 2016 – </a:t>
            </a:r>
            <a:r>
              <a:rPr lang="lv-LV" sz="2200" i="1" dirty="0" err="1">
                <a:latin typeface="Calibri" panose="020F0502020204030204" pitchFamily="34" charset="0"/>
              </a:rPr>
              <a:t>Support</a:t>
            </a:r>
            <a:r>
              <a:rPr lang="lv-LV" sz="2200" i="1" dirty="0">
                <a:latin typeface="Calibri" panose="020F0502020204030204" pitchFamily="34" charset="0"/>
              </a:rPr>
              <a:t> to </a:t>
            </a:r>
            <a:r>
              <a:rPr lang="lv-LV" sz="2200" i="1" dirty="0" err="1">
                <a:latin typeface="Calibri" panose="020F0502020204030204" pitchFamily="34" charset="0"/>
              </a:rPr>
              <a:t>the</a:t>
            </a:r>
            <a:r>
              <a:rPr lang="lv-LV" sz="2200" i="1" dirty="0">
                <a:latin typeface="Calibri" panose="020F0502020204030204" pitchFamily="34" charset="0"/>
              </a:rPr>
              <a:t> European </a:t>
            </a:r>
            <a:r>
              <a:rPr lang="lv-LV" sz="2200" i="1" dirty="0" err="1">
                <a:latin typeface="Calibri" panose="020F0502020204030204" pitchFamily="34" charset="0"/>
              </a:rPr>
              <a:t>Quality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Assurance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in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Vocational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Education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and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Training</a:t>
            </a:r>
            <a:r>
              <a:rPr lang="lv-LV" sz="2200" i="1" dirty="0">
                <a:latin typeface="Calibri" panose="020F0502020204030204" pitchFamily="34" charset="0"/>
              </a:rPr>
              <a:t> </a:t>
            </a:r>
            <a:r>
              <a:rPr lang="lv-LV" sz="2200" i="1" dirty="0" err="1">
                <a:latin typeface="Calibri" panose="020F0502020204030204" pitchFamily="34" charset="0"/>
              </a:rPr>
              <a:t>National</a:t>
            </a:r>
            <a:r>
              <a:rPr lang="lv-LV" sz="2200" i="1" dirty="0">
                <a:latin typeface="Calibri" panose="020F0502020204030204" pitchFamily="34" charset="0"/>
              </a:rPr>
              <a:t> Reference </a:t>
            </a:r>
            <a:r>
              <a:rPr lang="lv-LV" sz="2200" i="1" dirty="0" err="1">
                <a:latin typeface="Calibri" panose="020F0502020204030204" pitchFamily="34" charset="0"/>
              </a:rPr>
              <a:t>Points</a:t>
            </a:r>
            <a:r>
              <a:rPr lang="lv-LV" sz="2200" i="1" dirty="0">
                <a:latin typeface="Calibri" panose="020F0502020204030204" pitchFamily="34" charset="0"/>
              </a:rPr>
              <a:t> (EQAVET NRP) </a:t>
            </a:r>
            <a:r>
              <a:rPr lang="lv-LV" sz="2200" dirty="0">
                <a:latin typeface="Calibri" panose="020F0502020204030204" pitchFamily="34" charset="0"/>
              </a:rPr>
              <a:t>projekta mērķi un sasniegtie rezultāti</a:t>
            </a:r>
            <a:r>
              <a:rPr lang="lv-LV" sz="1600" dirty="0">
                <a:solidFill>
                  <a:schemeClr val="accent4"/>
                </a:solidFill>
                <a:latin typeface="Times New Roman"/>
                <a:ea typeface="Times New Roman"/>
              </a:rPr>
              <a:t/>
            </a:r>
            <a:br>
              <a:rPr lang="lv-LV" sz="1600" dirty="0">
                <a:solidFill>
                  <a:schemeClr val="accent4"/>
                </a:solidFill>
                <a:latin typeface="Times New Roman"/>
                <a:ea typeface="Times New Roman"/>
              </a:rPr>
            </a:br>
            <a:endParaRPr lang="lv-LV" altLang="lv-LV" sz="2000" dirty="0">
              <a:solidFill>
                <a:schemeClr val="accent4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104451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85800" y="5181600"/>
            <a:ext cx="7772400" cy="685800"/>
          </a:xfrm>
        </p:spPr>
        <p:txBody>
          <a:bodyPr>
            <a:normAutofit fontScale="85000" lnSpcReduction="20000"/>
          </a:bodyPr>
          <a:lstStyle/>
          <a:p>
            <a:pPr algn="r" eaLnBrk="1" hangingPunct="1"/>
            <a:r>
              <a:rPr lang="lv-LV" altLang="lv-LV" sz="1200" dirty="0" smtClean="0">
                <a:latin typeface="Calibri" panose="020F0502020204030204" pitchFamily="34" charset="0"/>
              </a:rPr>
              <a:t>Izglītības kvalitātes valsts dienesta</a:t>
            </a:r>
          </a:p>
          <a:p>
            <a:pPr algn="r" eaLnBrk="1" hangingPunct="1"/>
            <a:r>
              <a:rPr lang="lv-LV" altLang="lv-LV" sz="1200" dirty="0" smtClean="0">
                <a:latin typeface="Calibri" panose="020F0502020204030204" pitchFamily="34" charset="0"/>
              </a:rPr>
              <a:t> Kvalitātes novērtēšanas departamenta</a:t>
            </a:r>
          </a:p>
          <a:p>
            <a:pPr algn="r" eaLnBrk="1" hangingPunct="1"/>
            <a:r>
              <a:rPr lang="lv-LV" altLang="lv-LV" sz="1200" dirty="0" smtClean="0">
                <a:latin typeface="Calibri" panose="020F0502020204030204" pitchFamily="34" charset="0"/>
              </a:rPr>
              <a:t>pārvaldes </a:t>
            </a:r>
            <a:r>
              <a:rPr lang="lv-LV" altLang="lv-LV" sz="1200" dirty="0">
                <a:latin typeface="Calibri" panose="020F0502020204030204" pitchFamily="34" charset="0"/>
              </a:rPr>
              <a:t>vecākais referents / projekta koordinators </a:t>
            </a:r>
            <a:endParaRPr lang="lv-LV" altLang="lv-LV" sz="1200" dirty="0" smtClean="0">
              <a:latin typeface="Calibri" panose="020F0502020204030204" pitchFamily="34" charset="0"/>
            </a:endParaRPr>
          </a:p>
          <a:p>
            <a:pPr algn="r" eaLnBrk="1" hangingPunct="1"/>
            <a:r>
              <a:rPr lang="lv-LV" altLang="lv-LV" sz="1200" b="1" dirty="0" smtClean="0">
                <a:latin typeface="Calibri" panose="020F0502020204030204" pitchFamily="34" charset="0"/>
              </a:rPr>
              <a:t>Māris </a:t>
            </a:r>
            <a:r>
              <a:rPr lang="lv-LV" altLang="lv-LV" sz="1200" b="1" dirty="0" err="1">
                <a:latin typeface="Calibri" panose="020F0502020204030204" pitchFamily="34" charset="0"/>
              </a:rPr>
              <a:t>Stinkulis</a:t>
            </a:r>
            <a:endParaRPr lang="lv-LV" altLang="lv-LV" sz="1200" b="1" dirty="0" smtClean="0">
              <a:latin typeface="Calibri" panose="020F0502020204030204" pitchFamily="34" charset="0"/>
            </a:endParaRPr>
          </a:p>
        </p:txBody>
      </p:sp>
      <p:sp>
        <p:nvSpPr>
          <p:cNvPr id="104452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6019800"/>
            <a:ext cx="7772400" cy="381000"/>
          </a:xfrm>
        </p:spPr>
        <p:txBody>
          <a:bodyPr/>
          <a:lstStyle/>
          <a:p>
            <a:pPr eaLnBrk="1" hangingPunct="1"/>
            <a:r>
              <a:rPr lang="lv-LV" altLang="lv-LV" sz="1200" dirty="0" smtClean="0"/>
              <a:t>23.03.2017.</a:t>
            </a:r>
          </a:p>
        </p:txBody>
      </p:sp>
    </p:spTree>
    <p:extLst>
      <p:ext uri="{BB962C8B-B14F-4D97-AF65-F5344CB8AC3E}">
        <p14:creationId xmlns:p14="http://schemas.microsoft.com/office/powerpoint/2010/main" val="299143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73"/>
          </a:xfrm>
        </p:spPr>
        <p:txBody>
          <a:bodyPr>
            <a:normAutofit/>
          </a:bodyPr>
          <a:lstStyle/>
          <a:p>
            <a:pPr lvl="0" algn="ctr" defTabSz="914400" eaLnBrk="1" hangingPunct="1"/>
            <a:endParaRPr lang="lv-LV" altLang="lv-LV" sz="3200" kern="0" dirty="0" smtClean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pPr lvl="0" algn="ctr" defTabSz="914400" eaLnBrk="1" hangingPunct="1"/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Paldies mūsu sadarbības partneriem par atbalstu projekta aktivitāšu īstenošanā!  </a:t>
            </a:r>
            <a:endParaRPr lang="lv-LV" sz="2400" dirty="0">
              <a:latin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81000" cy="304800"/>
          </a:xfrm>
        </p:spPr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10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89865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553200" cy="1036642"/>
          </a:xfrm>
        </p:spPr>
        <p:txBody>
          <a:bodyPr>
            <a:normAutofit/>
          </a:bodyPr>
          <a:lstStyle/>
          <a:p>
            <a:r>
              <a:rPr lang="lv-LV" altLang="lv-LV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Izglītības kvalitātes valsts dienests – </a:t>
            </a:r>
            <a:r>
              <a:rPr lang="lv-LV" altLang="lv-LV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/>
            </a:r>
            <a:br>
              <a:rPr lang="lv-LV" altLang="lv-LV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</a:br>
            <a:r>
              <a:rPr lang="lv-LV" altLang="lv-LV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EQAVET nacionālais koordinācijas </a:t>
            </a:r>
            <a:r>
              <a:rPr lang="lv-LV" altLang="lv-LV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punkts </a:t>
            </a:r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373573"/>
          </a:xfrm>
        </p:spPr>
        <p:txBody>
          <a:bodyPr/>
          <a:lstStyle/>
          <a:p>
            <a:pPr lvl="0" defTabSz="914400" eaLnBrk="1" hangingPunct="1"/>
            <a:endParaRPr lang="lv-LV" altLang="lv-LV" sz="2400" kern="0" dirty="0" smtClean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pPr lvl="0" defTabSz="914400" eaLnBrk="1" hangingPunct="1"/>
            <a:endParaRPr lang="lv-LV" altLang="lv-LV" sz="2400" kern="0" dirty="0" smtClean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pPr lvl="0" defTabSz="914400" eaLnBrk="1" hangingPunct="1"/>
            <a:r>
              <a:rPr lang="lv-LV" altLang="lv-LV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Eiropas Komisijas </a:t>
            </a:r>
            <a:r>
              <a:rPr lang="lv-LV" altLang="lv-LV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Erasmus</a:t>
            </a:r>
            <a:r>
              <a:rPr lang="lv-LV" altLang="lv-LV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+ programmas „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Action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Grant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2016 –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Support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to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the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European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Quality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Assurance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in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Vocational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Education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and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Training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National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Reference </a:t>
            </a:r>
            <a:r>
              <a:rPr lang="lv-LV" altLang="lv-LV" i="1" kern="0" dirty="0" err="1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Points</a:t>
            </a:r>
            <a:r>
              <a:rPr lang="lv-LV" altLang="lv-LV" i="1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 (EQAVET NRP</a:t>
            </a:r>
            <a:r>
              <a:rPr lang="lv-LV" altLang="lv-LV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)” projekts </a:t>
            </a:r>
          </a:p>
          <a:p>
            <a:pPr lvl="0" defTabSz="914400" eaLnBrk="1" hangingPunct="1"/>
            <a:endParaRPr lang="lv-LV" altLang="lv-LV" kern="0" dirty="0" smtClean="0">
              <a:solidFill>
                <a:srgbClr val="000000"/>
              </a:solidFill>
              <a:latin typeface="Calibri" panose="020F0502020204030204" pitchFamily="34" charset="0"/>
              <a:ea typeface="+mn-ea"/>
              <a:cs typeface="Arial"/>
            </a:endParaRPr>
          </a:p>
          <a:p>
            <a:pPr lvl="0" defTabSz="914400" eaLnBrk="1" hangingPunct="1"/>
            <a:r>
              <a:rPr lang="lv-LV" altLang="lv-LV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projekta Nr. 574298-EPP-1-2016-1LV-EPPKA3-EQAVET-NRP</a:t>
            </a:r>
          </a:p>
          <a:p>
            <a:pPr lvl="0" defTabSz="914400" eaLnBrk="1" hangingPunct="1"/>
            <a:endParaRPr lang="lv-LV" altLang="lv-LV" kern="0" dirty="0" smtClean="0">
              <a:solidFill>
                <a:srgbClr val="000000"/>
              </a:solidFill>
              <a:latin typeface="Calibri" panose="020F0502020204030204" pitchFamily="34" charset="0"/>
              <a:ea typeface="+mn-ea"/>
              <a:cs typeface="Arial"/>
            </a:endParaRPr>
          </a:p>
          <a:p>
            <a:pPr lvl="0" defTabSz="914400" eaLnBrk="1" hangingPunct="1"/>
            <a:r>
              <a:rPr lang="lv-LV" altLang="lv-LV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projekta īstenošanas periods: 2016.gada 1.aprīlis - 2017.gada 31.marts </a:t>
            </a:r>
          </a:p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2</a:t>
            </a:fld>
            <a:endParaRPr lang="en-US" altLang="lv-LV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283115"/>
            <a:ext cx="1214296" cy="742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447800"/>
            <a:ext cx="1721845" cy="5773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6788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6019800" cy="838200"/>
          </a:xfrm>
        </p:spPr>
        <p:txBody>
          <a:bodyPr>
            <a:normAutofit/>
          </a:bodyPr>
          <a:lstStyle/>
          <a:p>
            <a:pPr algn="ctr"/>
            <a:r>
              <a:rPr lang="lv-LV" altLang="lv-LV" sz="3200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P</a:t>
            </a:r>
            <a:r>
              <a:rPr lang="lv-LV" altLang="lv-LV" sz="3200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rojekta mērķi un uzdevumi </a:t>
            </a:r>
            <a:endParaRPr lang="lv-LV" altLang="lv-LV" sz="3200" b="0" kern="0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Arial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373573"/>
          </a:xfrm>
        </p:spPr>
        <p:txBody>
          <a:bodyPr>
            <a:normAutofit/>
          </a:bodyPr>
          <a:lstStyle/>
          <a:p>
            <a:pPr lvl="0" algn="ctr" defTabSz="914400" eaLnBrk="1" hangingPunct="1"/>
            <a:r>
              <a:rPr lang="lv-LV" sz="2400" b="1" dirty="0" smtClean="0">
                <a:solidFill>
                  <a:srgbClr val="212121"/>
                </a:solidFill>
                <a:latin typeface="Calibri" panose="020F0502020204030204" pitchFamily="34" charset="0"/>
                <a:ea typeface="Times New Roman"/>
                <a:cs typeface="Courier New"/>
              </a:rPr>
              <a:t>EQAVET </a:t>
            </a:r>
            <a:r>
              <a:rPr lang="lv-LV" sz="2400" b="1" dirty="0" err="1" smtClean="0">
                <a:solidFill>
                  <a:srgbClr val="212121"/>
                </a:solidFill>
                <a:latin typeface="Calibri" panose="020F0502020204030204" pitchFamily="34" charset="0"/>
                <a:ea typeface="Times New Roman"/>
                <a:cs typeface="Courier New"/>
              </a:rPr>
              <a:t>ietvarstruktūras</a:t>
            </a:r>
            <a:r>
              <a:rPr lang="lv-LV" sz="2400" b="1" dirty="0" smtClean="0">
                <a:solidFill>
                  <a:srgbClr val="212121"/>
                </a:solidFill>
                <a:latin typeface="Calibri" panose="020F0502020204030204" pitchFamily="34" charset="0"/>
                <a:ea typeface="Times New Roman"/>
                <a:cs typeface="Courier New"/>
              </a:rPr>
              <a:t> indikatoru ieviešana un sasaiste ar politikas vadlīnijām</a:t>
            </a:r>
          </a:p>
          <a:p>
            <a:pPr lvl="0" defTabSz="914400" eaLnBrk="1" hangingPunct="1"/>
            <a:endParaRPr lang="lv-LV" sz="2400" b="1" dirty="0">
              <a:solidFill>
                <a:srgbClr val="212121"/>
              </a:solidFill>
              <a:latin typeface="Calibri" panose="020F0502020204030204" pitchFamily="34" charset="0"/>
              <a:cs typeface="Courier New"/>
            </a:endParaRPr>
          </a:p>
          <a:p>
            <a:pPr marL="342900" lvl="0" indent="-342900" defTabSz="914400" eaLnBrk="1" hangingPunct="1">
              <a:buFont typeface="Arial" panose="020B0604020202020204" pitchFamily="34" charset="0"/>
              <a:buChar char="•"/>
            </a:pPr>
            <a:r>
              <a:rPr lang="lv-LV" dirty="0" smtClean="0">
                <a:latin typeface="Calibri" panose="020F0502020204030204" pitchFamily="34" charset="0"/>
              </a:rPr>
              <a:t>rekomendācijas </a:t>
            </a:r>
            <a:r>
              <a:rPr lang="lv-LV" dirty="0">
                <a:latin typeface="Calibri" panose="020F0502020204030204" pitchFamily="34" charset="0"/>
              </a:rPr>
              <a:t>Eiropas kvalitātes nodrošināšanas </a:t>
            </a:r>
            <a:r>
              <a:rPr lang="lv-LV" dirty="0" err="1">
                <a:latin typeface="Calibri" panose="020F0502020204030204" pitchFamily="34" charset="0"/>
              </a:rPr>
              <a:t>ietvarstruktūras</a:t>
            </a:r>
            <a:r>
              <a:rPr lang="lv-LV" dirty="0">
                <a:latin typeface="Calibri" panose="020F0502020204030204" pitchFamily="34" charset="0"/>
              </a:rPr>
              <a:t> profesionālajā izglītībā un profesionālajā tālākizglītībā indikatoru ieviešanai </a:t>
            </a:r>
            <a:endParaRPr lang="lv-LV" dirty="0" smtClean="0">
              <a:latin typeface="Calibri" panose="020F0502020204030204" pitchFamily="34" charset="0"/>
            </a:endParaRP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dirty="0">
                <a:latin typeface="Calibri" panose="020F0502020204030204" pitchFamily="34" charset="0"/>
              </a:rPr>
              <a:t>2 semināri par EQAVET indikatoru ieviešanas mehānismiem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3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4736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153400" cy="4373573"/>
          </a:xfrm>
        </p:spPr>
        <p:txBody>
          <a:bodyPr>
            <a:normAutofit/>
          </a:bodyPr>
          <a:lstStyle/>
          <a:p>
            <a:pPr lvl="0" algn="ctr" defTabSz="914400" eaLnBrk="1" hangingPunct="1"/>
            <a:endParaRPr lang="lv-LV" b="1" dirty="0" smtClean="0">
              <a:latin typeface="Calibri" panose="020F0502020204030204" pitchFamily="34" charset="0"/>
            </a:endParaRPr>
          </a:p>
          <a:p>
            <a:pPr lvl="0" algn="ctr" defTabSz="914400" eaLnBrk="1" hangingPunct="1"/>
            <a:r>
              <a:rPr lang="lv-LV" b="1" dirty="0" smtClean="0">
                <a:latin typeface="Calibri" panose="020F0502020204030204" pitchFamily="34" charset="0"/>
              </a:rPr>
              <a:t>EQAVET </a:t>
            </a:r>
            <a:r>
              <a:rPr lang="lv-LV" b="1" dirty="0" smtClean="0">
                <a:latin typeface="Calibri" panose="020F0502020204030204" pitchFamily="34" charset="0"/>
              </a:rPr>
              <a:t>Nacionālo koordinācijas punktu kapacitātes stiprināšana un </a:t>
            </a:r>
            <a:r>
              <a:rPr lang="lv-LV" b="1" dirty="0">
                <a:latin typeface="Calibri" panose="020F0502020204030204" pitchFamily="34" charset="0"/>
              </a:rPr>
              <a:t>savstarpējās sadarbības </a:t>
            </a:r>
            <a:r>
              <a:rPr lang="lv-LV" b="1" dirty="0" smtClean="0">
                <a:latin typeface="Calibri" panose="020F0502020204030204" pitchFamily="34" charset="0"/>
              </a:rPr>
              <a:t>ar profesionālās izglītības īstenotājiem veicināšana </a:t>
            </a:r>
          </a:p>
          <a:p>
            <a:pPr lvl="0" defTabSz="914400" eaLnBrk="1" hangingPunct="1"/>
            <a:endParaRPr lang="lv-LV" b="1" dirty="0" smtClean="0">
              <a:latin typeface="Calibri" panose="020F0502020204030204" pitchFamily="34" charset="0"/>
            </a:endParaRPr>
          </a:p>
          <a:p>
            <a:pPr defTabSz="914400" eaLnBrk="1" hangingPunct="1"/>
            <a:r>
              <a:rPr lang="lv-LV" dirty="0">
                <a:latin typeface="Calibri" panose="020F0502020204030204" pitchFamily="34" charset="0"/>
              </a:rPr>
              <a:t>reprezentācijas materiālu izstrāde - buklets par EQAVET nacionālo koordinācijas </a:t>
            </a:r>
            <a:r>
              <a:rPr lang="lv-LV" dirty="0" smtClean="0">
                <a:latin typeface="Calibri" panose="020F0502020204030204" pitchFamily="34" charset="0"/>
              </a:rPr>
              <a:t>punktu latviešu un angļu valodā.</a:t>
            </a:r>
          </a:p>
          <a:p>
            <a:pPr defTabSz="914400" eaLnBrk="1" hangingPunct="1"/>
            <a:endParaRPr lang="lv-LV" dirty="0" smtClean="0">
              <a:latin typeface="Calibri" panose="020F0502020204030204" pitchFamily="34" charset="0"/>
            </a:endParaRPr>
          </a:p>
          <a:p>
            <a:pPr defTabSz="914400" eaLnBrk="1" hangingPunct="1"/>
            <a:endParaRPr lang="lv-LV" dirty="0" smtClean="0">
              <a:latin typeface="Calibri" panose="020F0502020204030204" pitchFamily="34" charset="0"/>
            </a:endParaRPr>
          </a:p>
          <a:p>
            <a:pPr defTabSz="914400" eaLnBrk="1" hangingPunct="1"/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4</a:t>
            </a:fld>
            <a:endParaRPr lang="en-US" altLang="lv-LV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81200" y="381000"/>
            <a:ext cx="6705600" cy="1036642"/>
          </a:xfrm>
        </p:spPr>
        <p:txBody>
          <a:bodyPr>
            <a:normAutofit/>
          </a:bodyPr>
          <a:lstStyle/>
          <a:p>
            <a:pPr algn="ctr"/>
            <a:r>
              <a:rPr lang="lv-LV" altLang="lv-LV" sz="3200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P</a:t>
            </a:r>
            <a:r>
              <a:rPr lang="lv-LV" altLang="lv-LV" sz="3200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rojekta mērķi un uzdevumi</a:t>
            </a:r>
            <a:endParaRPr lang="lv-LV" altLang="lv-LV" sz="3200" b="0" kern="0" dirty="0">
              <a:solidFill>
                <a:srgbClr val="000000"/>
              </a:solidFill>
              <a:latin typeface="Calibri" panose="020F0502020204030204" pitchFamily="34" charset="0"/>
              <a:ea typeface="+mj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210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752600"/>
            <a:ext cx="8153400" cy="4373573"/>
          </a:xfrm>
        </p:spPr>
        <p:txBody>
          <a:bodyPr/>
          <a:lstStyle/>
          <a:p>
            <a:pPr lvl="0" algn="ctr" defTabSz="914400" eaLnBrk="1" hangingPunct="1"/>
            <a:r>
              <a:rPr lang="lv-LV" b="1" dirty="0" smtClean="0">
                <a:latin typeface="Calibri" panose="020F0502020204030204" pitchFamily="34" charset="0"/>
              </a:rPr>
              <a:t>Izpratnes padziļināšana </a:t>
            </a:r>
            <a:r>
              <a:rPr lang="lv-LV" b="1" dirty="0" smtClean="0">
                <a:latin typeface="Calibri" panose="020F0502020204030204" pitchFamily="34" charset="0"/>
              </a:rPr>
              <a:t>par kvalitātes kultūru izglītības iestāžu darbībā un atgriezenisko saiti atbilstoši kvalitātes nodrošināšanas un uzlabošanas cikliem</a:t>
            </a:r>
          </a:p>
          <a:p>
            <a:pPr lvl="0" defTabSz="914400" eaLnBrk="1" hangingPunct="1"/>
            <a:r>
              <a:rPr lang="lv-LV" b="1" dirty="0" smtClean="0">
                <a:latin typeface="Calibri" panose="020F0502020204030204" pitchFamily="34" charset="0"/>
              </a:rPr>
              <a:t> </a:t>
            </a:r>
          </a:p>
          <a:p>
            <a:pPr lvl="0" defTabSz="914400" eaLnBrk="1" hangingPunct="1"/>
            <a:r>
              <a:rPr lang="lv-LV" dirty="0" smtClean="0">
                <a:latin typeface="Calibri" panose="020F0502020204030204" pitchFamily="34" charset="0"/>
              </a:rPr>
              <a:t>EQAVET </a:t>
            </a:r>
            <a:r>
              <a:rPr lang="lv-LV" dirty="0">
                <a:latin typeface="Calibri" panose="020F0502020204030204" pitchFamily="34" charset="0"/>
              </a:rPr>
              <a:t>indikatoru </a:t>
            </a:r>
            <a:r>
              <a:rPr lang="lv-LV" dirty="0" smtClean="0">
                <a:latin typeface="Calibri" panose="020F0502020204030204" pitchFamily="34" charset="0"/>
              </a:rPr>
              <a:t>ieviešana</a:t>
            </a:r>
          </a:p>
          <a:p>
            <a:pPr marL="342900" lvl="0" indent="-342900" defTabSz="914400" eaLnBrk="1" hangingPunct="1">
              <a:buFont typeface="Arial" panose="020B0604020202020204" pitchFamily="34" charset="0"/>
              <a:buChar char="•"/>
            </a:pPr>
            <a:r>
              <a:rPr lang="lv-LV" dirty="0" smtClean="0">
                <a:latin typeface="Calibri" panose="020F0502020204030204" pitchFamily="34" charset="0"/>
              </a:rPr>
              <a:t>3 </a:t>
            </a:r>
            <a:r>
              <a:rPr lang="lv-LV" dirty="0">
                <a:latin typeface="Calibri" panose="020F0502020204030204" pitchFamily="34" charset="0"/>
              </a:rPr>
              <a:t>semināri par profesionālās izglītības kvalitātes kultūras veicināšanu izglītības iestādes </a:t>
            </a:r>
            <a:r>
              <a:rPr lang="lv-LV" dirty="0" err="1" smtClean="0">
                <a:latin typeface="Calibri" panose="020F0502020204030204" pitchFamily="34" charset="0"/>
              </a:rPr>
              <a:t>pašvērtēšanā</a:t>
            </a:r>
            <a:endParaRPr lang="lv-LV" dirty="0" smtClean="0">
              <a:latin typeface="Calibri" panose="020F0502020204030204" pitchFamily="34" charset="0"/>
            </a:endParaRP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dirty="0">
                <a:latin typeface="Calibri" panose="020F0502020204030204" pitchFamily="34" charset="0"/>
              </a:rPr>
              <a:t>2 semināri (diskusijas</a:t>
            </a:r>
            <a:r>
              <a:rPr lang="lv-LV" dirty="0" smtClean="0">
                <a:latin typeface="Calibri" panose="020F0502020204030204" pitchFamily="34" charset="0"/>
              </a:rPr>
              <a:t>) vienotas </a:t>
            </a:r>
            <a:r>
              <a:rPr lang="lv-LV" dirty="0">
                <a:latin typeface="Calibri" panose="020F0502020204030204" pitchFamily="34" charset="0"/>
              </a:rPr>
              <a:t>izpratnes </a:t>
            </a:r>
            <a:r>
              <a:rPr lang="lv-LV" dirty="0" smtClean="0">
                <a:latin typeface="Calibri" panose="020F0502020204030204" pitchFamily="34" charset="0"/>
              </a:rPr>
              <a:t>veidošanai par izglītības </a:t>
            </a:r>
            <a:r>
              <a:rPr lang="lv-LV" dirty="0">
                <a:latin typeface="Calibri" panose="020F0502020204030204" pitchFamily="34" charset="0"/>
              </a:rPr>
              <a:t>kvalitātes </a:t>
            </a:r>
            <a:r>
              <a:rPr lang="lv-LV" dirty="0" smtClean="0">
                <a:latin typeface="Calibri" panose="020F0502020204030204" pitchFamily="34" charset="0"/>
              </a:rPr>
              <a:t>nodrošināšanu</a:t>
            </a:r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5</a:t>
            </a:fld>
            <a:endParaRPr lang="en-US" altLang="lv-LV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376" y="381000"/>
            <a:ext cx="6705600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581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5257800" cy="1036642"/>
          </a:xfrm>
        </p:spPr>
        <p:txBody>
          <a:bodyPr/>
          <a:lstStyle/>
          <a:p>
            <a:pPr algn="ctr"/>
            <a:r>
              <a:rPr lang="lv-LV" altLang="lv-LV" sz="4400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Sadarbība</a:t>
            </a:r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4373573"/>
          </a:xfrm>
        </p:spPr>
        <p:txBody>
          <a:bodyPr/>
          <a:lstStyle/>
          <a:p>
            <a:pPr marL="342900" lvl="0" indent="-342900" defTabSz="914400" eaLnBrk="1" hangingPunct="1">
              <a:buFontTx/>
              <a:buChar char="•"/>
            </a:pP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Sadarbībā ar nozaru organizāciju un apvienību,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valsts institūciju, pašvaldību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un profesionālās izglītības iestāžu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pārstāvjiem organizēti semināri un darba grupas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sadarbības partneru iesaistei EQAVET indikatoru ieviešanas mehānismu izstrādei un vienotas izpratnes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veidošanai</a:t>
            </a: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Semināros un darba grupās piedalījās pārstāvji no Izglītības un zinātnes ministrijas,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Valsts izglītības satura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centra,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Latvijas Nacionālajam kultūras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centra,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Akadēmiskās informācijas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centra, nozaru ekspertu padomēm, Profesionālās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izglītības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biedrības,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izglītības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pārvaldēm un </a:t>
            </a:r>
            <a:r>
              <a:rPr lang="lv-LV" altLang="lv-LV" sz="24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izglītības </a:t>
            </a:r>
            <a:r>
              <a:rPr lang="lv-LV" altLang="lv-LV" sz="24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iestādēm</a:t>
            </a:r>
            <a:endParaRPr lang="lv-LV" altLang="lv-LV" sz="2400" kern="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6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269273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4267200" cy="4221173"/>
          </a:xfrm>
        </p:spPr>
        <p:txBody>
          <a:bodyPr>
            <a:normAutofit/>
          </a:bodyPr>
          <a:lstStyle/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Eiropas kvalitātes nodrošināšanas </a:t>
            </a:r>
            <a:r>
              <a:rPr lang="lv-LV" altLang="lv-LV" sz="1800" kern="0" dirty="0" err="1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ietvarstruktūra</a:t>
            </a: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 profesionālajā izglītībā un profesionālajā tālākizglītībā (</a:t>
            </a:r>
            <a:r>
              <a:rPr lang="lv-LV" altLang="lv-LV" sz="1800" i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EQAVET</a:t>
            </a: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)</a:t>
            </a:r>
          </a:p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Izglītības kvalitātes indikatori un to nozīme </a:t>
            </a:r>
            <a:r>
              <a:rPr lang="lv-LV" altLang="lv-LV" sz="1800" i="1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EQAVET </a:t>
            </a: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kvalitātes vērtēšanas rekomendācijās</a:t>
            </a:r>
          </a:p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Informācijas iegūšanas metodes</a:t>
            </a:r>
          </a:p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Izglītības kvalitātes indikatori </a:t>
            </a:r>
          </a:p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Anketēšanas pārvaldības modeļi </a:t>
            </a:r>
          </a:p>
          <a:p>
            <a:pPr marL="457200" lvl="0" indent="-457200" defTabSz="914400" eaLnBrk="1" hangingPunct="1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lv-LV" altLang="lv-LV" sz="1800" kern="0" dirty="0" smtClean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Pielikumos </a:t>
            </a:r>
            <a:r>
              <a:rPr lang="lv-LV" altLang="lv-LV" sz="1800" kern="0" dirty="0">
                <a:solidFill>
                  <a:srgbClr val="000000"/>
                </a:solidFill>
                <a:latin typeface="Calibri" panose="020F0502020204030204" pitchFamily="34" charset="0"/>
                <a:cs typeface="Arial"/>
              </a:rPr>
              <a:t>pievienotas anketas</a:t>
            </a:r>
          </a:p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7</a:t>
            </a:fld>
            <a:endParaRPr lang="en-US" altLang="lv-LV"/>
          </a:p>
        </p:txBody>
      </p:sp>
      <p:pic>
        <p:nvPicPr>
          <p:cNvPr id="3074" name="Picture 2" descr="C:\Users\Maris\Desktop\Untitle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685800"/>
            <a:ext cx="3660850" cy="533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94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sz="4400" b="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Indikatoru datu </a:t>
            </a:r>
            <a:r>
              <a:rPr lang="lv-LV" altLang="lv-LV" sz="4400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ieguve</a:t>
            </a:r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4373573"/>
          </a:xfrm>
        </p:spPr>
        <p:txBody>
          <a:bodyPr>
            <a:normAutofit fontScale="85000" lnSpcReduction="10000"/>
          </a:bodyPr>
          <a:lstStyle/>
          <a:p>
            <a:pPr marL="609600" indent="-609600" defTabSz="914400" eaLnBrk="1" hangingPunct="1">
              <a:buFontTx/>
              <a:buChar char="•"/>
            </a:pP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anketas 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izstrādātas projekta semināru un darba grupu ietvaros, saskaņojot nepieciešamos precizējumus ar sadarbības partneriem</a:t>
            </a:r>
          </a:p>
          <a:p>
            <a:pPr marL="609600" lvl="0" indent="-609600" defTabSz="914400" eaLnBrk="1" hangingPunct="1">
              <a:buFontTx/>
              <a:buChar char="•"/>
            </a:pP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nketas izstrādātas EQAVET 6. un 9.indikatora datu ieguvei no dažādām mērķauditorijām</a:t>
            </a:r>
          </a:p>
          <a:p>
            <a:pPr marL="609600" lvl="0" indent="-609600" defTabSz="914400" eaLnBrk="1" hangingPunct="1">
              <a:buFontTx/>
              <a:buChar char="•"/>
            </a:pP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anketu 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ekspertīzes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mērķis:</a:t>
            </a:r>
          </a:p>
          <a:p>
            <a:pPr lvl="0" defTabSz="914400" eaLnBrk="1" hangingPunct="1"/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1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)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saņemt ekspertu atzinumu 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par anketas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atbilstību 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anketēšanas mērķim un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mērķauditorijai;</a:t>
            </a:r>
          </a:p>
          <a:p>
            <a:pPr lvl="0" defTabSz="914400" eaLnBrk="1" hangingPunct="1"/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2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)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saņemt ekspertu priekšlikumus </a:t>
            </a: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par anketēšanas metodēm un rezultātu izmantošanas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iespējām.</a:t>
            </a:r>
            <a:endParaRPr lang="lv-LV" altLang="lv-LV" sz="3200" kern="0" dirty="0">
              <a:solidFill>
                <a:srgbClr val="000000"/>
              </a:solidFill>
              <a:latin typeface="Calibri" panose="020F0502020204030204" pitchFamily="34" charset="0"/>
              <a:ea typeface="+mn-ea"/>
              <a:cs typeface="Arial"/>
            </a:endParaRPr>
          </a:p>
          <a:p>
            <a:pPr marL="609600" lvl="0" indent="-609600" defTabSz="914400" eaLnBrk="1" hangingPunct="1">
              <a:buFontTx/>
              <a:buChar char="•"/>
            </a:pPr>
            <a:endParaRPr lang="lv-LV" altLang="lv-LV" sz="3200" kern="0" dirty="0">
              <a:solidFill>
                <a:srgbClr val="000000"/>
              </a:solidFill>
              <a:latin typeface="Arial"/>
              <a:ea typeface="+mn-ea"/>
              <a:cs typeface="Arial"/>
            </a:endParaRPr>
          </a:p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8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89108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altLang="lv-LV" sz="4400" b="0" kern="0" dirty="0">
                <a:solidFill>
                  <a:srgbClr val="000000"/>
                </a:solidFill>
                <a:latin typeface="Calibri" panose="020F0502020204030204" pitchFamily="34" charset="0"/>
                <a:ea typeface="+mj-ea"/>
                <a:cs typeface="Arial"/>
              </a:rPr>
              <a:t>Anketu aprobācija </a:t>
            </a:r>
            <a:endParaRPr lang="lv-LV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8001000" cy="4373573"/>
          </a:xfrm>
        </p:spPr>
        <p:txBody>
          <a:bodyPr>
            <a:normAutofit lnSpcReduction="10000"/>
          </a:bodyPr>
          <a:lstStyle/>
          <a:p>
            <a:pPr marL="342900" indent="-342900" defTabSz="914400" eaLnBrk="1" hangingPunct="1">
              <a:buFontTx/>
              <a:buChar char="•"/>
            </a:pP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Anketu izplatīšanai un datu apkopošanai vienots veids netika noteikts ar mērķi konstatēt katrai anketai atbilstošu izplatīšanas un iegūto datu apkopošanas 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veidu</a:t>
            </a:r>
            <a:endParaRPr lang="lv-LV" altLang="lv-LV" sz="3200" kern="0" dirty="0">
              <a:solidFill>
                <a:srgbClr val="000000"/>
              </a:solidFill>
              <a:latin typeface="Calibri" panose="020F0502020204030204" pitchFamily="34" charset="0"/>
              <a:ea typeface="+mn-ea"/>
              <a:cs typeface="Arial"/>
            </a:endParaRP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Anketas iesniegtas 1267 respondentiem,</a:t>
            </a: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altLang="lv-LV" sz="3200" kern="0" dirty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</a:t>
            </a: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nketas saņemtas no 622 respondentiem</a:t>
            </a:r>
          </a:p>
          <a:p>
            <a:pPr marL="342900" lvl="0" indent="-342900" defTabSz="914400" eaLnBrk="1" hangingPunct="1">
              <a:buFontTx/>
              <a:buChar char="•"/>
            </a:pPr>
            <a:r>
              <a:rPr lang="lv-LV" altLang="lv-LV" sz="3200" kern="0" dirty="0" smtClean="0">
                <a:solidFill>
                  <a:srgbClr val="000000"/>
                </a:solidFill>
                <a:latin typeface="Calibri" panose="020F0502020204030204" pitchFamily="34" charset="0"/>
                <a:ea typeface="+mn-ea"/>
                <a:cs typeface="Arial"/>
              </a:rPr>
              <a:t>Anketēšanas dati apstrādāti par 49% respondentu</a:t>
            </a:r>
            <a:endParaRPr lang="lv-LV" altLang="lv-LV" sz="3200" kern="0" dirty="0">
              <a:solidFill>
                <a:srgbClr val="000000"/>
              </a:solidFill>
              <a:latin typeface="Calibri" panose="020F0502020204030204" pitchFamily="34" charset="0"/>
              <a:ea typeface="+mn-ea"/>
              <a:cs typeface="Arial"/>
            </a:endParaRPr>
          </a:p>
          <a:p>
            <a:endParaRPr lang="lv-LV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81000" cy="304800"/>
          </a:xfrm>
        </p:spPr>
        <p:txBody>
          <a:bodyPr/>
          <a:lstStyle/>
          <a:p>
            <a:pPr>
              <a:defRPr/>
            </a:pPr>
            <a:fld id="{72BA4DF4-EF4E-4526-AC0F-06069CCE231B}" type="slidenum">
              <a:rPr lang="en-US" altLang="lv-LV" smtClean="0"/>
              <a:pPr>
                <a:defRPr/>
              </a:pPr>
              <a:t>9</a:t>
            </a:fld>
            <a:endParaRPr lang="en-US" altLang="lv-LV" dirty="0"/>
          </a:p>
        </p:txBody>
      </p:sp>
    </p:spTree>
    <p:extLst>
      <p:ext uri="{BB962C8B-B14F-4D97-AF65-F5344CB8AC3E}">
        <p14:creationId xmlns:p14="http://schemas.microsoft.com/office/powerpoint/2010/main" val="328249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cialai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422</Words>
  <Application>Microsoft Office PowerPoint</Application>
  <PresentationFormat>On-screen Show (4:3)</PresentationFormat>
  <Paragraphs>61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oficialais</vt:lpstr>
      <vt:lpstr>Eiropas Komisijas Erasmus+ programmas Action Grant 2016 – Support to the European Quality Assurance in Vocational Education and Training National Reference Points (EQAVET NRP) projekta mērķi un sasniegtie rezultāti </vt:lpstr>
      <vt:lpstr>Izglītības kvalitātes valsts dienests –  EQAVET nacionālais koordinācijas punkts </vt:lpstr>
      <vt:lpstr>Projekta mērķi un uzdevumi </vt:lpstr>
      <vt:lpstr>Projekta mērķi un uzdevumi</vt:lpstr>
      <vt:lpstr>PowerPoint Presentation</vt:lpstr>
      <vt:lpstr>Sadarbība</vt:lpstr>
      <vt:lpstr>PowerPoint Presentation</vt:lpstr>
      <vt:lpstr>Indikatoru datu ieguve</vt:lpstr>
      <vt:lpstr>Anketu aprobācija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Projekta „EQAVET ietvarstruktūra un pamatprincipi profesionālajā izglītībā programmas Erasmus+ īstenošanā” mērķi un sasniegtie rezultāti</dc:title>
  <dc:creator>Maris</dc:creator>
  <cp:lastModifiedBy>Jana Veinberga</cp:lastModifiedBy>
  <cp:revision>25</cp:revision>
  <cp:lastPrinted>2017-03-22T13:22:45Z</cp:lastPrinted>
  <dcterms:created xsi:type="dcterms:W3CDTF">2006-08-16T00:00:00Z</dcterms:created>
  <dcterms:modified xsi:type="dcterms:W3CDTF">2017-03-29T06:48:01Z</dcterms:modified>
</cp:coreProperties>
</file>