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56" r:id="rId5"/>
    <p:sldId id="372" r:id="rId6"/>
    <p:sldId id="374" r:id="rId7"/>
    <p:sldId id="401" r:id="rId8"/>
    <p:sldId id="403" r:id="rId9"/>
    <p:sldId id="404" r:id="rId10"/>
    <p:sldId id="432" r:id="rId11"/>
    <p:sldId id="417" r:id="rId12"/>
    <p:sldId id="410" r:id="rId13"/>
    <p:sldId id="433" r:id="rId14"/>
    <p:sldId id="419" r:id="rId15"/>
    <p:sldId id="411" r:id="rId16"/>
    <p:sldId id="426" r:id="rId17"/>
    <p:sldId id="424" r:id="rId18"/>
    <p:sldId id="425" r:id="rId19"/>
    <p:sldId id="415" r:id="rId20"/>
    <p:sldId id="422" r:id="rId21"/>
    <p:sldId id="423" r:id="rId22"/>
    <p:sldId id="430" r:id="rId23"/>
    <p:sldId id="429" r:id="rId24"/>
    <p:sldId id="486" r:id="rId25"/>
    <p:sldId id="428" r:id="rId26"/>
    <p:sldId id="484" r:id="rId27"/>
    <p:sldId id="485" r:id="rId28"/>
    <p:sldId id="399" r:id="rId29"/>
    <p:sldId id="371" r:id="rId30"/>
  </p:sldIdLst>
  <p:sldSz cx="9144000" cy="6858000" type="screen4x3"/>
  <p:notesSz cx="6858000" cy="9947275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a Veinberga" userId="cbc21304-39a9-45b0-8f99-864e044deb01" providerId="ADAL" clId="{97F5B230-686B-4267-A54D-477A973FCB8E}"/>
    <pc:docChg chg="undo custSel addSld delSld modSld">
      <pc:chgData name="Jana Veinberga" userId="cbc21304-39a9-45b0-8f99-864e044deb01" providerId="ADAL" clId="{97F5B230-686B-4267-A54D-477A973FCB8E}" dt="2026-08-26T06:42:47.766" v="1164" actId="2696"/>
      <pc:docMkLst>
        <pc:docMk/>
      </pc:docMkLst>
      <pc:sldChg chg="modSp mod">
        <pc:chgData name="Jana Veinberga" userId="cbc21304-39a9-45b0-8f99-864e044deb01" providerId="ADAL" clId="{97F5B230-686B-4267-A54D-477A973FCB8E}" dt="2026-08-20T09:14:43.857" v="20" actId="20577"/>
        <pc:sldMkLst>
          <pc:docMk/>
          <pc:sldMk cId="0" sldId="374"/>
        </pc:sldMkLst>
        <pc:spChg chg="mod">
          <ac:chgData name="Jana Veinberga" userId="cbc21304-39a9-45b0-8f99-864e044deb01" providerId="ADAL" clId="{97F5B230-686B-4267-A54D-477A973FCB8E}" dt="2026-08-20T09:14:43.857" v="20" actId="20577"/>
          <ac:spMkLst>
            <pc:docMk/>
            <pc:sldMk cId="0" sldId="374"/>
            <ac:spMk id="13315" creationId="{E8E64A61-C14B-4068-811F-1AAE1D3073E2}"/>
          </ac:spMkLst>
        </pc:spChg>
      </pc:sldChg>
      <pc:sldChg chg="modSp mod">
        <pc:chgData name="Jana Veinberga" userId="cbc21304-39a9-45b0-8f99-864e044deb01" providerId="ADAL" clId="{97F5B230-686B-4267-A54D-477A973FCB8E}" dt="2026-08-20T09:18:47.205" v="71" actId="207"/>
        <pc:sldMkLst>
          <pc:docMk/>
          <pc:sldMk cId="0" sldId="403"/>
        </pc:sldMkLst>
        <pc:spChg chg="mod">
          <ac:chgData name="Jana Veinberga" userId="cbc21304-39a9-45b0-8f99-864e044deb01" providerId="ADAL" clId="{97F5B230-686B-4267-A54D-477A973FCB8E}" dt="2026-08-20T09:18:47.205" v="71" actId="207"/>
          <ac:spMkLst>
            <pc:docMk/>
            <pc:sldMk cId="0" sldId="403"/>
            <ac:spMk id="17411" creationId="{DAC599F1-E3B8-4EB3-EC8A-2AE44BAA97F9}"/>
          </ac:spMkLst>
        </pc:spChg>
      </pc:sldChg>
      <pc:sldChg chg="modSp mod">
        <pc:chgData name="Jana Veinberga" userId="cbc21304-39a9-45b0-8f99-864e044deb01" providerId="ADAL" clId="{97F5B230-686B-4267-A54D-477A973FCB8E}" dt="2026-08-20T09:33:00.400" v="1033" actId="20577"/>
        <pc:sldMkLst>
          <pc:docMk/>
          <pc:sldMk cId="0" sldId="410"/>
        </pc:sldMkLst>
        <pc:spChg chg="mod">
          <ac:chgData name="Jana Veinberga" userId="cbc21304-39a9-45b0-8f99-864e044deb01" providerId="ADAL" clId="{97F5B230-686B-4267-A54D-477A973FCB8E}" dt="2026-08-20T09:33:00.400" v="1033" actId="20577"/>
          <ac:spMkLst>
            <pc:docMk/>
            <pc:sldMk cId="0" sldId="410"/>
            <ac:spMk id="21507" creationId="{398F9F90-8016-C622-04AD-598DC2A65FDF}"/>
          </ac:spMkLst>
        </pc:spChg>
      </pc:sldChg>
      <pc:sldChg chg="modSp mod">
        <pc:chgData name="Jana Veinberga" userId="cbc21304-39a9-45b0-8f99-864e044deb01" providerId="ADAL" clId="{97F5B230-686B-4267-A54D-477A973FCB8E}" dt="2026-08-20T09:33:53.374" v="1039" actId="20577"/>
        <pc:sldMkLst>
          <pc:docMk/>
          <pc:sldMk cId="0" sldId="419"/>
        </pc:sldMkLst>
        <pc:spChg chg="mod">
          <ac:chgData name="Jana Veinberga" userId="cbc21304-39a9-45b0-8f99-864e044deb01" providerId="ADAL" clId="{97F5B230-686B-4267-A54D-477A973FCB8E}" dt="2026-08-20T09:33:53.374" v="1039" actId="20577"/>
          <ac:spMkLst>
            <pc:docMk/>
            <pc:sldMk cId="0" sldId="419"/>
            <ac:spMk id="24579" creationId="{AFA5CD5C-331F-0254-11AD-56232168DAB1}"/>
          </ac:spMkLst>
        </pc:spChg>
      </pc:sldChg>
      <pc:sldChg chg="addSp delSp modSp mod">
        <pc:chgData name="Jana Veinberga" userId="cbc21304-39a9-45b0-8f99-864e044deb01" providerId="ADAL" clId="{97F5B230-686B-4267-A54D-477A973FCB8E}" dt="2026-08-20T09:24:20.048" v="94" actId="1076"/>
        <pc:sldMkLst>
          <pc:docMk/>
          <pc:sldMk cId="0" sldId="423"/>
        </pc:sldMkLst>
        <pc:spChg chg="add mod">
          <ac:chgData name="Jana Veinberga" userId="cbc21304-39a9-45b0-8f99-864e044deb01" providerId="ADAL" clId="{97F5B230-686B-4267-A54D-477A973FCB8E}" dt="2026-08-20T09:24:20.048" v="94" actId="1076"/>
          <ac:spMkLst>
            <pc:docMk/>
            <pc:sldMk cId="0" sldId="423"/>
            <ac:spMk id="4" creationId="{85BDDA7E-0EA9-ED81-5C10-AEA6D22CA2B2}"/>
          </ac:spMkLst>
        </pc:spChg>
        <pc:picChg chg="mod">
          <ac:chgData name="Jana Veinberga" userId="cbc21304-39a9-45b0-8f99-864e044deb01" providerId="ADAL" clId="{97F5B230-686B-4267-A54D-477A973FCB8E}" dt="2026-08-20T09:24:11.350" v="93" actId="14100"/>
          <ac:picMkLst>
            <pc:docMk/>
            <pc:sldMk cId="0" sldId="423"/>
            <ac:picMk id="29703" creationId="{929D94B0-2CE6-C00F-B11D-478B04FE17BE}"/>
          </ac:picMkLst>
        </pc:picChg>
      </pc:sldChg>
      <pc:sldChg chg="modSp">
        <pc:chgData name="Jana Veinberga" userId="cbc21304-39a9-45b0-8f99-864e044deb01" providerId="ADAL" clId="{97F5B230-686B-4267-A54D-477A973FCB8E}" dt="2026-08-19T10:27:20.288" v="17" actId="14100"/>
        <pc:sldMkLst>
          <pc:docMk/>
          <pc:sldMk cId="0" sldId="429"/>
        </pc:sldMkLst>
        <pc:spChg chg="mod">
          <ac:chgData name="Jana Veinberga" userId="cbc21304-39a9-45b0-8f99-864e044deb01" providerId="ADAL" clId="{97F5B230-686B-4267-A54D-477A973FCB8E}" dt="2026-08-19T10:27:20.288" v="17" actId="14100"/>
          <ac:spMkLst>
            <pc:docMk/>
            <pc:sldMk cId="0" sldId="429"/>
            <ac:spMk id="31750" creationId="{9C550D73-6D38-3751-E61F-035663B5EC99}"/>
          </ac:spMkLst>
        </pc:spChg>
      </pc:sldChg>
      <pc:sldChg chg="modSp mod">
        <pc:chgData name="Jana Veinberga" userId="cbc21304-39a9-45b0-8f99-864e044deb01" providerId="ADAL" clId="{97F5B230-686B-4267-A54D-477A973FCB8E}" dt="2026-08-20T09:35:40.049" v="1052" actId="20577"/>
        <pc:sldMkLst>
          <pc:docMk/>
          <pc:sldMk cId="0" sldId="430"/>
        </pc:sldMkLst>
        <pc:spChg chg="mod">
          <ac:chgData name="Jana Veinberga" userId="cbc21304-39a9-45b0-8f99-864e044deb01" providerId="ADAL" clId="{97F5B230-686B-4267-A54D-477A973FCB8E}" dt="2026-08-20T09:35:40.049" v="1052" actId="20577"/>
          <ac:spMkLst>
            <pc:docMk/>
            <pc:sldMk cId="0" sldId="430"/>
            <ac:spMk id="16387" creationId="{CF5B630B-8E87-4CB9-4F28-5BBC8E22E1DD}"/>
          </ac:spMkLst>
        </pc:spChg>
      </pc:sldChg>
      <pc:sldChg chg="add">
        <pc:chgData name="Jana Veinberga" userId="cbc21304-39a9-45b0-8f99-864e044deb01" providerId="ADAL" clId="{97F5B230-686B-4267-A54D-477A973FCB8E}" dt="2026-08-20T09:32:46.381" v="1029"/>
        <pc:sldMkLst>
          <pc:docMk/>
          <pc:sldMk cId="4237050336" sldId="433"/>
        </pc:sldMkLst>
      </pc:sldChg>
      <pc:sldChg chg="modSp mod">
        <pc:chgData name="Jana Veinberga" userId="cbc21304-39a9-45b0-8f99-864e044deb01" providerId="ADAL" clId="{97F5B230-686B-4267-A54D-477A973FCB8E}" dt="2026-08-19T10:27:16.606" v="16" actId="14100"/>
        <pc:sldMkLst>
          <pc:docMk/>
          <pc:sldMk cId="1676622645" sldId="484"/>
        </pc:sldMkLst>
        <pc:spChg chg="mod">
          <ac:chgData name="Jana Veinberga" userId="cbc21304-39a9-45b0-8f99-864e044deb01" providerId="ADAL" clId="{97F5B230-686B-4267-A54D-477A973FCB8E}" dt="2026-08-19T10:27:16.606" v="16" actId="14100"/>
          <ac:spMkLst>
            <pc:docMk/>
            <pc:sldMk cId="1676622645" sldId="484"/>
            <ac:spMk id="6" creationId="{E681265E-4399-29F4-150C-4F5278FE0088}"/>
          </ac:spMkLst>
        </pc:spChg>
      </pc:sldChg>
      <pc:sldChg chg="modSp mod">
        <pc:chgData name="Jana Veinberga" userId="cbc21304-39a9-45b0-8f99-864e044deb01" providerId="ADAL" clId="{97F5B230-686B-4267-A54D-477A973FCB8E}" dt="2026-08-19T10:27:12.928" v="15" actId="14100"/>
        <pc:sldMkLst>
          <pc:docMk/>
          <pc:sldMk cId="3800620918" sldId="485"/>
        </pc:sldMkLst>
        <pc:spChg chg="mod">
          <ac:chgData name="Jana Veinberga" userId="cbc21304-39a9-45b0-8f99-864e044deb01" providerId="ADAL" clId="{97F5B230-686B-4267-A54D-477A973FCB8E}" dt="2026-08-19T10:27:12.928" v="15" actId="14100"/>
          <ac:spMkLst>
            <pc:docMk/>
            <pc:sldMk cId="3800620918" sldId="485"/>
            <ac:spMk id="6" creationId="{7A83F228-7C2D-FAA1-3063-54078C419240}"/>
          </ac:spMkLst>
        </pc:spChg>
      </pc:sldChg>
      <pc:sldChg chg="delSp modSp new mod">
        <pc:chgData name="Jana Veinberga" userId="cbc21304-39a9-45b0-8f99-864e044deb01" providerId="ADAL" clId="{97F5B230-686B-4267-A54D-477A973FCB8E}" dt="2026-08-20T09:31:34.565" v="1027" actId="113"/>
        <pc:sldMkLst>
          <pc:docMk/>
          <pc:sldMk cId="2160092894" sldId="486"/>
        </pc:sldMkLst>
        <pc:spChg chg="mod">
          <ac:chgData name="Jana Veinberga" userId="cbc21304-39a9-45b0-8f99-864e044deb01" providerId="ADAL" clId="{97F5B230-686B-4267-A54D-477A973FCB8E}" dt="2026-08-20T09:25:20.826" v="122" actId="20577"/>
          <ac:spMkLst>
            <pc:docMk/>
            <pc:sldMk cId="2160092894" sldId="486"/>
            <ac:spMk id="2" creationId="{2ADC5A87-C4E6-04E3-8D10-7DEAA4C48038}"/>
          </ac:spMkLst>
        </pc:spChg>
        <pc:spChg chg="mod">
          <ac:chgData name="Jana Veinberga" userId="cbc21304-39a9-45b0-8f99-864e044deb01" providerId="ADAL" clId="{97F5B230-686B-4267-A54D-477A973FCB8E}" dt="2026-08-20T09:31:34.565" v="1027" actId="113"/>
          <ac:spMkLst>
            <pc:docMk/>
            <pc:sldMk cId="2160092894" sldId="486"/>
            <ac:spMk id="3" creationId="{5B14EA5F-70B4-8686-F3C9-841595DB4F5B}"/>
          </ac:spMkLst>
        </pc:spChg>
        <pc:spChg chg="mod">
          <ac:chgData name="Jana Veinberga" userId="cbc21304-39a9-45b0-8f99-864e044deb01" providerId="ADAL" clId="{97F5B230-686B-4267-A54D-477A973FCB8E}" dt="2026-08-20T09:26:11.522" v="229" actId="14100"/>
          <ac:spMkLst>
            <pc:docMk/>
            <pc:sldMk cId="2160092894" sldId="486"/>
            <ac:spMk id="6" creationId="{9D29F83B-C0AE-28AD-4533-3AD742D32A1E}"/>
          </ac:spMkLst>
        </pc:spChg>
      </pc:sldChg>
      <pc:sldChg chg="modSp new del mod">
        <pc:chgData name="Jana Veinberga" userId="cbc21304-39a9-45b0-8f99-864e044deb01" providerId="ADAL" clId="{97F5B230-686B-4267-A54D-477A973FCB8E}" dt="2026-08-26T06:42:47.766" v="1164" actId="2696"/>
        <pc:sldMkLst>
          <pc:docMk/>
          <pc:sldMk cId="2905398671" sldId="487"/>
        </pc:sldMkLst>
      </pc:sldChg>
    </pc:docChg>
  </pc:docChgLst>
  <pc:docChgLst>
    <pc:chgData name="Jana Veinberga" userId="a79d061d-afb0-4704-85b7-47840795b585" providerId="ADAL" clId="{97F5B230-686B-4267-A54D-477A973FCB8E}"/>
    <pc:docChg chg="modSld">
      <pc:chgData name="Jana Veinberga" userId="a79d061d-afb0-4704-85b7-47840795b585" providerId="ADAL" clId="{97F5B230-686B-4267-A54D-477A973FCB8E}" dt="2026-08-18T08:19:57.471" v="1" actId="20577"/>
      <pc:docMkLst>
        <pc:docMk/>
      </pc:docMkLst>
      <pc:sldChg chg="modSp mod">
        <pc:chgData name="Jana Veinberga" userId="a79d061d-afb0-4704-85b7-47840795b585" providerId="ADAL" clId="{97F5B230-686B-4267-A54D-477A973FCB8E}" dt="2026-08-18T08:19:57.471" v="1" actId="20577"/>
        <pc:sldMkLst>
          <pc:docMk/>
          <pc:sldMk cId="0" sldId="256"/>
        </pc:sldMkLst>
        <pc:spChg chg="mod">
          <ac:chgData name="Jana Veinberga" userId="a79d061d-afb0-4704-85b7-47840795b585" providerId="ADAL" clId="{97F5B230-686B-4267-A54D-477A973FCB8E}" dt="2026-08-18T08:19:57.471" v="1" actId="20577"/>
          <ac:spMkLst>
            <pc:docMk/>
            <pc:sldMk cId="0" sldId="256"/>
            <ac:spMk id="13315" creationId="{4FADA5FC-A50E-A976-AAAB-5ACF665017E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0548D5-FF77-E327-1698-EE100EF132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DC6C0D-DB28-1F23-E476-AEE10F7A62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5C3FB29-25D6-4B08-8D18-AFEACFCE1A2B}" type="datetimeFigureOut">
              <a:rPr lang="lv-LV"/>
              <a:pPr>
                <a:defRPr/>
              </a:pPr>
              <a:t>26.08.2026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A6542A-5988-CDCF-6E5B-F5FF10CC9A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37B1BD-5203-8B06-E6C3-05986208CE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9D02361-4CB3-4F58-951D-6476EE2BCD3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66BAEC6-C17B-1399-6C0B-FE5A22BB94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F3DB89-99B6-B80A-DA4A-BA08C37567E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4550AF4-40F4-4460-8AE5-BEE12A68A207}" type="datetimeFigureOut">
              <a:rPr lang="lv-LV" altLang="lv-LV"/>
              <a:pPr>
                <a:defRPr/>
              </a:pPr>
              <a:t>26.08.2026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6193E22-483A-D298-E349-A0F328F1B5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44180C7-ADC3-7711-AB25-B7067A193A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C5102-E215-9211-FEE9-92AE2FF966F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AC6DC-18DB-8AA3-AC73-1E46773F1C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6697EF8-D347-4515-916E-8BD22225C200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E6C4102B-7127-F27E-A348-EBEED9C695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5176C0B0-4448-13A2-7CEC-0F96E38743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631B720-86A2-0001-7650-75E0B80222BE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558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A66D7386-3B30-EB09-1870-8A5500B593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07D16A9A-E5E0-2954-4B14-ADA18A8A69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6ABF79-14DA-489A-ADA6-B868A2C68F7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31937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1688DC2E-8125-2A98-D3EB-7FA5D79DAF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3A99AEFC-3F82-E808-00F5-25BD700A8B2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366221E-18DD-4D5C-8750-1AEE1A18A1F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1005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68B4D1EA-E80F-0818-D477-FD06CFB586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FE7BBEBF-0420-1805-2641-13543405A8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B2F6B3C-2873-46C3-96F1-145B69FF600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70326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469BCDC5-302B-DF9C-D573-ED8D0CF11F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2AC04FBC-B462-A5CA-482C-EF98EF08810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5CCA3E2-A493-47E1-92A1-AFEE931C6B1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53495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69B8212C-1613-7D4E-3F50-516FC8CCBA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EB9DB71A-1720-E3C6-2509-0438F752B44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CC0A898-0F93-46CE-9D8B-61B8F5608E2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64243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57254111-C250-6D27-3714-B338C28755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55314F06-7DB2-AF1C-D969-47038AEEF1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BC38921-121B-4F61-838E-902D3D4E0C7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91821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01B7DBC9-84E2-96B5-0A12-5B79D3BD17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5DD6BB8B-D020-6DBC-58FF-27193057CF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007FA35-E477-4523-B59B-E6CE9073FFD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21739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E54EBDC0-E4D6-2212-330B-FC9E18D33E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BD8C95A9-A4A0-05A8-5722-7E61535800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033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5612D00-05F3-4C88-0A5C-61A23E1E83F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01632BA-1942-4823-B7C3-11D8205922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E0B05-9E43-561F-1237-BB1CD3EDA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94CA430-2310-4000-898A-E675A113A175}" type="datetime1">
              <a:rPr lang="lv-LV" altLang="lv-LV"/>
              <a:pPr>
                <a:defRPr/>
              </a:pPr>
              <a:t>26.08.2026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E38A6-9728-9FDA-0939-C741733310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06687-27C4-A143-98AB-E1F51D8B91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04D2FCD-82F7-4194-B4BD-99A09F3A4A7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23" r:id="rId1"/>
    <p:sldLayoutId id="2147485224" r:id="rId2"/>
    <p:sldLayoutId id="2147485225" r:id="rId3"/>
    <p:sldLayoutId id="2147485226" r:id="rId4"/>
    <p:sldLayoutId id="2147485227" r:id="rId5"/>
    <p:sldLayoutId id="2147485228" r:id="rId6"/>
    <p:sldLayoutId id="2147485229" r:id="rId7"/>
    <p:sldLayoutId id="2147485230" r:id="rId8"/>
    <p:sldLayoutId id="2147485231" r:id="rId9"/>
  </p:sldLayoutIdLst>
  <p:hf hdr="0" ftr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kvd.gov.lv/lv/ieprieks-sodito-personu-izvertesana-un-atlauja-stradat-par-pedagogu" TargetMode="External"/><Relationship Id="rId2" Type="http://schemas.openxmlformats.org/officeDocument/2006/relationships/hyperlink" Target="http://www.ikvd.gov.lv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ic.iem.gov.lv/sr/" TargetMode="External"/><Relationship Id="rId2" Type="http://schemas.openxmlformats.org/officeDocument/2006/relationships/hyperlink" Target="http://www.ic.iem.gov.lv/sr/index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144A4C3A-2A4C-56B7-C9CD-1863F453D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19425"/>
            <a:ext cx="7772400" cy="1931988"/>
          </a:xfrm>
        </p:spPr>
        <p:txBody>
          <a:bodyPr/>
          <a:lstStyle/>
          <a:p>
            <a:r>
              <a:rPr lang="lv-LV" altLang="lv-LV" sz="4000">
                <a:ea typeface="MS PGothic" panose="020B0600070205080204" pitchFamily="34" charset="-128"/>
              </a:rPr>
              <a:t>Izglītības iestāžu personāla pārbaude </a:t>
            </a:r>
            <a:br>
              <a:rPr lang="lv-LV" altLang="lv-LV" sz="4000">
                <a:ea typeface="MS PGothic" panose="020B0600070205080204" pitchFamily="34" charset="-128"/>
              </a:rPr>
            </a:br>
            <a:r>
              <a:rPr lang="lv-LV" altLang="lv-LV" sz="4000">
                <a:ea typeface="MS PGothic" panose="020B0600070205080204" pitchFamily="34" charset="-128"/>
              </a:rPr>
              <a:t>Sodu reģistrā</a:t>
            </a:r>
          </a:p>
        </p:txBody>
      </p:sp>
      <p:sp>
        <p:nvSpPr>
          <p:cNvPr id="13315" name="Text Placeholder 2">
            <a:extLst>
              <a:ext uri="{FF2B5EF4-FFF2-40B4-BE49-F238E27FC236}">
                <a16:creationId xmlns:a16="http://schemas.microsoft.com/office/drawing/2014/main" id="{4FADA5FC-A50E-A976-AAAB-5ACF665017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5046663"/>
            <a:ext cx="7772400" cy="1144587"/>
          </a:xfrm>
        </p:spPr>
        <p:txBody>
          <a:bodyPr/>
          <a:lstStyle/>
          <a:p>
            <a:endParaRPr lang="lv-LV" altLang="lv-LV" dirty="0">
              <a:ea typeface="MS PGothic" panose="020B0600070205080204" pitchFamily="34" charset="-128"/>
            </a:endParaRPr>
          </a:p>
          <a:p>
            <a:r>
              <a:rPr lang="lv-LV" altLang="lv-LV">
                <a:ea typeface="MS PGothic" panose="020B0600070205080204" pitchFamily="34" charset="-128"/>
              </a:rPr>
              <a:t>2026</a:t>
            </a:r>
            <a:endParaRPr lang="lv-LV" altLang="lv-LV" dirty="0">
              <a:ea typeface="MS PGothic" panose="020B0600070205080204" pitchFamily="34" charset="-128"/>
            </a:endParaRPr>
          </a:p>
          <a:p>
            <a:r>
              <a:rPr lang="lv-LV" altLang="lv-LV" dirty="0">
                <a:ea typeface="MS PGothic" panose="020B0600070205080204" pitchFamily="34" charset="-128"/>
              </a:rPr>
              <a:t>Izglītības kvalitātes valsts dienesta vecākā eksperte Jana Veinberga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Placeholder 3">
            <a:extLst>
              <a:ext uri="{FF2B5EF4-FFF2-40B4-BE49-F238E27FC236}">
                <a16:creationId xmlns:a16="http://schemas.microsoft.com/office/drawing/2014/main" id="{2235EDD7-15E8-C32B-89D2-196094DB06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35843" name="Text Placeholder 4">
            <a:extLst>
              <a:ext uri="{FF2B5EF4-FFF2-40B4-BE49-F238E27FC236}">
                <a16:creationId xmlns:a16="http://schemas.microsoft.com/office/drawing/2014/main" id="{3FCA0860-C29D-CE3C-7E14-0A84A70DD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35844" name="Slide Number Placeholder 5">
            <a:extLst>
              <a:ext uri="{FF2B5EF4-FFF2-40B4-BE49-F238E27FC236}">
                <a16:creationId xmlns:a16="http://schemas.microsoft.com/office/drawing/2014/main" id="{AB915066-1124-D6A9-8199-157FC587136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400" y="6324600"/>
            <a:ext cx="442913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2820B0-ABA9-4D8B-B791-F2A3C86EC9A1}" type="slidenum">
              <a:rPr lang="en-US" altLang="lv-LV" smtClean="0"/>
              <a:pPr/>
              <a:t>10</a:t>
            </a:fld>
            <a:endParaRPr lang="en-US" altLang="lv-LV"/>
          </a:p>
        </p:txBody>
      </p:sp>
      <p:pic>
        <p:nvPicPr>
          <p:cNvPr id="35845" name="Picture 2" descr="C:\Users\Jana\Documents\Pedagogiem-sodāmība_27062017\SR\Vēstule_sodu_reģistram.png">
            <a:extLst>
              <a:ext uri="{FF2B5EF4-FFF2-40B4-BE49-F238E27FC236}">
                <a16:creationId xmlns:a16="http://schemas.microsoft.com/office/drawing/2014/main" id="{DE991D7F-17C1-F091-0233-CF89D835B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0"/>
            <a:ext cx="8143875" cy="619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050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A98B9009-7AD5-632F-D02D-4C15F42B0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725" y="766763"/>
            <a:ext cx="6951663" cy="1027112"/>
          </a:xfrm>
        </p:spPr>
        <p:txBody>
          <a:bodyPr/>
          <a:lstStyle/>
          <a:p>
            <a:r>
              <a:rPr lang="lv-LV" altLang="lv-LV" sz="3000">
                <a:ea typeface="MS PGothic" panose="020B0600070205080204" pitchFamily="34" charset="-128"/>
              </a:rPr>
              <a:t>Izglītības iestādes darbības pēc SR izziņas saņemšanas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AFA5CD5C-331F-0254-11AD-56232168D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613" y="1911350"/>
            <a:ext cx="8740775" cy="48212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300"/>
              </a:spcBef>
              <a:buFont typeface="Arial" charset="0"/>
              <a:buNone/>
              <a:defRPr/>
            </a:pPr>
            <a:r>
              <a:rPr lang="lv-LV" altLang="lv-LV" sz="2400" dirty="0">
                <a:ea typeface="MS PGothic" pitchFamily="34" charset="-128"/>
              </a:rPr>
              <a:t>1. </a:t>
            </a:r>
            <a:r>
              <a:rPr lang="lv-LV" altLang="lv-LV" sz="2400" u="sng" dirty="0">
                <a:ea typeface="MS PGothic" pitchFamily="34" charset="-128"/>
              </a:rPr>
              <a:t>Atbilde – Nav ziņu (11.slaids)</a:t>
            </a:r>
          </a:p>
          <a:p>
            <a:pPr>
              <a:lnSpc>
                <a:spcPct val="120000"/>
              </a:lnSpc>
              <a:spcBef>
                <a:spcPts val="300"/>
              </a:spcBef>
              <a:buFont typeface="Arial" charset="0"/>
              <a:buNone/>
              <a:defRPr/>
            </a:pPr>
            <a:endParaRPr lang="lv-LV" altLang="lv-LV" sz="2400" dirty="0">
              <a:ea typeface="MS PGothic" pitchFamily="34" charset="-128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buFont typeface="Arial" charset="0"/>
              <a:buNone/>
              <a:defRPr/>
            </a:pPr>
            <a:r>
              <a:rPr lang="lv-LV" altLang="lv-LV" sz="2400" dirty="0">
                <a:ea typeface="MS PGothic" pitchFamily="34" charset="-128"/>
              </a:rPr>
              <a:t>Viss kārtībā, pieņem pedagogu/darbinieku darbā, pabeidz ievadīt VIIS / persona turpina strādāt;</a:t>
            </a:r>
          </a:p>
          <a:p>
            <a:pPr>
              <a:lnSpc>
                <a:spcPct val="120000"/>
              </a:lnSpc>
              <a:spcBef>
                <a:spcPts val="300"/>
              </a:spcBef>
              <a:buFont typeface="Arial" charset="0"/>
              <a:buNone/>
              <a:defRPr/>
            </a:pPr>
            <a:r>
              <a:rPr lang="lv-LV" altLang="lv-LV" sz="2400" dirty="0">
                <a:ea typeface="MS PGothic" pitchFamily="34" charset="-128"/>
              </a:rPr>
              <a:t>(VIIS atzīme ir un paliek jebkurā gadījumā)</a:t>
            </a:r>
          </a:p>
          <a:p>
            <a:pPr>
              <a:lnSpc>
                <a:spcPct val="120000"/>
              </a:lnSpc>
              <a:spcBef>
                <a:spcPts val="300"/>
              </a:spcBef>
              <a:buFont typeface="Arial" charset="0"/>
              <a:buNone/>
              <a:defRPr/>
            </a:pPr>
            <a:r>
              <a:rPr lang="lv-LV" altLang="lv-LV" sz="2400" b="1" dirty="0">
                <a:solidFill>
                  <a:srgbClr val="FF0000"/>
                </a:solidFill>
                <a:ea typeface="MS PGothic" pitchFamily="34" charset="-128"/>
              </a:rPr>
              <a:t>Ievada informāciju par SR izziņu VIIS (14.,15.slaids);</a:t>
            </a:r>
          </a:p>
          <a:p>
            <a:pPr>
              <a:lnSpc>
                <a:spcPct val="120000"/>
              </a:lnSpc>
              <a:spcBef>
                <a:spcPts val="300"/>
              </a:spcBef>
              <a:buFont typeface="Arial" charset="0"/>
              <a:buNone/>
              <a:defRPr/>
            </a:pPr>
            <a:r>
              <a:rPr lang="lv-LV" altLang="lv-LV" sz="2400" b="1" dirty="0">
                <a:solidFill>
                  <a:srgbClr val="FF0000"/>
                </a:solidFill>
                <a:ea typeface="MS PGothic" pitchFamily="34" charset="-128"/>
              </a:rPr>
              <a:t>Reizi gadā atkārtoti prasa SR izziņu</a:t>
            </a:r>
            <a:r>
              <a:rPr lang="lv-LV" altLang="lv-LV" sz="2400" dirty="0">
                <a:solidFill>
                  <a:srgbClr val="FF0000"/>
                </a:solidFill>
                <a:ea typeface="MS PGothic" pitchFamily="34" charset="-128"/>
              </a:rPr>
              <a:t>.</a:t>
            </a:r>
          </a:p>
          <a:p>
            <a:pPr>
              <a:lnSpc>
                <a:spcPct val="120000"/>
              </a:lnSpc>
              <a:spcBef>
                <a:spcPts val="300"/>
              </a:spcBef>
              <a:buFont typeface="Arial" charset="0"/>
              <a:buNone/>
              <a:defRPr/>
            </a:pPr>
            <a:endParaRPr lang="lv-LV" altLang="lv-LV" sz="2400" dirty="0">
              <a:ea typeface="MS PGothic" pitchFamily="34" charset="-128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buFont typeface="Arial" charset="0"/>
              <a:buNone/>
              <a:defRPr/>
            </a:pPr>
            <a:r>
              <a:rPr lang="lv-LV" altLang="lv-LV" sz="2400" dirty="0">
                <a:ea typeface="MS PGothic" pitchFamily="34" charset="-128"/>
              </a:rPr>
              <a:t>2</a:t>
            </a:r>
            <a:r>
              <a:rPr lang="lv-LV" altLang="lv-LV" sz="2400" u="sng" dirty="0">
                <a:ea typeface="MS PGothic" pitchFamily="34" charset="-128"/>
              </a:rPr>
              <a:t>. Atbilde – Ir ziņas saskaņā ar IL 50.pantā vai BTAL 72.panta</a:t>
            </a:r>
            <a:r>
              <a:rPr lang="lv-LV" altLang="lv-LV" sz="2400" dirty="0">
                <a:ea typeface="MS PGothic" pitchFamily="34" charset="-128"/>
              </a:rPr>
              <a:t> piektajā daļā noteikto (13.slaids)</a:t>
            </a:r>
          </a:p>
          <a:p>
            <a:pPr>
              <a:lnSpc>
                <a:spcPct val="120000"/>
              </a:lnSpc>
              <a:spcBef>
                <a:spcPts val="300"/>
              </a:spcBef>
              <a:buFont typeface="Arial" charset="0"/>
              <a:buChar char="•"/>
              <a:defRPr/>
            </a:pPr>
            <a:r>
              <a:rPr lang="lv-LV" altLang="lv-LV" sz="2400" dirty="0">
                <a:ea typeface="MS PGothic" pitchFamily="34" charset="-128"/>
              </a:rPr>
              <a:t>Nepieņem personu darbā / atstādina līdz apstākļu noskaidrošanai; </a:t>
            </a:r>
          </a:p>
          <a:p>
            <a:pPr>
              <a:lnSpc>
                <a:spcPct val="120000"/>
              </a:lnSpc>
              <a:spcBef>
                <a:spcPts val="300"/>
              </a:spcBef>
              <a:buFont typeface="Arial" charset="0"/>
              <a:buChar char="•"/>
              <a:defRPr/>
            </a:pPr>
            <a:r>
              <a:rPr lang="lv-LV" altLang="lv-LV" sz="2400" dirty="0">
                <a:ea typeface="MS PGothic" pitchFamily="34" charset="-128"/>
              </a:rPr>
              <a:t>Aicina pedagogu vērsties IKVD un veikt izvērtēšanas procesu;</a:t>
            </a:r>
          </a:p>
          <a:p>
            <a:pPr>
              <a:lnSpc>
                <a:spcPct val="120000"/>
              </a:lnSpc>
              <a:spcBef>
                <a:spcPts val="300"/>
              </a:spcBef>
              <a:buFont typeface="Arial" charset="0"/>
              <a:buChar char="•"/>
              <a:defRPr/>
            </a:pPr>
            <a:r>
              <a:rPr lang="lv-LV" altLang="lv-LV" sz="2400" dirty="0">
                <a:ea typeface="MS PGothic" pitchFamily="34" charset="-128"/>
              </a:rPr>
              <a:t>Tālāk – atkarībā no IKVD informācijas vai lēmuma;</a:t>
            </a:r>
          </a:p>
          <a:p>
            <a:pPr>
              <a:lnSpc>
                <a:spcPct val="120000"/>
              </a:lnSpc>
              <a:spcBef>
                <a:spcPts val="300"/>
              </a:spcBef>
              <a:buFont typeface="Arial" charset="0"/>
              <a:buChar char="•"/>
              <a:defRPr/>
            </a:pPr>
            <a:r>
              <a:rPr lang="lv-LV" altLang="lv-LV" sz="2400" dirty="0">
                <a:ea typeface="MS PGothic" pitchFamily="34" charset="-128"/>
              </a:rPr>
              <a:t>Tehniskajam darbiniekam jāvēršas Bērnu aizsardzības centrā (līdzīgs izvērtēšanas process kā pedagogiem). </a:t>
            </a:r>
          </a:p>
        </p:txBody>
      </p:sp>
      <p:sp>
        <p:nvSpPr>
          <p:cNvPr id="22532" name="Slide Number Placeholder 5">
            <a:extLst>
              <a:ext uri="{FF2B5EF4-FFF2-40B4-BE49-F238E27FC236}">
                <a16:creationId xmlns:a16="http://schemas.microsoft.com/office/drawing/2014/main" id="{C00E380A-8AB1-312F-6008-9D96C162F8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420100" y="6324600"/>
            <a:ext cx="4191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A92BBD5-3948-4227-B284-94614127BE41}" type="slidenum">
              <a:rPr lang="en-US" altLang="lv-LV" smtClean="0"/>
              <a:pPr/>
              <a:t>11</a:t>
            </a:fld>
            <a:endParaRPr lang="en-US" altLang="lv-LV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E9E336B9-E355-F4DF-FBF3-ACCB50AF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3555" name="Text Placeholder 3">
            <a:extLst>
              <a:ext uri="{FF2B5EF4-FFF2-40B4-BE49-F238E27FC236}">
                <a16:creationId xmlns:a16="http://schemas.microsoft.com/office/drawing/2014/main" id="{6CA5A082-7A62-5E14-6DBC-08969E5E1F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3556" name="Text Placeholder 4">
            <a:extLst>
              <a:ext uri="{FF2B5EF4-FFF2-40B4-BE49-F238E27FC236}">
                <a16:creationId xmlns:a16="http://schemas.microsoft.com/office/drawing/2014/main" id="{9537D263-1DD9-77B5-C82F-CE78D7809B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3557" name="Slide Number Placeholder 5">
            <a:extLst>
              <a:ext uri="{FF2B5EF4-FFF2-40B4-BE49-F238E27FC236}">
                <a16:creationId xmlns:a16="http://schemas.microsoft.com/office/drawing/2014/main" id="{04D0EFC7-85AE-F389-BE97-13BB21E062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5BAE131-1A75-408F-A33C-F2BC9510886F}" type="slidenum">
              <a:rPr lang="en-US" altLang="lv-LV" smtClean="0"/>
              <a:pPr/>
              <a:t>12</a:t>
            </a:fld>
            <a:endParaRPr lang="en-US" altLang="lv-LV"/>
          </a:p>
        </p:txBody>
      </p:sp>
      <p:sp>
        <p:nvSpPr>
          <p:cNvPr id="23558" name="Content Placeholder 2">
            <a:extLst>
              <a:ext uri="{FF2B5EF4-FFF2-40B4-BE49-F238E27FC236}">
                <a16:creationId xmlns:a16="http://schemas.microsoft.com/office/drawing/2014/main" id="{C1D4BE58-1AFC-9941-5017-51EA1D1AE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pic>
        <p:nvPicPr>
          <p:cNvPr id="23559" name="Picture 11" descr="C:\Users\Jana\Documents\Pedagogiem-sodāmība_27062017\SR\SR_Nav_ziņu_paraugs.png">
            <a:extLst>
              <a:ext uri="{FF2B5EF4-FFF2-40B4-BE49-F238E27FC236}">
                <a16:creationId xmlns:a16="http://schemas.microsoft.com/office/drawing/2014/main" id="{EB5CC1BC-A6C0-FCEA-D6FC-0A42D7ED4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0"/>
            <a:ext cx="7302500" cy="674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7243AD16-DD01-BF8E-B722-8FAC659EE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0274C64C-DC3F-93A5-6BB3-DBB74EBC4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4580" name="Text Placeholder 3">
            <a:extLst>
              <a:ext uri="{FF2B5EF4-FFF2-40B4-BE49-F238E27FC236}">
                <a16:creationId xmlns:a16="http://schemas.microsoft.com/office/drawing/2014/main" id="{499DEBB2-A50C-FB38-8652-D8AEB53703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4581" name="Text Placeholder 4">
            <a:extLst>
              <a:ext uri="{FF2B5EF4-FFF2-40B4-BE49-F238E27FC236}">
                <a16:creationId xmlns:a16="http://schemas.microsoft.com/office/drawing/2014/main" id="{E2C6CF5A-B147-52BB-239D-657AFC6BA6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4582" name="Slide Number Placeholder 5">
            <a:extLst>
              <a:ext uri="{FF2B5EF4-FFF2-40B4-BE49-F238E27FC236}">
                <a16:creationId xmlns:a16="http://schemas.microsoft.com/office/drawing/2014/main" id="{D5D60ABF-5208-CE15-79AD-469737359C4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E86A06D-24A6-4E02-B03F-8BAC7247A57A}" type="slidenum">
              <a:rPr lang="en-US" altLang="lv-LV" smtClean="0"/>
              <a:pPr/>
              <a:t>13</a:t>
            </a:fld>
            <a:endParaRPr lang="en-US" altLang="lv-LV"/>
          </a:p>
        </p:txBody>
      </p:sp>
      <p:pic>
        <p:nvPicPr>
          <p:cNvPr id="24583" name="Picture 2" descr="C:\Users\Jana\Documents\Pedagogiem-sodāmība_27062017\SR\SR_ir_ziņas_IL_50_p.png">
            <a:extLst>
              <a:ext uri="{FF2B5EF4-FFF2-40B4-BE49-F238E27FC236}">
                <a16:creationId xmlns:a16="http://schemas.microsoft.com/office/drawing/2014/main" id="{793E4FD1-F84C-E347-CB08-ED5DD730D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5113"/>
            <a:ext cx="9144000" cy="367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3" descr="C:\Users\Jana\Documents\Pedagogiem-sodāmība_27062017\SR\SR_ir_ziņas_BTAL_72_5.png">
            <a:extLst>
              <a:ext uri="{FF2B5EF4-FFF2-40B4-BE49-F238E27FC236}">
                <a16:creationId xmlns:a16="http://schemas.microsoft.com/office/drawing/2014/main" id="{DABC1737-BC15-DCA2-3E91-DA8B98E38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3398838"/>
            <a:ext cx="9137650" cy="323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2F58EF32-B474-C34E-C9E1-649AA982E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975" y="771525"/>
            <a:ext cx="7007225" cy="646113"/>
          </a:xfrm>
        </p:spPr>
        <p:txBody>
          <a:bodyPr/>
          <a:lstStyle/>
          <a:p>
            <a:r>
              <a:rPr lang="lv-LV" altLang="lv-LV">
                <a:ea typeface="MS PGothic" panose="020B0600070205080204" pitchFamily="34" charset="-128"/>
              </a:rPr>
              <a:t>Informācijas ievade VIIS par SR izziņu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D0ACC0DB-92A4-B029-2414-D8B3334ED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5604" name="Text Placeholder 3">
            <a:extLst>
              <a:ext uri="{FF2B5EF4-FFF2-40B4-BE49-F238E27FC236}">
                <a16:creationId xmlns:a16="http://schemas.microsoft.com/office/drawing/2014/main" id="{8303EA85-6B00-46EB-2BF4-362E4F87D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5605" name="Slide Number Placeholder 5">
            <a:extLst>
              <a:ext uri="{FF2B5EF4-FFF2-40B4-BE49-F238E27FC236}">
                <a16:creationId xmlns:a16="http://schemas.microsoft.com/office/drawing/2014/main" id="{203344C8-4484-8D6D-196B-3FAEF4CE0CA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400" y="6324600"/>
            <a:ext cx="404813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DCDAAB6-752F-47EE-AF86-58C49CF48F03}" type="slidenum">
              <a:rPr lang="en-US" altLang="lv-LV" smtClean="0"/>
              <a:pPr/>
              <a:t>14</a:t>
            </a:fld>
            <a:endParaRPr lang="en-US" altLang="lv-LV"/>
          </a:p>
        </p:txBody>
      </p:sp>
      <p:pic>
        <p:nvPicPr>
          <p:cNvPr id="25606" name="Picture 2" descr="C:\Users\Jana\Documents\Pedagogiem-sodāmība_27062017\SR\VIIS_papildu_dati.png">
            <a:extLst>
              <a:ext uri="{FF2B5EF4-FFF2-40B4-BE49-F238E27FC236}">
                <a16:creationId xmlns:a16="http://schemas.microsoft.com/office/drawing/2014/main" id="{A54B5D3D-70E3-D97A-5D27-96591C696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5750"/>
            <a:ext cx="9144000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E6184179-6A3F-CBC0-4383-9D08CE7F7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9625" y="784225"/>
            <a:ext cx="6923088" cy="811213"/>
          </a:xfrm>
        </p:spPr>
        <p:txBody>
          <a:bodyPr/>
          <a:lstStyle/>
          <a:p>
            <a:r>
              <a:rPr lang="lv-LV" altLang="lv-LV">
                <a:ea typeface="MS PGothic" panose="020B0600070205080204" pitchFamily="34" charset="-128"/>
              </a:rPr>
              <a:t>Informācijas ievade VIIS par SR izziņu</a:t>
            </a:r>
          </a:p>
        </p:txBody>
      </p:sp>
      <p:sp>
        <p:nvSpPr>
          <p:cNvPr id="26627" name="Text Placeholder 3">
            <a:extLst>
              <a:ext uri="{FF2B5EF4-FFF2-40B4-BE49-F238E27FC236}">
                <a16:creationId xmlns:a16="http://schemas.microsoft.com/office/drawing/2014/main" id="{42BE949F-62E7-9EBB-8D1B-75805A8D96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6628" name="Text Placeholder 4">
            <a:extLst>
              <a:ext uri="{FF2B5EF4-FFF2-40B4-BE49-F238E27FC236}">
                <a16:creationId xmlns:a16="http://schemas.microsoft.com/office/drawing/2014/main" id="{475596E7-1E29-F980-C9B6-75D7863F91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6629" name="Slide Number Placeholder 5">
            <a:extLst>
              <a:ext uri="{FF2B5EF4-FFF2-40B4-BE49-F238E27FC236}">
                <a16:creationId xmlns:a16="http://schemas.microsoft.com/office/drawing/2014/main" id="{9A1AD517-3850-DEA3-2673-85A437B88C9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400" y="6324600"/>
            <a:ext cx="407988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41939BC-50F0-497F-9804-E5791E24A92D}" type="slidenum">
              <a:rPr lang="en-US" altLang="lv-LV" smtClean="0"/>
              <a:pPr/>
              <a:t>15</a:t>
            </a:fld>
            <a:endParaRPr lang="en-US" altLang="lv-LV"/>
          </a:p>
        </p:txBody>
      </p:sp>
      <p:pic>
        <p:nvPicPr>
          <p:cNvPr id="26630" name="Picture 2" descr="C:\Users\Jana\Documents\Pedagogiem-sodāmība_27062017\SR\VIIS_SR_izziņas_info_1.png">
            <a:extLst>
              <a:ext uri="{FF2B5EF4-FFF2-40B4-BE49-F238E27FC236}">
                <a16:creationId xmlns:a16="http://schemas.microsoft.com/office/drawing/2014/main" id="{F73A3586-C87B-FFA2-ABAD-D2EF53311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3" y="1836738"/>
            <a:ext cx="59436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3" descr="C:\Users\Jana\Documents\Pedagogiem-sodāmība_27062017\SR\VIIS_SR_izziņas_info_2.png">
            <a:extLst>
              <a:ext uri="{FF2B5EF4-FFF2-40B4-BE49-F238E27FC236}">
                <a16:creationId xmlns:a16="http://schemas.microsoft.com/office/drawing/2014/main" id="{14F86E63-5E64-056B-7574-D2FF249E9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225" y="3522663"/>
            <a:ext cx="5943600" cy="310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3D865AAC-432A-A355-FBEB-6286D435E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050" y="822325"/>
            <a:ext cx="6407150" cy="874713"/>
          </a:xfrm>
        </p:spPr>
        <p:txBody>
          <a:bodyPr/>
          <a:lstStyle/>
          <a:p>
            <a:r>
              <a:rPr lang="lv-LV" altLang="lv-LV">
                <a:ea typeface="MS PGothic" panose="020B0600070205080204" pitchFamily="34" charset="-128"/>
              </a:rPr>
              <a:t>Informācija par SR pārbaudēm un atļauju VIIS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E92C3CF5-3209-8EB3-BCB6-77F839C0D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7652" name="Text Placeholder 3">
            <a:extLst>
              <a:ext uri="{FF2B5EF4-FFF2-40B4-BE49-F238E27FC236}">
                <a16:creationId xmlns:a16="http://schemas.microsoft.com/office/drawing/2014/main" id="{F61D33B0-5BDF-B129-9DC5-E522EC5746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7653" name="Text Placeholder 4">
            <a:extLst>
              <a:ext uri="{FF2B5EF4-FFF2-40B4-BE49-F238E27FC236}">
                <a16:creationId xmlns:a16="http://schemas.microsoft.com/office/drawing/2014/main" id="{AA7F44C3-4729-C7C8-37D9-91581FEFD4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7654" name="Slide Number Placeholder 5">
            <a:extLst>
              <a:ext uri="{FF2B5EF4-FFF2-40B4-BE49-F238E27FC236}">
                <a16:creationId xmlns:a16="http://schemas.microsoft.com/office/drawing/2014/main" id="{A79B4CA4-AAC0-EC17-EF47-1696C32F82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94432E2-E6FC-4635-AC43-4667AE4D708B}" type="slidenum">
              <a:rPr lang="en-US" altLang="lv-LV" smtClean="0"/>
              <a:pPr/>
              <a:t>16</a:t>
            </a:fld>
            <a:endParaRPr lang="en-US" altLang="lv-LV"/>
          </a:p>
        </p:txBody>
      </p:sp>
      <p:pic>
        <p:nvPicPr>
          <p:cNvPr id="27655" name="Picture 7" descr="C:\Users\Jana\Documents\Pedagogiem-sodāmība_27062017\SR\VIIS_izvēlnes_SR_pārbaudes_rez.png">
            <a:extLst>
              <a:ext uri="{FF2B5EF4-FFF2-40B4-BE49-F238E27FC236}">
                <a16:creationId xmlns:a16="http://schemas.microsoft.com/office/drawing/2014/main" id="{EF65E7BD-3B70-9DAF-EB29-489F32CDA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3F9B3A27-AAE9-8352-02AB-2166CFBD4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6422024A-9479-EF70-1C7D-684C80429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8676" name="Text Placeholder 3">
            <a:extLst>
              <a:ext uri="{FF2B5EF4-FFF2-40B4-BE49-F238E27FC236}">
                <a16:creationId xmlns:a16="http://schemas.microsoft.com/office/drawing/2014/main" id="{E6F27E62-5103-8829-6777-4267881F6D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8677" name="Text Placeholder 4">
            <a:extLst>
              <a:ext uri="{FF2B5EF4-FFF2-40B4-BE49-F238E27FC236}">
                <a16:creationId xmlns:a16="http://schemas.microsoft.com/office/drawing/2014/main" id="{A16E8005-942A-3DB9-C604-9D970C3A4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8678" name="Slide Number Placeholder 5">
            <a:extLst>
              <a:ext uri="{FF2B5EF4-FFF2-40B4-BE49-F238E27FC236}">
                <a16:creationId xmlns:a16="http://schemas.microsoft.com/office/drawing/2014/main" id="{6AC7E913-F87B-FBBA-D502-05FDC7C0B1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28899D6-983A-43E8-83C9-B1CD58965493}" type="slidenum">
              <a:rPr lang="en-US" altLang="lv-LV" smtClean="0"/>
              <a:pPr/>
              <a:t>17</a:t>
            </a:fld>
            <a:endParaRPr lang="en-US" altLang="lv-LV"/>
          </a:p>
        </p:txBody>
      </p:sp>
      <p:pic>
        <p:nvPicPr>
          <p:cNvPr id="28679" name="Picture 2" descr="C:\Users\Jana\Documents\Pedagogiem-sodāmība_27062017\SR\VIIS_SR_pārbaudes_rez_saraksts.png">
            <a:extLst>
              <a:ext uri="{FF2B5EF4-FFF2-40B4-BE49-F238E27FC236}">
                <a16:creationId xmlns:a16="http://schemas.microsoft.com/office/drawing/2014/main" id="{9F7D8B7F-2838-1E5E-7E40-98D00EF11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106363"/>
            <a:ext cx="906145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9A987882-BF41-13E7-9AA2-5BD1C2CE6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41DD1B11-2791-6EB1-3BE3-EDE804768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9700" name="Text Placeholder 3">
            <a:extLst>
              <a:ext uri="{FF2B5EF4-FFF2-40B4-BE49-F238E27FC236}">
                <a16:creationId xmlns:a16="http://schemas.microsoft.com/office/drawing/2014/main" id="{9B1D9008-20A7-E920-AA9D-B94ED12A21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9701" name="Text Placeholder 4">
            <a:extLst>
              <a:ext uri="{FF2B5EF4-FFF2-40B4-BE49-F238E27FC236}">
                <a16:creationId xmlns:a16="http://schemas.microsoft.com/office/drawing/2014/main" id="{BBD10DB2-B8D9-3A83-57BD-2F4CF85A95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9702" name="Slide Number Placeholder 5">
            <a:extLst>
              <a:ext uri="{FF2B5EF4-FFF2-40B4-BE49-F238E27FC236}">
                <a16:creationId xmlns:a16="http://schemas.microsoft.com/office/drawing/2014/main" id="{1B37B73E-34EE-5FCF-4A82-BF6601E576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660C9A9-B39B-46CF-A89F-D96804C1FD4D}" type="slidenum">
              <a:rPr lang="en-US" altLang="lv-LV" smtClean="0"/>
              <a:pPr/>
              <a:t>18</a:t>
            </a:fld>
            <a:endParaRPr lang="en-US" altLang="lv-LV"/>
          </a:p>
        </p:txBody>
      </p:sp>
      <p:pic>
        <p:nvPicPr>
          <p:cNvPr id="29703" name="Picture 2" descr="C:\Users\Jana\Documents\Pedagogiem-sodāmība_27062017\SR\VIIS_SR_izziņas_atļaujas_info.png">
            <a:extLst>
              <a:ext uri="{FF2B5EF4-FFF2-40B4-BE49-F238E27FC236}">
                <a16:creationId xmlns:a16="http://schemas.microsoft.com/office/drawing/2014/main" id="{929D94B0-2CE6-C00F-B11D-478B04FE1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0162"/>
            <a:ext cx="9144000" cy="672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āls 3">
            <a:extLst>
              <a:ext uri="{FF2B5EF4-FFF2-40B4-BE49-F238E27FC236}">
                <a16:creationId xmlns:a16="http://schemas.microsoft.com/office/drawing/2014/main" id="{85BDDA7E-0EA9-ED81-5C10-AEA6D22CA2B2}"/>
              </a:ext>
            </a:extLst>
          </p:cNvPr>
          <p:cNvSpPr/>
          <p:nvPr/>
        </p:nvSpPr>
        <p:spPr>
          <a:xfrm>
            <a:off x="7989652" y="4269835"/>
            <a:ext cx="716604" cy="6523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711236AF-0359-CC87-8B1B-266B18627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050" y="696913"/>
            <a:ext cx="6891338" cy="644525"/>
          </a:xfrm>
        </p:spPr>
        <p:txBody>
          <a:bodyPr/>
          <a:lstStyle/>
          <a:p>
            <a:r>
              <a:rPr lang="lv-LV" altLang="lv-LV" sz="3000">
                <a:ea typeface="MS PGothic" panose="020B0600070205080204" pitchFamily="34" charset="-128"/>
              </a:rPr>
              <a:t>Persona drīkst strādāt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CF5B630B-8E87-4CB9-4F28-5BBC8E22E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113" y="1638300"/>
            <a:ext cx="8294687" cy="48688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sz="3000" dirty="0">
                <a:ea typeface="MS PGothic" pitchFamily="34" charset="-128"/>
              </a:rPr>
              <a:t>1) </a:t>
            </a:r>
            <a:r>
              <a:rPr lang="lv-LV" altLang="lv-LV" sz="3000" b="1" dirty="0">
                <a:ea typeface="MS PGothic" pitchFamily="34" charset="-128"/>
              </a:rPr>
              <a:t>VIIS izvēlnē </a:t>
            </a:r>
            <a:r>
              <a:rPr lang="lv-LV" altLang="lv-LV" sz="3000" dirty="0">
                <a:ea typeface="MS PGothic" pitchFamily="34" charset="-128"/>
              </a:rPr>
              <a:t>«Sodu reģistra pārbaudes rezultāts» - veikta pārbaude – «</a:t>
            </a:r>
            <a:r>
              <a:rPr lang="lv-LV" altLang="lv-LV" sz="3000" b="1" dirty="0">
                <a:ea typeface="MS PGothic" pitchFamily="34" charset="-128"/>
              </a:rPr>
              <a:t>Nav ziņu</a:t>
            </a:r>
            <a:r>
              <a:rPr lang="lv-LV" altLang="lv-LV" sz="3000" dirty="0">
                <a:ea typeface="MS PGothic" pitchFamily="34" charset="-128"/>
              </a:rPr>
              <a:t>» (16.,17.slaids);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arenR"/>
              <a:defRPr/>
            </a:pPr>
            <a:endParaRPr lang="lv-LV" altLang="lv-LV" sz="3000" dirty="0">
              <a:ea typeface="MS PGothic" pitchFamily="34" charset="-128"/>
            </a:endParaRP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sz="3000" dirty="0">
                <a:ea typeface="MS PGothic" pitchFamily="34" charset="-128"/>
              </a:rPr>
              <a:t>2) Sodu reģistra atbilde – </a:t>
            </a:r>
            <a:r>
              <a:rPr lang="lv-LV" altLang="lv-LV" sz="3000" b="1" dirty="0">
                <a:ea typeface="MS PGothic" pitchFamily="34" charset="-128"/>
              </a:rPr>
              <a:t>nav ziņu </a:t>
            </a:r>
            <a:r>
              <a:rPr lang="lv-LV" altLang="lv-LV" sz="3000" dirty="0">
                <a:ea typeface="MS PGothic" pitchFamily="34" charset="-128"/>
              </a:rPr>
              <a:t>(12.slaids);</a:t>
            </a:r>
            <a:endParaRPr lang="lv-LV" altLang="lv-LV" sz="3000" u="sng" dirty="0">
              <a:ea typeface="MS PGothic" pitchFamily="34" charset="-128"/>
            </a:endParaRPr>
          </a:p>
          <a:p>
            <a:pPr marL="457200" indent="-457200">
              <a:lnSpc>
                <a:spcPct val="90000"/>
              </a:lnSpc>
              <a:buFont typeface="Arial" charset="0"/>
              <a:buNone/>
              <a:defRPr/>
            </a:pPr>
            <a:endParaRPr lang="lv-LV" altLang="lv-LV" sz="3000" dirty="0">
              <a:ea typeface="MS PGothic" pitchFamily="34" charset="-128"/>
            </a:endParaRPr>
          </a:p>
          <a:p>
            <a:pPr marL="457200" indent="-457200"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sz="3000" dirty="0">
                <a:ea typeface="MS PGothic" pitchFamily="34" charset="-128"/>
              </a:rPr>
              <a:t>3)  </a:t>
            </a:r>
            <a:r>
              <a:rPr lang="lv-LV" altLang="lv-LV" sz="3000" b="1" dirty="0">
                <a:ea typeface="MS PGothic" pitchFamily="34" charset="-128"/>
              </a:rPr>
              <a:t>Kvalitātes dienesta atļauja </a:t>
            </a:r>
            <a:r>
              <a:rPr lang="lv-LV" altLang="lv-LV" sz="3000" dirty="0">
                <a:ea typeface="MS PGothic" pitchFamily="34" charset="-128"/>
              </a:rPr>
              <a:t>– </a:t>
            </a:r>
          </a:p>
          <a:p>
            <a:pPr marL="457200" indent="-457200"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sz="3000" dirty="0">
                <a:ea typeface="MS PGothic" pitchFamily="34" charset="-128"/>
              </a:rPr>
              <a:t>SR atbilde – </a:t>
            </a:r>
            <a:r>
              <a:rPr lang="lv-LV" altLang="lv-LV" sz="3000" b="1" dirty="0">
                <a:ea typeface="MS PGothic" pitchFamily="34" charset="-128"/>
              </a:rPr>
              <a:t>ir ziņas </a:t>
            </a:r>
            <a:r>
              <a:rPr lang="lv-LV" altLang="lv-LV" sz="3000" dirty="0">
                <a:ea typeface="MS PGothic" pitchFamily="34" charset="-128"/>
              </a:rPr>
              <a:t>(13.slaids), </a:t>
            </a:r>
          </a:p>
          <a:p>
            <a:pPr marL="457200" indent="-457200"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sz="3000" dirty="0">
                <a:ea typeface="MS PGothic" pitchFamily="34" charset="-128"/>
              </a:rPr>
              <a:t>VIIS – informācija par IKVD izsniegtu </a:t>
            </a:r>
            <a:r>
              <a:rPr lang="lv-LV" altLang="lv-LV" sz="3000" b="1" dirty="0">
                <a:ea typeface="MS PGothic" pitchFamily="34" charset="-128"/>
              </a:rPr>
              <a:t>atļauju</a:t>
            </a:r>
            <a:r>
              <a:rPr lang="lv-LV" altLang="lv-LV" sz="3000" dirty="0">
                <a:ea typeface="MS PGothic" pitchFamily="34" charset="-128"/>
              </a:rPr>
              <a:t> (17.slaids);</a:t>
            </a:r>
          </a:p>
        </p:txBody>
      </p:sp>
      <p:sp>
        <p:nvSpPr>
          <p:cNvPr id="30724" name="Slide Number Placeholder 5">
            <a:extLst>
              <a:ext uri="{FF2B5EF4-FFF2-40B4-BE49-F238E27FC236}">
                <a16:creationId xmlns:a16="http://schemas.microsoft.com/office/drawing/2014/main" id="{68CE658E-2113-B204-E873-63977227DDC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400" y="6324600"/>
            <a:ext cx="407988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91BC807-8456-4345-AA4C-C9F818CBBE6F}" type="slidenum">
              <a:rPr lang="en-US" altLang="lv-LV" smtClean="0"/>
              <a:pPr/>
              <a:t>19</a:t>
            </a:fld>
            <a:endParaRPr lang="en-US" altLang="lv-LV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557DE448-D1A0-A6EB-1A1F-5A62F6ADD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175" y="665163"/>
            <a:ext cx="7148513" cy="842962"/>
          </a:xfrm>
        </p:spPr>
        <p:txBody>
          <a:bodyPr/>
          <a:lstStyle/>
          <a:p>
            <a:r>
              <a:rPr lang="lv-LV" altLang="lv-LV" sz="3600">
                <a:ea typeface="MS PGothic" panose="020B0600070205080204" pitchFamily="34" charset="-128"/>
              </a:rPr>
              <a:t>Ierobežojumi pedagogiem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8077F809-9B2B-BE18-B407-76D86E9A0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925" y="1627188"/>
            <a:ext cx="8423275" cy="5002212"/>
          </a:xfrm>
        </p:spPr>
        <p:txBody>
          <a:bodyPr/>
          <a:lstStyle/>
          <a:p>
            <a:pPr algn="just">
              <a:lnSpc>
                <a:spcPct val="115000"/>
              </a:lnSpc>
            </a:pPr>
            <a:r>
              <a:rPr lang="lv-LV" altLang="lv-LV" sz="2800" b="1">
                <a:ea typeface="MS PGothic" panose="020B0600070205080204" pitchFamily="34" charset="-128"/>
              </a:rPr>
              <a:t>Izglītības likuma (IL) 50.panta </a:t>
            </a:r>
          </a:p>
          <a:p>
            <a:pPr algn="just">
              <a:lnSpc>
                <a:spcPct val="115000"/>
              </a:lnSpc>
            </a:pPr>
            <a:r>
              <a:rPr lang="lv-LV" altLang="lv-LV" sz="2800" b="1">
                <a:ea typeface="MS PGothic" panose="020B0600070205080204" pitchFamily="34" charset="-128"/>
              </a:rPr>
              <a:t>pirmās daļas 1.punkts</a:t>
            </a:r>
          </a:p>
          <a:p>
            <a:pPr algn="just">
              <a:lnSpc>
                <a:spcPct val="115000"/>
              </a:lnSpc>
            </a:pPr>
            <a:endParaRPr lang="lv-LV" altLang="lv-LV" sz="2200">
              <a:ea typeface="MS PGothic" panose="020B0600070205080204" pitchFamily="34" charset="-128"/>
            </a:endParaRPr>
          </a:p>
          <a:p>
            <a:pPr algn="just">
              <a:lnSpc>
                <a:spcPct val="115000"/>
              </a:lnSpc>
            </a:pPr>
            <a:r>
              <a:rPr lang="lv-LV" altLang="lv-LV" sz="2400" b="1">
                <a:ea typeface="MS PGothic" panose="020B0600070205080204" pitchFamily="34" charset="-128"/>
              </a:rPr>
              <a:t>Par pedagogu </a:t>
            </a:r>
            <a:r>
              <a:rPr lang="lv-LV" altLang="lv-LV" sz="2400" b="1">
                <a:solidFill>
                  <a:srgbClr val="FF0000"/>
                </a:solidFill>
                <a:ea typeface="MS PGothic" panose="020B0600070205080204" pitchFamily="34" charset="-128"/>
              </a:rPr>
              <a:t>nedrīkst strādāt</a:t>
            </a:r>
            <a:r>
              <a:rPr lang="lv-LV" altLang="lv-LV" sz="2400" b="1">
                <a:ea typeface="MS PGothic" panose="020B0600070205080204" pitchFamily="34" charset="-128"/>
              </a:rPr>
              <a:t>: </a:t>
            </a:r>
          </a:p>
          <a:p>
            <a:r>
              <a:rPr lang="lv-LV" altLang="lv-LV" sz="2200">
                <a:ea typeface="MS PGothic" panose="020B0600070205080204" pitchFamily="34" charset="-128"/>
              </a:rPr>
              <a:t>persona, kas </a:t>
            </a:r>
            <a:r>
              <a:rPr lang="lv-LV" altLang="lv-LV" sz="2200" b="1">
                <a:ea typeface="MS PGothic" panose="020B0600070205080204" pitchFamily="34" charset="-128"/>
              </a:rPr>
              <a:t>sodīta par tīša noziedzīga nodarījuma izdarīšanu (neatkarīgi no sodāmības dzēšanas vai noņemšanas)</a:t>
            </a:r>
            <a:r>
              <a:rPr lang="lv-LV" altLang="lv-LV" sz="2200">
                <a:ea typeface="MS PGothic" panose="020B0600070205080204" pitchFamily="34" charset="-128"/>
              </a:rPr>
              <a:t>, izņemot gadījumu, kad pēc sodāmības dzēšanas vai noņemšanas </a:t>
            </a:r>
            <a:r>
              <a:rPr lang="lv-LV" altLang="lv-LV" sz="2200" b="1">
                <a:ea typeface="MS PGothic" panose="020B0600070205080204" pitchFamily="34" charset="-128"/>
              </a:rPr>
              <a:t>Izglītības kvalitātes valsts dienests izvērtējis</a:t>
            </a:r>
            <a:r>
              <a:rPr lang="lv-LV" altLang="lv-LV" sz="2200">
                <a:ea typeface="MS PGothic" panose="020B0600070205080204" pitchFamily="34" charset="-128"/>
              </a:rPr>
              <a:t>, vai tas nekaitē izglītojamo interesēm, un </a:t>
            </a:r>
            <a:r>
              <a:rPr lang="lv-LV" altLang="lv-LV" sz="2200" b="1">
                <a:ea typeface="MS PGothic" panose="020B0600070205080204" pitchFamily="34" charset="-128"/>
              </a:rPr>
              <a:t>atļāvis</a:t>
            </a:r>
            <a:r>
              <a:rPr lang="lv-LV" altLang="lv-LV" sz="2200">
                <a:ea typeface="MS PGothic" panose="020B0600070205080204" pitchFamily="34" charset="-128"/>
              </a:rPr>
              <a:t> šai personai strādāt par pedagogu. </a:t>
            </a:r>
          </a:p>
        </p:txBody>
      </p:sp>
      <p:sp>
        <p:nvSpPr>
          <p:cNvPr id="14340" name="Text Placeholder 3">
            <a:extLst>
              <a:ext uri="{FF2B5EF4-FFF2-40B4-BE49-F238E27FC236}">
                <a16:creationId xmlns:a16="http://schemas.microsoft.com/office/drawing/2014/main" id="{60D7D0B6-5422-98D1-814A-A2043B0E97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14341" name="Text Placeholder 4">
            <a:extLst>
              <a:ext uri="{FF2B5EF4-FFF2-40B4-BE49-F238E27FC236}">
                <a16:creationId xmlns:a16="http://schemas.microsoft.com/office/drawing/2014/main" id="{A396450E-4BE4-573F-A49E-917EAB5336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14342" name="Slide Number Placeholder 5">
            <a:extLst>
              <a:ext uri="{FF2B5EF4-FFF2-40B4-BE49-F238E27FC236}">
                <a16:creationId xmlns:a16="http://schemas.microsoft.com/office/drawing/2014/main" id="{2E262D4F-8F92-0822-9BE7-D41348DE01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E20BBD9-41F2-4E19-8B1A-824FB02462CE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C5A6C6EA-503B-C2C9-7472-45D16A0DF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338" y="530225"/>
            <a:ext cx="6656387" cy="906463"/>
          </a:xfrm>
        </p:spPr>
        <p:txBody>
          <a:bodyPr/>
          <a:lstStyle/>
          <a:p>
            <a:r>
              <a:rPr lang="lv-LV" altLang="lv-LV">
                <a:ea typeface="MS PGothic" panose="020B0600070205080204" pitchFamily="34" charset="-128"/>
              </a:rPr>
              <a:t>Izglītības iestādes darbības, reizi gadā pārbaudot esošo personālu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144908BD-F66D-6A71-4B1B-A51CD8913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225" y="1566863"/>
            <a:ext cx="7902575" cy="5062537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arenR"/>
            </a:pPr>
            <a:r>
              <a:rPr lang="lv-LV" altLang="lv-LV" sz="1900" b="1" dirty="0">
                <a:ea typeface="MS PGothic" panose="020B0600070205080204" pitchFamily="34" charset="-128"/>
              </a:rPr>
              <a:t>Jāpārliecinās, ka vismaz reizi gadā atjaunota informācija no Sodu reģistra.</a:t>
            </a:r>
          </a:p>
          <a:p>
            <a:pPr marL="457200" indent="-457200">
              <a:lnSpc>
                <a:spcPct val="90000"/>
              </a:lnSpc>
            </a:pPr>
            <a:r>
              <a:rPr lang="lv-LV" altLang="lv-LV" sz="1900" dirty="0">
                <a:ea typeface="MS PGothic" panose="020B0600070205080204" pitchFamily="34" charset="-128"/>
              </a:rPr>
              <a:t>Pārliecinās sadaļā «Sodu reģistra pārbaudes rezultāts» - «veikta pārbaude», kur parādās pārbaudes datums. </a:t>
            </a:r>
          </a:p>
          <a:p>
            <a:pPr marL="457200" indent="-457200">
              <a:lnSpc>
                <a:spcPct val="90000"/>
              </a:lnSpc>
            </a:pPr>
            <a:endParaRPr lang="lv-LV" altLang="lv-LV" sz="1000" dirty="0">
              <a:ea typeface="MS PGothic" panose="020B0600070205080204" pitchFamily="34" charset="-128"/>
            </a:endParaRPr>
          </a:p>
          <a:p>
            <a:pPr marL="457200" indent="-457200">
              <a:lnSpc>
                <a:spcPct val="90000"/>
              </a:lnSpc>
            </a:pPr>
            <a:r>
              <a:rPr lang="lv-LV" altLang="lv-LV" sz="1900" b="1" dirty="0">
                <a:ea typeface="MS PGothic" panose="020B0600070205080204" pitchFamily="34" charset="-128"/>
              </a:rPr>
              <a:t>Ja pārbaude nebūs veikta ilgāk par gadu</a:t>
            </a:r>
            <a:r>
              <a:rPr lang="lv-LV" altLang="lv-LV" sz="1900" dirty="0">
                <a:ea typeface="MS PGothic" panose="020B0600070205080204" pitchFamily="34" charset="-128"/>
              </a:rPr>
              <a:t>, personas vārds sarakstā iekrāsosies </a:t>
            </a:r>
            <a:r>
              <a:rPr lang="lv-LV" altLang="lv-LV" sz="1900" b="1" dirty="0">
                <a:ea typeface="MS PGothic" panose="020B0600070205080204" pitchFamily="34" charset="-128"/>
              </a:rPr>
              <a:t>sarkans</a:t>
            </a:r>
            <a:r>
              <a:rPr lang="lv-LV" altLang="lv-LV" sz="1900" dirty="0">
                <a:ea typeface="MS PGothic" panose="020B0600070205080204" pitchFamily="34" charset="-128"/>
              </a:rPr>
              <a:t>. </a:t>
            </a:r>
          </a:p>
          <a:p>
            <a:pPr marL="457200" indent="-457200">
              <a:lnSpc>
                <a:spcPct val="90000"/>
              </a:lnSpc>
            </a:pPr>
            <a:r>
              <a:rPr lang="lv-LV" altLang="lv-LV" sz="1900" dirty="0">
                <a:ea typeface="MS PGothic" panose="020B0600070205080204" pitchFamily="34" charset="-128"/>
              </a:rPr>
              <a:t>Tādā gadījumā personas pamatdatos jānospiež «poga» «atjaunot no Sodu reģistra».  </a:t>
            </a:r>
          </a:p>
          <a:p>
            <a:pPr marL="457200" indent="-457200">
              <a:lnSpc>
                <a:spcPct val="90000"/>
              </a:lnSpc>
            </a:pPr>
            <a:endParaRPr lang="lv-LV" altLang="lv-LV" sz="1000" dirty="0">
              <a:ea typeface="MS PGothic" panose="020B0600070205080204" pitchFamily="34" charset="-128"/>
            </a:endParaRPr>
          </a:p>
          <a:p>
            <a:pPr marL="457200" indent="-457200">
              <a:lnSpc>
                <a:spcPct val="90000"/>
              </a:lnSpc>
            </a:pPr>
            <a:r>
              <a:rPr lang="lv-LV" altLang="lv-LV" sz="1900" dirty="0">
                <a:ea typeface="MS PGothic" panose="020B0600070205080204" pitchFamily="34" charset="-128"/>
              </a:rPr>
              <a:t>2) Par personām, kurām </a:t>
            </a:r>
            <a:r>
              <a:rPr lang="lv-LV" altLang="lv-LV" sz="1900" b="1" dirty="0">
                <a:ea typeface="MS PGothic" panose="020B0600070205080204" pitchFamily="34" charset="-128"/>
              </a:rPr>
              <a:t>sadaļā «Sodu reģistra pārbaudes rezultāts» parādās rezultāts «Ir ziņas» </a:t>
            </a:r>
            <a:r>
              <a:rPr lang="lv-LV" altLang="lv-LV" sz="1900" dirty="0">
                <a:ea typeface="MS PGothic" panose="020B0600070205080204" pitchFamily="34" charset="-128"/>
              </a:rPr>
              <a:t>un tālāk neparādās informācija pie «SR izziņas izsniegšanas datums» un «SR izziņas rezultāts» </a:t>
            </a:r>
          </a:p>
          <a:p>
            <a:pPr marL="457200" indent="-457200">
              <a:lnSpc>
                <a:spcPct val="90000"/>
              </a:lnSpc>
            </a:pPr>
            <a:r>
              <a:rPr lang="lv-LV" altLang="lv-LV" sz="1900" b="1" dirty="0" err="1">
                <a:ea typeface="MS PGothic" panose="020B0600070205080204" pitchFamily="34" charset="-128"/>
              </a:rPr>
              <a:t>jānosūta</a:t>
            </a:r>
            <a:r>
              <a:rPr lang="lv-LV" altLang="lv-LV" sz="1900" b="1" dirty="0">
                <a:ea typeface="MS PGothic" panose="020B0600070205080204" pitchFamily="34" charset="-128"/>
              </a:rPr>
              <a:t> pieprasījums (vēstule) Sodu reģistram.</a:t>
            </a:r>
          </a:p>
          <a:p>
            <a:pPr marL="457200" indent="-457200">
              <a:lnSpc>
                <a:spcPct val="90000"/>
              </a:lnSpc>
            </a:pPr>
            <a:r>
              <a:rPr lang="lv-LV" altLang="lv-LV" sz="1900" b="1" dirty="0">
                <a:ea typeface="MS PGothic" panose="020B0600070205080204" pitchFamily="34" charset="-128"/>
              </a:rPr>
              <a:t>Par saņemto atbildi jāievada SR izziņas informācija personas papildu datos. </a:t>
            </a:r>
          </a:p>
          <a:p>
            <a:pPr marL="457200" indent="-457200">
              <a:lnSpc>
                <a:spcPct val="90000"/>
              </a:lnSpc>
            </a:pPr>
            <a:endParaRPr lang="lv-LV" altLang="lv-LV" sz="1900" b="1" dirty="0">
              <a:ea typeface="MS PGothic" panose="020B0600070205080204" pitchFamily="34" charset="-128"/>
            </a:endParaRPr>
          </a:p>
          <a:p>
            <a:pPr marL="457200" indent="-457200">
              <a:lnSpc>
                <a:spcPct val="90000"/>
              </a:lnSpc>
            </a:pPr>
            <a:endParaRPr lang="lv-LV" altLang="lv-LV" sz="1900" b="1" dirty="0">
              <a:ea typeface="MS PGothic" panose="020B0600070205080204" pitchFamily="34" charset="-128"/>
            </a:endParaRPr>
          </a:p>
        </p:txBody>
      </p:sp>
      <p:sp>
        <p:nvSpPr>
          <p:cNvPr id="31748" name="Text Placeholder 3">
            <a:extLst>
              <a:ext uri="{FF2B5EF4-FFF2-40B4-BE49-F238E27FC236}">
                <a16:creationId xmlns:a16="http://schemas.microsoft.com/office/drawing/2014/main" id="{A48297AB-FDEC-4CFE-1B2B-45835914BD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31749" name="Text Placeholder 4">
            <a:extLst>
              <a:ext uri="{FF2B5EF4-FFF2-40B4-BE49-F238E27FC236}">
                <a16:creationId xmlns:a16="http://schemas.microsoft.com/office/drawing/2014/main" id="{9AA7CFCC-1F2E-A953-6700-FEC3C9790E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31750" name="Slide Number Placeholder 5">
            <a:extLst>
              <a:ext uri="{FF2B5EF4-FFF2-40B4-BE49-F238E27FC236}">
                <a16:creationId xmlns:a16="http://schemas.microsoft.com/office/drawing/2014/main" id="{9C550D73-6D38-3751-E61F-035663B5EC9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399" y="6324600"/>
            <a:ext cx="395591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8DDA375-4CC0-4579-9020-9471A71479D0}" type="slidenum">
              <a:rPr lang="en-US" altLang="lv-LV" smtClean="0"/>
              <a:pPr/>
              <a:t>20</a:t>
            </a:fld>
            <a:endParaRPr lang="en-US" altLang="lv-LV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ADC5A87-C4E6-04E3-8D10-7DEAA4C48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451" y="381000"/>
            <a:ext cx="6488349" cy="1036642"/>
          </a:xfrm>
        </p:spPr>
        <p:txBody>
          <a:bodyPr/>
          <a:lstStyle/>
          <a:p>
            <a:r>
              <a:rPr lang="lv-LV" dirty="0"/>
              <a:t>Informācijas aktualizācija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B14EA5F-70B4-8686-F3C9-841595DB4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379" y="1634248"/>
            <a:ext cx="8307421" cy="5116748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arenR"/>
            </a:pPr>
            <a:r>
              <a:rPr lang="lv-LV" dirty="0"/>
              <a:t>Automātiskajā datu apmaiņā </a:t>
            </a:r>
            <a:r>
              <a:rPr lang="lv-LV" b="1" dirty="0"/>
              <a:t>ieraksts par nepieciešamību pieprasīt Sodu reģistra izziņu nepazudīs </a:t>
            </a:r>
            <a:r>
              <a:rPr lang="lv-LV" dirty="0"/>
              <a:t>(arī pēc atļaujas izsniegšanas vai SR izziņas pieprasīšanas);</a:t>
            </a:r>
          </a:p>
          <a:p>
            <a:pPr marL="457200" indent="-457200">
              <a:buAutoNum type="arabicParenR"/>
            </a:pPr>
            <a:r>
              <a:rPr lang="lv-LV" dirty="0"/>
              <a:t>Neatkarīgi ne no kā – pārbaude 1 x gadā (arī tad, ja izsniegta atļauja un iepriekš pieprasīta izziņa); </a:t>
            </a:r>
          </a:p>
          <a:p>
            <a:pPr marL="457200" indent="-457200">
              <a:buAutoNum type="arabicParenR"/>
            </a:pPr>
            <a:r>
              <a:rPr lang="lv-LV" b="1" dirty="0"/>
              <a:t>Nedrīkst paļauties uz faktu, ka persona paralēli strādā arī citā izglītības iestādē </a:t>
            </a:r>
            <a:r>
              <a:rPr lang="lv-LV" dirty="0"/>
              <a:t>(tikai gadījumā, ja pie personas papildu datiem ievadīta informācija par aktuālu izziņu);</a:t>
            </a:r>
          </a:p>
          <a:p>
            <a:pPr marL="457200" indent="-457200">
              <a:buAutoNum type="arabicParenR"/>
            </a:pPr>
            <a:r>
              <a:rPr lang="lv-LV" b="1" dirty="0"/>
              <a:t>Pie personas papildu datiem jābūt informācijai par pieprasītu aktuālu izziņu </a:t>
            </a:r>
            <a:r>
              <a:rPr lang="lv-LV" dirty="0"/>
              <a:t>(datums – ne vecāks par gadu). Ja tāds info ir, </a:t>
            </a:r>
            <a:r>
              <a:rPr lang="lv-LV" b="1" dirty="0"/>
              <a:t>atkārtoti nevajag pieprasīt</a:t>
            </a:r>
            <a:r>
              <a:rPr lang="lv-LV" dirty="0"/>
              <a:t>;</a:t>
            </a:r>
          </a:p>
          <a:p>
            <a:pPr marL="457200" indent="-457200">
              <a:buAutoNum type="arabicParenR"/>
            </a:pPr>
            <a:r>
              <a:rPr lang="lv-LV" b="1" dirty="0"/>
              <a:t>Ja persona saņēmusi atļauju</a:t>
            </a:r>
            <a:r>
              <a:rPr lang="lv-LV" dirty="0"/>
              <a:t>, izziņa jāpieprasa 1x gadā, bet personas papildu datos jāievada «nav ziņu», ja nav parādījušās ziņas, kas jaunākas par atļaujas izsniegšanas datumu. </a:t>
            </a:r>
          </a:p>
          <a:p>
            <a:pPr marL="457200" indent="-457200">
              <a:buAutoNum type="arabicParenR"/>
            </a:pPr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D29F83B-C0AE-28AD-4533-3AD742D32A1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434502" cy="304800"/>
          </a:xfrm>
        </p:spPr>
        <p:txBody>
          <a:bodyPr/>
          <a:lstStyle/>
          <a:p>
            <a:pPr>
              <a:defRPr/>
            </a:pPr>
            <a:fld id="{F86ABF79-14DA-489A-ADA6-B868A2C68F7F}" type="slidenum">
              <a:rPr lang="en-US" altLang="lv-LV" smtClean="0"/>
              <a:pPr>
                <a:defRPr/>
              </a:pPr>
              <a:t>21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160092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D5D7C4C4-199F-6231-606F-EEFB39742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813" y="646113"/>
            <a:ext cx="6643687" cy="920750"/>
          </a:xfrm>
        </p:spPr>
        <p:txBody>
          <a:bodyPr/>
          <a:lstStyle/>
          <a:p>
            <a:pPr>
              <a:defRPr/>
            </a:pPr>
            <a:r>
              <a:rPr lang="lv-LV" altLang="lv-LV" dirty="0">
                <a:ea typeface="MS PGothic" panose="020B0600070205080204" pitchFamily="34" charset="-128"/>
              </a:rPr>
              <a:t>BTAL 72.panta piektās daļas </a:t>
            </a:r>
            <a:r>
              <a:rPr lang="lv-LV" altLang="lv-LV" dirty="0">
                <a:highlight>
                  <a:srgbClr val="FFFF00"/>
                </a:highlight>
                <a:ea typeface="MS PGothic" panose="020B0600070205080204" pitchFamily="34" charset="-128"/>
              </a:rPr>
              <a:t>72.panta sestā daļa</a:t>
            </a: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C70B8AD1-4D86-FF48-0AF9-F9B1E476F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752600"/>
            <a:ext cx="8331200" cy="4876800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defRPr/>
            </a:pPr>
            <a:endParaRPr lang="lv-LV" altLang="lv-LV" sz="1000" dirty="0">
              <a:ea typeface="MS PGothic" panose="020B0600070205080204" pitchFamily="34" charset="-128"/>
            </a:endParaRP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lv-LV" altLang="lv-LV" sz="1900" b="1" dirty="0">
                <a:ea typeface="MS PGothic" panose="020B0600070205080204" pitchFamily="34" charset="-128"/>
              </a:rPr>
              <a:t>BTAL 72.p. sestā daļa</a:t>
            </a:r>
            <a:r>
              <a:rPr lang="lv-LV" altLang="lv-LV" sz="1900" dirty="0">
                <a:ea typeface="MS PGothic" panose="020B0600070205080204" pitchFamily="34" charset="-128"/>
              </a:rPr>
              <a:t>: 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defRPr/>
            </a:pPr>
            <a:r>
              <a:rPr lang="lv-LV" altLang="lv-LV" sz="1900" dirty="0">
                <a:ea typeface="MS PGothic" panose="020B0600070205080204" pitchFamily="34" charset="-128"/>
              </a:rPr>
              <a:t>ja persona strādā iestādē, kurā uzturas bērni, un ir sodīta par </a:t>
            </a:r>
            <a:r>
              <a:rPr lang="lv-LV" altLang="lv-LV" sz="1900" i="1" dirty="0">
                <a:ea typeface="MS PGothic" panose="020B0600070205080204" pitchFamily="34" charset="-128"/>
              </a:rPr>
              <a:t>citiem noziedzīgiem nodarījumiem / administratīvajiem pārkāpumiem</a:t>
            </a:r>
            <a:r>
              <a:rPr lang="lv-LV" altLang="lv-LV" sz="1900" dirty="0">
                <a:ea typeface="MS PGothic" panose="020B0600070205080204" pitchFamily="34" charset="-128"/>
              </a:rPr>
              <a:t>, </a:t>
            </a:r>
            <a:r>
              <a:rPr lang="lv-LV" altLang="lv-LV" sz="1900" b="1" dirty="0">
                <a:ea typeface="MS PGothic" panose="020B0600070205080204" pitchFamily="34" charset="-128"/>
              </a:rPr>
              <a:t>iestādes vadītājam ir pienākums izvērtēt, vai persona neapdraud bērnu drošību, veselību vai dzīvību</a:t>
            </a:r>
            <a:r>
              <a:rPr lang="lv-LV" altLang="lv-LV" sz="1900" dirty="0">
                <a:ea typeface="MS PGothic" panose="020B0600070205080204" pitchFamily="34" charset="-128"/>
              </a:rPr>
              <a:t>. Ja tā neapdraud bērnu drošību, veselību vai dzīvību, iestādes </a:t>
            </a:r>
            <a:r>
              <a:rPr lang="lv-LV" altLang="lv-LV" sz="1900" dirty="0">
                <a:highlight>
                  <a:srgbClr val="FFFF00"/>
                </a:highlight>
                <a:ea typeface="MS PGothic" panose="020B0600070205080204" pitchFamily="34" charset="-128"/>
              </a:rPr>
              <a:t>vadītājs atļauj personai strādāt</a:t>
            </a:r>
            <a:r>
              <a:rPr lang="lv-LV" altLang="lv-LV" sz="1900" dirty="0">
                <a:ea typeface="MS PGothic" panose="020B0600070205080204" pitchFamily="34" charset="-128"/>
              </a:rPr>
              <a:t>.</a:t>
            </a:r>
          </a:p>
        </p:txBody>
      </p:sp>
      <p:sp>
        <p:nvSpPr>
          <p:cNvPr id="32772" name="Text Placeholder 3">
            <a:extLst>
              <a:ext uri="{FF2B5EF4-FFF2-40B4-BE49-F238E27FC236}">
                <a16:creationId xmlns:a16="http://schemas.microsoft.com/office/drawing/2014/main" id="{DA0BCD0A-C926-DF09-3641-E8A2352090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32773" name="Text Placeholder 4">
            <a:extLst>
              <a:ext uri="{FF2B5EF4-FFF2-40B4-BE49-F238E27FC236}">
                <a16:creationId xmlns:a16="http://schemas.microsoft.com/office/drawing/2014/main" id="{E8B4263E-C1DA-065A-FBB9-3E55093E9A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32774" name="Slide Number Placeholder 5">
            <a:extLst>
              <a:ext uri="{FF2B5EF4-FFF2-40B4-BE49-F238E27FC236}">
                <a16:creationId xmlns:a16="http://schemas.microsoft.com/office/drawing/2014/main" id="{3B7B9DDE-AD59-2316-1301-CB7AAC115B7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400" y="6324600"/>
            <a:ext cx="4318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9DED5A8-C8D3-443E-85CD-819C0316AADB}" type="slidenum">
              <a:rPr lang="en-US" altLang="lv-LV" smtClean="0"/>
              <a:pPr/>
              <a:t>22</a:t>
            </a:fld>
            <a:endParaRPr lang="en-US" altLang="lv-LV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41612AB-ED4B-7FEF-8DEB-E72905C7E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715" y="381000"/>
            <a:ext cx="6712085" cy="1036642"/>
          </a:xfrm>
        </p:spPr>
        <p:txBody>
          <a:bodyPr/>
          <a:lstStyle/>
          <a:p>
            <a:r>
              <a:rPr lang="lv-LV" dirty="0"/>
              <a:t>Bērnu tiesību aizsardzības likums </a:t>
            </a:r>
            <a:br>
              <a:rPr lang="lv-LV" dirty="0"/>
            </a:br>
            <a:r>
              <a:rPr lang="lv-LV" dirty="0"/>
              <a:t>81. pants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B7DF0A2-87CF-8C64-E8A0-003E414D4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36" y="1752600"/>
            <a:ext cx="8005864" cy="4373573"/>
          </a:xfrm>
        </p:spPr>
        <p:txBody>
          <a:bodyPr>
            <a:normAutofit fontScale="85000" lnSpcReduction="10000"/>
          </a:bodyPr>
          <a:lstStyle/>
          <a:p>
            <a:r>
              <a:rPr lang="lv-LV" b="1" dirty="0"/>
              <a:t>Vairs nav absolūtā nodarbinātības aizlieguma 3 gadus strādāt</a:t>
            </a:r>
            <a:r>
              <a:rPr lang="lv-LV" dirty="0"/>
              <a:t>, ja administratīvs naudas sods par vardarbību pret bērniem;</a:t>
            </a:r>
          </a:p>
          <a:p>
            <a:pPr marL="351000">
              <a:spcBef>
                <a:spcPts val="0"/>
              </a:spcBef>
              <a:spcAft>
                <a:spcPts val="450"/>
              </a:spcAft>
            </a:pPr>
            <a:r>
              <a:rPr lang="lv-LV" dirty="0"/>
              <a:t>Ja persona administratīvi sodīta par bērna pamešanu novārtā, fizisku vai emocionālu vardarbību pret bērnu, atsevišķos gadījumos varēs noteikt papildsodu – </a:t>
            </a:r>
            <a:r>
              <a:rPr lang="lv-LV" b="1" dirty="0"/>
              <a:t>līdz 2 gadu nodarbinātības aizliegumu ieņemt amatu, veikt brīvprātīgo darbu un sniegt pakalpojumus</a:t>
            </a:r>
            <a:r>
              <a:rPr lang="lv-LV" dirty="0"/>
              <a:t>. </a:t>
            </a:r>
            <a:endParaRPr lang="lv-LV" b="1" dirty="0"/>
          </a:p>
          <a:p>
            <a:r>
              <a:rPr lang="lv-LV" b="1" dirty="0"/>
              <a:t>Attiecībā uz nodarbinātību – jauna kārtība: </a:t>
            </a:r>
          </a:p>
          <a:p>
            <a:r>
              <a:rPr lang="lv-LV" b="1" dirty="0"/>
              <a:t>Jāsaņem sociālās rehabilitācijas pakalpojums vardarbīgas uzvedības mazināšanai un novēršanai:</a:t>
            </a:r>
          </a:p>
          <a:p>
            <a:r>
              <a:rPr lang="lv-LV" dirty="0"/>
              <a:t>-individuāli - līdz sešpadsmit 45 minūšu konsultācijām;</a:t>
            </a:r>
          </a:p>
          <a:p>
            <a:r>
              <a:rPr lang="lv-LV" dirty="0"/>
              <a:t>-grupā  - 16 divu stundu garas nodarbības līdz 12 personām grupā.</a:t>
            </a:r>
          </a:p>
          <a:p>
            <a:endParaRPr lang="lv-LV" dirty="0"/>
          </a:p>
          <a:p>
            <a:r>
              <a:rPr lang="lv-LV" dirty="0"/>
              <a:t>Lai saņemtu pakalpojumu</a:t>
            </a:r>
            <a:r>
              <a:rPr lang="lv-LV" b="1" dirty="0"/>
              <a:t>, jāvēršas pašvaldības sociālajā dienestā vai pie pakalpojuma sniedzēja </a:t>
            </a:r>
            <a:r>
              <a:rPr lang="lv-LV" dirty="0"/>
              <a:t>- SIA „Mācību centrs MKB” , Tālr. +371 29419787, E-pasts: macibucentrsmkb@inbox.lv</a:t>
            </a:r>
          </a:p>
          <a:p>
            <a:endParaRPr lang="lv-LV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435FEE0-0697-A119-9F7B-752450944B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A998DCA9-65AC-83B4-2442-B4980965E8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681265E-4399-29F4-150C-4F5278FE008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502596" cy="222115"/>
          </a:xfrm>
        </p:spPr>
        <p:txBody>
          <a:bodyPr/>
          <a:lstStyle/>
          <a:p>
            <a:pPr>
              <a:defRPr/>
            </a:pPr>
            <a:fld id="{F86ABF79-14DA-489A-ADA6-B868A2C68F7F}" type="slidenum">
              <a:rPr lang="en-US" altLang="lv-LV" smtClean="0"/>
              <a:pPr>
                <a:defRPr/>
              </a:pPr>
              <a:t>23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76622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EEBC912-F360-2545-3BE1-5E4DCE615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Bērnu tiesību aizsardzības likums </a:t>
            </a:r>
            <a:br>
              <a:rPr lang="lv-LV" dirty="0"/>
            </a:br>
            <a:r>
              <a:rPr lang="lv-LV" dirty="0"/>
              <a:t>72. pants 6.</a:t>
            </a:r>
            <a:r>
              <a:rPr lang="lv-LV" baseline="30000" dirty="0"/>
              <a:t>1 </a:t>
            </a:r>
            <a:r>
              <a:rPr lang="lv-LV" dirty="0"/>
              <a:t> daļa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CA0E098-DADB-650F-595D-40B5B68A2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017" y="1682885"/>
            <a:ext cx="8258783" cy="4946515"/>
          </a:xfrm>
        </p:spPr>
        <p:txBody>
          <a:bodyPr>
            <a:normAutofit fontScale="25000" lnSpcReduction="20000"/>
          </a:bodyPr>
          <a:lstStyle/>
          <a:p>
            <a:r>
              <a:rPr lang="lv-LV" sz="6400" dirty="0"/>
              <a:t>Persona, kuras darbs ir saistīts ar tiešu, ilgstošu vai regulāru saskarsmi ar bērnu un kura ir vai pēdējo piecu gadu laikā ir bijusi sodīta par vardarbību pret bērnu </a:t>
            </a:r>
          </a:p>
          <a:p>
            <a:r>
              <a:rPr lang="lv-LV" sz="6400" b="1" dirty="0"/>
              <a:t>10 dienu laikā pēc soda stāšanās spēkā informē darba devēju </a:t>
            </a:r>
            <a:r>
              <a:rPr lang="lv-LV" sz="6400" dirty="0"/>
              <a:t>vai iestādes vadītāju par piemēroto sodu.</a:t>
            </a:r>
          </a:p>
          <a:p>
            <a:endParaRPr lang="lv-LV" sz="6400" dirty="0"/>
          </a:p>
          <a:p>
            <a:r>
              <a:rPr lang="lv-LV" sz="6400" dirty="0"/>
              <a:t>Ja persona </a:t>
            </a:r>
            <a:r>
              <a:rPr lang="lv-LV" sz="6400" b="1" dirty="0"/>
              <a:t>nav saņēmusi nodarbinātības aizlieguma papildsodu</a:t>
            </a:r>
            <a:r>
              <a:rPr lang="lv-LV" sz="6400" dirty="0"/>
              <a:t>:</a:t>
            </a:r>
          </a:p>
          <a:p>
            <a:pPr marL="428625" indent="-257175">
              <a:buFont typeface="Arial" panose="020B0604020202020204" pitchFamily="34" charset="0"/>
              <a:buChar char="•"/>
            </a:pPr>
            <a:r>
              <a:rPr lang="lv-LV" sz="6400" dirty="0"/>
              <a:t>sešu mēnešu laikā saņem vardarbīgas uzvedības mazināšanas pakalpojumu</a:t>
            </a:r>
            <a:r>
              <a:rPr lang="lv-LV" sz="6400" i="1" dirty="0"/>
              <a:t>;</a:t>
            </a:r>
            <a:endParaRPr lang="lv-LV" sz="6400" dirty="0"/>
          </a:p>
          <a:p>
            <a:pPr marL="428625" indent="-257175">
              <a:buFont typeface="Arial" panose="020B0604020202020204" pitchFamily="34" charset="0"/>
              <a:buChar char="•"/>
            </a:pPr>
            <a:r>
              <a:rPr lang="lv-LV" sz="6400" dirty="0"/>
              <a:t>līdz vardarbīgas uzvedības mazināšanas pakalpojuma saņemšanas pabeigšanai drīkst uzsākt vai turpināt darba tiesiskās vai dienesta attiecības;</a:t>
            </a:r>
          </a:p>
          <a:p>
            <a:pPr marL="428625" indent="-257175">
              <a:buFont typeface="Arial" panose="020B0604020202020204" pitchFamily="34" charset="0"/>
              <a:buChar char="•"/>
            </a:pPr>
            <a:r>
              <a:rPr lang="lv-LV" sz="6400" dirty="0"/>
              <a:t>ja vardarbīgas uzvedības mazināšanas pakalpojums netiek pabeigts 6 mēnešu laikā, darba tiesiskās vai dienesta attiecības ar attiecīgo personu ir izbeidzamas.</a:t>
            </a:r>
          </a:p>
          <a:p>
            <a:endParaRPr lang="lv-LV" sz="6400" b="1" dirty="0"/>
          </a:p>
          <a:p>
            <a:r>
              <a:rPr lang="lv-LV" sz="6400" b="1" dirty="0"/>
              <a:t>Ja persona saņēmusi līdz 2 gadu nodarbinātības aizliegumu</a:t>
            </a:r>
            <a:r>
              <a:rPr lang="lv-LV" sz="6400" dirty="0"/>
              <a:t>: </a:t>
            </a:r>
          </a:p>
          <a:p>
            <a:r>
              <a:rPr lang="lv-LV" sz="6400" dirty="0"/>
              <a:t>pēc papildsoda izciešanas drīkst uzsākt vai turpināt darba tiesiskās attiecības pēc tam, kad pabeigusi saņemt vardarbīgas uzvedības mazināšanas pakalpojumu.</a:t>
            </a:r>
          </a:p>
          <a:p>
            <a:r>
              <a:rPr lang="lv-LV" sz="6400" dirty="0"/>
              <a:t>Personas, kurām 3 gadu aizliegums līdz 14. jūlijam – drīkst sākt strādāt pēc tam, kad saņēmusi vardarbīgas uzvedības samazināšanas pakalpojumu. </a:t>
            </a:r>
          </a:p>
          <a:p>
            <a:endParaRPr lang="lv-LV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D8A755E5-1028-CBC6-8C64-D8A988EB1F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4E080EBE-4C46-E003-4A11-D1C0D4F490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A83F228-7C2D-FAA1-3063-54078C4192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457200" cy="152400"/>
          </a:xfrm>
        </p:spPr>
        <p:txBody>
          <a:bodyPr/>
          <a:lstStyle/>
          <a:p>
            <a:pPr>
              <a:defRPr/>
            </a:pPr>
            <a:fld id="{F86ABF79-14DA-489A-ADA6-B868A2C68F7F}" type="slidenum">
              <a:rPr lang="en-US" altLang="lv-LV" smtClean="0"/>
              <a:pPr>
                <a:defRPr/>
              </a:pPr>
              <a:t>24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006209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5F752A51-393B-6221-FAA5-5EEAC9417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163" y="649288"/>
            <a:ext cx="6775450" cy="811212"/>
          </a:xfrm>
        </p:spPr>
        <p:txBody>
          <a:bodyPr/>
          <a:lstStyle/>
          <a:p>
            <a:r>
              <a:rPr lang="lv-LV" altLang="lv-LV" sz="3200">
                <a:ea typeface="MS PGothic" panose="020B0600070205080204" pitchFamily="34" charset="-128"/>
              </a:rPr>
              <a:t>Izvērtēšanas procedūra</a:t>
            </a: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8DAF803E-1222-FB4D-D9C3-D14438B6A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225" y="1603375"/>
            <a:ext cx="7902575" cy="5026025"/>
          </a:xfrm>
        </p:spPr>
        <p:txBody>
          <a:bodyPr/>
          <a:lstStyle/>
          <a:p>
            <a:endParaRPr lang="lv-LV" altLang="lv-LV" sz="2200" dirty="0">
              <a:ea typeface="MS PGothic" panose="020B0600070205080204" pitchFamily="34" charset="-128"/>
            </a:endParaRPr>
          </a:p>
          <a:p>
            <a:r>
              <a:rPr lang="lv-LV" altLang="lv-LV" sz="2200" dirty="0">
                <a:ea typeface="MS PGothic" panose="020B0600070205080204" pitchFamily="34" charset="-128"/>
              </a:rPr>
              <a:t>Iesniedzamie dokumenti, izvērtēšanas procedūra, komisijas sastāvs – </a:t>
            </a:r>
          </a:p>
          <a:p>
            <a:r>
              <a:rPr lang="lv-LV" altLang="lv-LV" sz="2200" dirty="0">
                <a:ea typeface="MS PGothic" panose="020B0600070205080204" pitchFamily="34" charset="-128"/>
                <a:hlinkClick r:id="rId2"/>
              </a:rPr>
              <a:t>www.ikvd.gov.lv</a:t>
            </a:r>
            <a:r>
              <a:rPr lang="lv-LV" altLang="lv-LV" sz="2200" dirty="0">
                <a:ea typeface="MS PGothic" panose="020B0600070205080204" pitchFamily="34" charset="-128"/>
              </a:rPr>
              <a:t> – </a:t>
            </a:r>
            <a:r>
              <a:rPr lang="lv-LV" altLang="lv-LV" sz="2200" dirty="0">
                <a:ea typeface="MS PGothic" panose="020B0600070205080204" pitchFamily="34" charset="-128"/>
                <a:hlinkClick r:id="rId3"/>
              </a:rPr>
              <a:t>Pedagogiem - Iepriekš sodīto personu izvērtēšana</a:t>
            </a:r>
            <a:r>
              <a:rPr lang="lv-LV" altLang="lv-LV" sz="2200" dirty="0">
                <a:ea typeface="MS PGothic" panose="020B0600070205080204" pitchFamily="34" charset="-128"/>
              </a:rPr>
              <a:t>.</a:t>
            </a:r>
          </a:p>
          <a:p>
            <a:r>
              <a:rPr lang="lv-LV" altLang="lv-LV" sz="2200" dirty="0">
                <a:ea typeface="MS PGothic" panose="020B0600070205080204" pitchFamily="34" charset="-128"/>
              </a:rPr>
              <a:t>Maksas pakalpojums. </a:t>
            </a:r>
          </a:p>
        </p:txBody>
      </p:sp>
      <p:sp>
        <p:nvSpPr>
          <p:cNvPr id="33796" name="Slide Number Placeholder 5">
            <a:extLst>
              <a:ext uri="{FF2B5EF4-FFF2-40B4-BE49-F238E27FC236}">
                <a16:creationId xmlns:a16="http://schemas.microsoft.com/office/drawing/2014/main" id="{985CC8C0-DB2C-77A7-D610-777A4AE67A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400" y="6324600"/>
            <a:ext cx="442913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AC6F9A4-66EA-4718-9D3F-AC11DF8E0CA2}" type="slidenum">
              <a:rPr lang="en-US" altLang="lv-LV" smtClean="0"/>
              <a:pPr/>
              <a:t>25</a:t>
            </a:fld>
            <a:endParaRPr lang="en-US" altLang="lv-LV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8DDA0D7D-3EAA-B2B8-4D47-590A40351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9913" y="1028700"/>
            <a:ext cx="6999287" cy="5205413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lv-LV" altLang="lv-LV" sz="6100" dirty="0">
                <a:solidFill>
                  <a:srgbClr val="7030A0"/>
                </a:solidFill>
                <a:ea typeface="MS PGothic" panose="020B0600070205080204" pitchFamily="34" charset="-128"/>
              </a:rPr>
              <a:t>Paldies!</a:t>
            </a:r>
          </a:p>
          <a:p>
            <a:pPr algn="ctr">
              <a:lnSpc>
                <a:spcPct val="90000"/>
              </a:lnSpc>
            </a:pPr>
            <a:endParaRPr lang="lv-LV" altLang="lv-LV" sz="2400" b="1" dirty="0">
              <a:solidFill>
                <a:srgbClr val="403152"/>
              </a:solidFill>
              <a:ea typeface="MS PGothic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lv-LV" altLang="lv-LV" dirty="0">
                <a:ea typeface="MS PGothic" panose="020B0600070205080204" pitchFamily="34" charset="-128"/>
              </a:rPr>
              <a:t>Personu izvērtēšanas komisijas priekšsēdētājs-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>
                <a:ea typeface="MS PGothic" panose="020B0600070205080204" pitchFamily="34" charset="-128"/>
              </a:rPr>
              <a:t>Izglītības kvalitātes valsts dienesta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>
                <a:ea typeface="MS PGothic" panose="020B0600070205080204" pitchFamily="34" charset="-128"/>
              </a:rPr>
              <a:t>Licencēšanas un reģistru departamenta 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b="1" dirty="0">
                <a:ea typeface="MS PGothic" panose="020B0600070205080204" pitchFamily="34" charset="-128"/>
              </a:rPr>
              <a:t>Direktora vietnieks Ivans Jānis Mihailovs</a:t>
            </a:r>
          </a:p>
          <a:p>
            <a:pPr eaLnBrk="1" hangingPunct="1">
              <a:lnSpc>
                <a:spcPct val="90000"/>
              </a:lnSpc>
            </a:pPr>
            <a:endParaRPr lang="lv-LV" altLang="lv-LV" dirty="0">
              <a:ea typeface="MS PGothic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lv-LV" altLang="lv-LV" dirty="0">
                <a:ea typeface="MS PGothic" panose="020B0600070205080204" pitchFamily="34" charset="-128"/>
              </a:rPr>
              <a:t>Sekretāre-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>
                <a:ea typeface="MS PGothic" panose="020B0600070205080204" pitchFamily="34" charset="-128"/>
              </a:rPr>
              <a:t>Vecākā eksperte</a:t>
            </a:r>
          </a:p>
          <a:p>
            <a:pPr>
              <a:lnSpc>
                <a:spcPct val="90000"/>
              </a:lnSpc>
            </a:pPr>
            <a:r>
              <a:rPr lang="lv-LV" altLang="lv-LV" b="1" dirty="0">
                <a:ea typeface="MS PGothic" panose="020B0600070205080204" pitchFamily="34" charset="-128"/>
              </a:rPr>
              <a:t>Jana Veinberga</a:t>
            </a:r>
          </a:p>
          <a:p>
            <a:pPr>
              <a:lnSpc>
                <a:spcPct val="90000"/>
              </a:lnSpc>
            </a:pPr>
            <a:r>
              <a:rPr lang="lv-LV" altLang="lv-LV" b="1" dirty="0">
                <a:ea typeface="MS PGothic" panose="020B0600070205080204" pitchFamily="34" charset="-128"/>
              </a:rPr>
              <a:t>28383507, jana.veinberga@ikvd.gov.lv</a:t>
            </a:r>
          </a:p>
          <a:p>
            <a:pPr>
              <a:lnSpc>
                <a:spcPct val="90000"/>
              </a:lnSpc>
            </a:pPr>
            <a:endParaRPr lang="lv-LV" altLang="lv-LV" sz="1900" dirty="0">
              <a:ea typeface="MS PGothic" panose="020B0600070205080204" pitchFamily="34" charset="-128"/>
            </a:endParaRPr>
          </a:p>
        </p:txBody>
      </p:sp>
      <p:sp>
        <p:nvSpPr>
          <p:cNvPr id="36867" name="Slide Number Placeholder 5">
            <a:extLst>
              <a:ext uri="{FF2B5EF4-FFF2-40B4-BE49-F238E27FC236}">
                <a16:creationId xmlns:a16="http://schemas.microsoft.com/office/drawing/2014/main" id="{AC28EB2D-FF9F-6DA2-B9BD-0DD4C3D7ECB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382000" y="6324600"/>
            <a:ext cx="4572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D3EC952-EF21-4EBF-87C8-25C463C79444}" type="slidenum">
              <a:rPr lang="en-US" altLang="lv-LV" sz="1000" smtClean="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982A61EF-21BE-D390-4E79-F9E0E202C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488" y="569913"/>
            <a:ext cx="7275512" cy="736600"/>
          </a:xfrm>
        </p:spPr>
        <p:txBody>
          <a:bodyPr/>
          <a:lstStyle/>
          <a:p>
            <a:r>
              <a:rPr lang="lv-LV" altLang="lv-LV" sz="3000">
                <a:ea typeface="MS PGothic" panose="020B0600070205080204" pitchFamily="34" charset="-128"/>
              </a:rPr>
              <a:t>Ierobežojumi visam personālam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E8E64A61-C14B-4068-811F-1AAE1D307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313" y="1727200"/>
            <a:ext cx="8472487" cy="49022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buFont typeface="Arial" charset="0"/>
              <a:buNone/>
              <a:defRPr/>
            </a:pPr>
            <a:r>
              <a:rPr lang="lv-LV" altLang="lv-LV" sz="2400" b="1" dirty="0">
                <a:ea typeface="MS PGothic" pitchFamily="34" charset="-128"/>
              </a:rPr>
              <a:t>Bērnu tiesību aizsardzības likuma (BTAL) 72.panta piektā daļa</a:t>
            </a:r>
          </a:p>
          <a:p>
            <a:pPr algn="just">
              <a:spcBef>
                <a:spcPts val="1000"/>
              </a:spcBef>
              <a:buFont typeface="Arial" charset="0"/>
              <a:buNone/>
              <a:defRPr/>
            </a:pPr>
            <a:r>
              <a:rPr lang="lv-LV" altLang="lv-LV" b="1" dirty="0">
                <a:ea typeface="MS PGothic" pitchFamily="34" charset="-128"/>
              </a:rPr>
              <a:t>Izglītības iestādēs nedrīkst strādāt</a:t>
            </a:r>
            <a:r>
              <a:rPr lang="lv-LV" altLang="lv-LV" dirty="0">
                <a:ea typeface="MS PGothic" pitchFamily="34" charset="-128"/>
              </a:rPr>
              <a:t>, veikt brīvprātīgo darbu, sniegt pakalpojumus personas:</a:t>
            </a:r>
          </a:p>
          <a:p>
            <a:pPr algn="just">
              <a:spcBef>
                <a:spcPts val="1000"/>
              </a:spcBef>
              <a:buFont typeface="Arial" charset="0"/>
              <a:buNone/>
              <a:defRPr/>
            </a:pPr>
            <a:r>
              <a:rPr lang="lv-LV" altLang="lv-LV" dirty="0">
                <a:ea typeface="MS PGothic" pitchFamily="34" charset="-128"/>
              </a:rPr>
              <a:t>1) kuras sodītas par noziedzīgiem nodarījumiem, kas saistīti ar </a:t>
            </a:r>
            <a:r>
              <a:rPr lang="lv-LV" altLang="lv-LV" b="1" dirty="0">
                <a:ea typeface="MS PGothic" pitchFamily="34" charset="-128"/>
              </a:rPr>
              <a:t>vardarbību vai vardarbības piedraudējumu</a:t>
            </a:r>
            <a:r>
              <a:rPr lang="lv-LV" altLang="lv-LV" dirty="0">
                <a:ea typeface="MS PGothic" pitchFamily="34" charset="-128"/>
              </a:rPr>
              <a:t>, — neatkarīgi no sodāmības dzēšanas vai noņemšanas;</a:t>
            </a:r>
          </a:p>
          <a:p>
            <a:pPr algn="just">
              <a:spcBef>
                <a:spcPts val="1000"/>
              </a:spcBef>
              <a:buFont typeface="Arial" charset="0"/>
              <a:buNone/>
              <a:defRPr/>
            </a:pPr>
            <a:r>
              <a:rPr lang="lv-LV" altLang="lv-LV" dirty="0">
                <a:ea typeface="MS PGothic" pitchFamily="34" charset="-128"/>
              </a:rPr>
              <a:t>2) kuras sodītas par noziedzīgiem nodarījumiem pret </a:t>
            </a:r>
            <a:r>
              <a:rPr lang="lv-LV" altLang="lv-LV" b="1" dirty="0">
                <a:ea typeface="MS PGothic" pitchFamily="34" charset="-128"/>
              </a:rPr>
              <a:t>tikumību un dzimumneaizskaramību </a:t>
            </a:r>
            <a:r>
              <a:rPr lang="lv-LV" altLang="lv-LV" dirty="0">
                <a:ea typeface="MS PGothic" pitchFamily="34" charset="-128"/>
              </a:rPr>
              <a:t>— </a:t>
            </a:r>
            <a:r>
              <a:rPr lang="lv-LV" altLang="lv-LV" u="sng" dirty="0">
                <a:ea typeface="MS PGothic" pitchFamily="34" charset="-128"/>
              </a:rPr>
              <a:t>neatkarīgi no sodāmības dzēšanas vai noņemšanas</a:t>
            </a:r>
            <a:r>
              <a:rPr lang="lv-LV" altLang="lv-LV" dirty="0">
                <a:ea typeface="MS PGothic" pitchFamily="34" charset="-128"/>
              </a:rPr>
              <a:t>;</a:t>
            </a:r>
          </a:p>
          <a:p>
            <a:pPr algn="just">
              <a:spcBef>
                <a:spcPts val="1000"/>
              </a:spcBef>
              <a:defRPr/>
            </a:pPr>
            <a:r>
              <a:rPr lang="lv-LV" altLang="lv-LV" dirty="0">
                <a:ea typeface="MS PGothic" pitchFamily="34" charset="-128"/>
              </a:rPr>
              <a:t>2</a:t>
            </a:r>
            <a:r>
              <a:rPr lang="lv-LV" altLang="lv-LV" baseline="30000" dirty="0">
                <a:ea typeface="MS PGothic" pitchFamily="34" charset="-128"/>
              </a:rPr>
              <a:t>1</a:t>
            </a:r>
            <a:r>
              <a:rPr lang="lv-LV" altLang="lv-LV" dirty="0">
                <a:ea typeface="MS PGothic" pitchFamily="34" charset="-128"/>
              </a:rPr>
              <a:t>)</a:t>
            </a:r>
            <a:r>
              <a:rPr lang="lv-LV" altLang="lv-LV" baseline="30000" dirty="0">
                <a:ea typeface="MS PGothic" pitchFamily="34" charset="-128"/>
              </a:rPr>
              <a:t> </a:t>
            </a:r>
            <a:r>
              <a:rPr lang="lv-LV" dirty="0"/>
              <a:t>kuras </a:t>
            </a:r>
            <a:r>
              <a:rPr lang="lv-LV" b="1" dirty="0"/>
              <a:t>sodītas par cilvēku tirdzniecību </a:t>
            </a:r>
            <a:r>
              <a:rPr lang="lv-LV" dirty="0"/>
              <a:t>— neatkarīgi no sodāmības dzēšanas vai noņemšanas;</a:t>
            </a:r>
            <a:endParaRPr lang="lv-LV" altLang="lv-LV" baseline="30000" dirty="0">
              <a:ea typeface="MS PGothic" pitchFamily="34" charset="-128"/>
            </a:endParaRPr>
          </a:p>
          <a:p>
            <a:pPr>
              <a:spcBef>
                <a:spcPts val="1000"/>
              </a:spcBef>
              <a:buFont typeface="Arial" charset="0"/>
              <a:buNone/>
              <a:defRPr/>
            </a:pPr>
            <a:r>
              <a:rPr lang="lv-LV" altLang="lv-LV" dirty="0">
                <a:ea typeface="MS PGothic" pitchFamily="34" charset="-128"/>
              </a:rPr>
              <a:t>3) kurām </a:t>
            </a:r>
            <a:r>
              <a:rPr lang="lv-LV" altLang="lv-LV" b="1" dirty="0">
                <a:ea typeface="MS PGothic" pitchFamily="34" charset="-128"/>
              </a:rPr>
              <a:t>tiesa ir piemērojusi</a:t>
            </a:r>
            <a:r>
              <a:rPr lang="lv-LV" altLang="lv-LV" dirty="0">
                <a:ea typeface="MS PGothic" pitchFamily="34" charset="-128"/>
              </a:rPr>
              <a:t> Krimināllikumā noteiktos </a:t>
            </a:r>
            <a:r>
              <a:rPr lang="lv-LV" altLang="lv-LV" b="1" dirty="0">
                <a:ea typeface="MS PGothic" pitchFamily="34" charset="-128"/>
              </a:rPr>
              <a:t>medicīniska rakstura piespiedu līdzekļus.</a:t>
            </a:r>
            <a:endParaRPr lang="lv-LV" altLang="lv-LV" dirty="0">
              <a:ea typeface="MS PGothic" pitchFamily="34" charset="-128"/>
            </a:endParaRPr>
          </a:p>
        </p:txBody>
      </p:sp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A65A018B-456C-0C56-5880-19B4777F96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3AA4DEE-31C5-48AF-A7B7-C097EFC6382F}" type="slidenum">
              <a:rPr lang="en-US" altLang="lv-LV" smtClean="0"/>
              <a:pPr/>
              <a:t>3</a:t>
            </a:fld>
            <a:endParaRPr lang="en-US" altLang="lv-LV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E2BE9E83-7165-74D2-AFD5-9E9AE50F2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3" y="835025"/>
            <a:ext cx="6799262" cy="592138"/>
          </a:xfrm>
        </p:spPr>
        <p:txBody>
          <a:bodyPr/>
          <a:lstStyle/>
          <a:p>
            <a:r>
              <a:rPr lang="lv-LV" altLang="lv-LV">
                <a:ea typeface="MS PGothic" panose="020B0600070205080204" pitchFamily="34" charset="-128"/>
              </a:rPr>
              <a:t>Izglītības iestādes vadītāja pienākums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B67BD50A-2BE5-A2B3-6577-0BE6B60E5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485900"/>
            <a:ext cx="8128000" cy="47625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lv-LV" altLang="lv-LV" b="1" dirty="0">
                <a:ea typeface="MS PGothic" panose="020B0600070205080204" pitchFamily="34" charset="-128"/>
              </a:rPr>
              <a:t>Izglītības likuma 30.panta </a:t>
            </a:r>
            <a:r>
              <a:rPr lang="lv-LV" altLang="lv-LV" dirty="0">
                <a:ea typeface="MS PGothic" panose="020B0600070205080204" pitchFamily="34" charset="-128"/>
              </a:rPr>
              <a:t>(3</a:t>
            </a:r>
            <a:r>
              <a:rPr lang="lv-LV" altLang="lv-LV" baseline="30000" dirty="0">
                <a:ea typeface="MS PGothic" panose="020B0600070205080204" pitchFamily="34" charset="-128"/>
              </a:rPr>
              <a:t>3</a:t>
            </a:r>
            <a:r>
              <a:rPr lang="lv-LV" altLang="lv-LV" dirty="0">
                <a:ea typeface="MS PGothic" panose="020B0600070205080204" pitchFamily="34" charset="-128"/>
              </a:rPr>
              <a:t>) punkts:</a:t>
            </a:r>
            <a:endParaRPr lang="lv-LV" altLang="lv-LV" b="1" dirty="0">
              <a:ea typeface="MS PGothic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lv-LV" altLang="lv-LV" dirty="0">
                <a:ea typeface="MS PGothic" panose="020B0600070205080204" pitchFamily="34" charset="-128"/>
              </a:rPr>
              <a:t>Izglītības iestādes vadītājs Ministru kabineta noteiktā kārtībā pārliecinās par to, vai uz personu nav attiecināmi šā likuma 50. panta pirmajā daļā noteiktie ierobežojumi strādāt par pedagogu.</a:t>
            </a:r>
          </a:p>
          <a:p>
            <a:pPr>
              <a:lnSpc>
                <a:spcPct val="90000"/>
              </a:lnSpc>
            </a:pPr>
            <a:endParaRPr lang="lv-LV" altLang="lv-LV" sz="1000" b="1" dirty="0">
              <a:ea typeface="MS PGothic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lv-LV" altLang="lv-LV" b="1" dirty="0">
                <a:ea typeface="MS PGothic" panose="020B0600070205080204" pitchFamily="34" charset="-128"/>
              </a:rPr>
              <a:t>Ministru kabineta 03.09.2019. noteikumi Nr.414 «Kārtība, kādā tiek izvērtēta personas atbilstība pedagoga amatam»</a:t>
            </a:r>
          </a:p>
          <a:p>
            <a:pPr>
              <a:lnSpc>
                <a:spcPct val="90000"/>
              </a:lnSpc>
            </a:pPr>
            <a:r>
              <a:rPr lang="lv-LV" altLang="lv-LV" dirty="0">
                <a:ea typeface="MS PGothic" panose="020B0600070205080204" pitchFamily="34" charset="-128"/>
              </a:rPr>
              <a:t>Izglītības iestādes vadītājs:</a:t>
            </a:r>
          </a:p>
          <a:p>
            <a:pPr>
              <a:lnSpc>
                <a:spcPct val="90000"/>
              </a:lnSpc>
            </a:pPr>
            <a:r>
              <a:rPr lang="lv-LV" altLang="lv-LV" b="1" dirty="0">
                <a:ea typeface="MS PGothic" panose="020B0600070205080204" pitchFamily="34" charset="-128"/>
              </a:rPr>
              <a:t>pirms darba tiesisko attiecību nodibināšanas </a:t>
            </a:r>
            <a:r>
              <a:rPr lang="lv-LV" altLang="lv-LV" dirty="0">
                <a:ea typeface="MS PGothic" panose="020B0600070205080204" pitchFamily="34" charset="-128"/>
              </a:rPr>
              <a:t>ar personu pieprasa izziņu no Sodu reģistra, ja VIIS ir norāde, ka Sodu reģistrā ir pieejama informācija par attiecīgo personu;</a:t>
            </a:r>
          </a:p>
          <a:p>
            <a:pPr>
              <a:lnSpc>
                <a:spcPct val="90000"/>
              </a:lnSpc>
            </a:pPr>
            <a:r>
              <a:rPr lang="lv-LV" altLang="lv-LV" b="1" dirty="0">
                <a:ea typeface="MS PGothic" panose="020B0600070205080204" pitchFamily="34" charset="-128"/>
              </a:rPr>
              <a:t>ne retāk kā reizi gadā </a:t>
            </a:r>
            <a:r>
              <a:rPr lang="lv-LV" altLang="lv-LV" dirty="0">
                <a:ea typeface="MS PGothic" panose="020B0600070205080204" pitchFamily="34" charset="-128"/>
              </a:rPr>
              <a:t>VIIS aktualizē informāciju par pedagogu sodāmību un pieprasa izziņu no Sodu reģistra, ja VIIS par attiecīgo personu ir Sodu reģistra norāde.</a:t>
            </a:r>
          </a:p>
          <a:p>
            <a:pPr>
              <a:lnSpc>
                <a:spcPct val="90000"/>
              </a:lnSpc>
            </a:pPr>
            <a:endParaRPr lang="lv-LV" altLang="lv-LV" b="1" dirty="0">
              <a:ea typeface="MS PGothic" panose="020B0600070205080204" pitchFamily="34" charset="-128"/>
            </a:endParaRPr>
          </a:p>
        </p:txBody>
      </p:sp>
      <p:sp>
        <p:nvSpPr>
          <p:cNvPr id="16388" name="Text Placeholder 3">
            <a:extLst>
              <a:ext uri="{FF2B5EF4-FFF2-40B4-BE49-F238E27FC236}">
                <a16:creationId xmlns:a16="http://schemas.microsoft.com/office/drawing/2014/main" id="{D9510EEF-94DD-F1BA-1919-B9A369167A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16389" name="Text Placeholder 4">
            <a:extLst>
              <a:ext uri="{FF2B5EF4-FFF2-40B4-BE49-F238E27FC236}">
                <a16:creationId xmlns:a16="http://schemas.microsoft.com/office/drawing/2014/main" id="{39CBC6B1-F9BA-D881-74E2-734712AB3C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16390" name="Slide Number Placeholder 5">
            <a:extLst>
              <a:ext uri="{FF2B5EF4-FFF2-40B4-BE49-F238E27FC236}">
                <a16:creationId xmlns:a16="http://schemas.microsoft.com/office/drawing/2014/main" id="{DFC6C7C4-CAF2-B8FC-5BC5-7F224E402E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CD75BB0-D1B0-4309-8855-1965B66D584B}" type="slidenum">
              <a:rPr lang="en-US" altLang="lv-LV" smtClean="0"/>
              <a:pPr/>
              <a:t>4</a:t>
            </a:fld>
            <a:endParaRPr lang="en-US" altLang="lv-LV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097BE303-BB66-C715-2C24-E77F0F975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850" y="879475"/>
            <a:ext cx="7042150" cy="581025"/>
          </a:xfrm>
        </p:spPr>
        <p:txBody>
          <a:bodyPr/>
          <a:lstStyle/>
          <a:p>
            <a:r>
              <a:rPr lang="lv-LV" altLang="lv-LV" dirty="0">
                <a:ea typeface="MS PGothic" panose="020B0600070205080204" pitchFamily="34" charset="-128"/>
              </a:rPr>
              <a:t>Izglītības iestādes vadītāja pienākums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DAC599F1-E3B8-4EB3-EC8A-2AE44BAA9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8" y="1752600"/>
            <a:ext cx="7891462" cy="4876800"/>
          </a:xfrm>
        </p:spPr>
        <p:txBody>
          <a:bodyPr/>
          <a:lstStyle/>
          <a:p>
            <a:r>
              <a:rPr lang="lv-LV" altLang="lv-LV" dirty="0">
                <a:solidFill>
                  <a:srgbClr val="FF0000"/>
                </a:solidFill>
                <a:ea typeface="MS PGothic" panose="020B0600070205080204" pitchFamily="34" charset="-128"/>
              </a:rPr>
              <a:t>!!</a:t>
            </a:r>
            <a:r>
              <a:rPr lang="lv-LV" altLang="lv-LV" b="1" dirty="0">
                <a:ea typeface="MS PGothic" panose="020B0600070205080204" pitchFamily="34" charset="-128"/>
              </a:rPr>
              <a:t>Attiecas arī uz tehniskajiem darbiniekiem</a:t>
            </a:r>
            <a:r>
              <a:rPr lang="lv-LV" altLang="lv-LV" dirty="0">
                <a:solidFill>
                  <a:srgbClr val="FF0000"/>
                </a:solidFill>
                <a:ea typeface="MS PGothic" panose="020B0600070205080204" pitchFamily="34" charset="-128"/>
              </a:rPr>
              <a:t>!! </a:t>
            </a:r>
          </a:p>
          <a:p>
            <a:endParaRPr lang="lv-LV" altLang="lv-LV" dirty="0">
              <a:ea typeface="MS PGothic" panose="020B0600070205080204" pitchFamily="34" charset="-128"/>
            </a:endParaRPr>
          </a:p>
          <a:p>
            <a:r>
              <a:rPr lang="lv-LV" altLang="lv-LV" dirty="0">
                <a:ea typeface="MS PGothic" panose="020B0600070205080204" pitchFamily="34" charset="-128"/>
              </a:rPr>
              <a:t>Bērnu tiesību aizsardzības likuma 72.panta ceturtā daļa:</a:t>
            </a:r>
          </a:p>
          <a:p>
            <a:endParaRPr lang="lv-LV" altLang="lv-LV" sz="1000" dirty="0">
              <a:ea typeface="MS PGothic" panose="020B0600070205080204" pitchFamily="34" charset="-128"/>
            </a:endParaRPr>
          </a:p>
          <a:p>
            <a:r>
              <a:rPr lang="lv-LV" altLang="lv-LV" b="1" dirty="0">
                <a:ea typeface="MS PGothic" panose="020B0600070205080204" pitchFamily="34" charset="-128"/>
              </a:rPr>
              <a:t>Izglītības iestāžu vadītāju pienākums </a:t>
            </a:r>
            <a:r>
              <a:rPr lang="lv-LV" altLang="lv-LV" dirty="0">
                <a:ea typeface="MS PGothic" panose="020B0600070205080204" pitchFamily="34" charset="-128"/>
              </a:rPr>
              <a:t>ir nodrošināt, ka iestādē pienākumus pilda personas, kuras atbilst šajā pantā (72.pantā) izvirzītajām prasībām. </a:t>
            </a:r>
          </a:p>
          <a:p>
            <a:endParaRPr lang="lv-LV" altLang="lv-LV" dirty="0">
              <a:ea typeface="MS PGothic" panose="020B0600070205080204" pitchFamily="34" charset="-128"/>
            </a:endParaRPr>
          </a:p>
          <a:p>
            <a:r>
              <a:rPr lang="lv-LV" altLang="lv-LV" dirty="0">
                <a:ea typeface="MS PGothic" panose="020B0600070205080204" pitchFamily="34" charset="-128"/>
              </a:rPr>
              <a:t>Lai persona varētu pildīt pienākumus iestādē, </a:t>
            </a:r>
            <a:r>
              <a:rPr lang="lv-LV" altLang="lv-LV" b="1" dirty="0">
                <a:ea typeface="MS PGothic" panose="020B0600070205080204" pitchFamily="34" charset="-128"/>
              </a:rPr>
              <a:t>iestādes vadītāja pienākums ir pieprasīt ziņas no Sodu reģistra</a:t>
            </a:r>
            <a:r>
              <a:rPr lang="lv-LV" altLang="lv-LV" dirty="0">
                <a:ea typeface="MS PGothic" panose="020B0600070205080204" pitchFamily="34" charset="-128"/>
              </a:rPr>
              <a:t>, lai pārliecinātos par personas atbilstību šā panta piektajā un sestajā un 6.</a:t>
            </a:r>
            <a:r>
              <a:rPr lang="lv-LV" altLang="lv-LV" baseline="30000" dirty="0">
                <a:ea typeface="MS PGothic" panose="020B0600070205080204" pitchFamily="34" charset="-128"/>
              </a:rPr>
              <a:t>1</a:t>
            </a:r>
            <a:r>
              <a:rPr lang="lv-LV" altLang="lv-LV" dirty="0">
                <a:ea typeface="MS PGothic" panose="020B0600070205080204" pitchFamily="34" charset="-128"/>
              </a:rPr>
              <a:t> daļā minētajām prasībām, kā </a:t>
            </a:r>
            <a:r>
              <a:rPr lang="lv-LV" altLang="lv-LV" b="1" dirty="0">
                <a:ea typeface="MS PGothic" panose="020B0600070205080204" pitchFamily="34" charset="-128"/>
              </a:rPr>
              <a:t>arī šīs ziņas atkārtoti pārbaudīt ne retāk kā reizi gadā</a:t>
            </a:r>
            <a:r>
              <a:rPr lang="lv-LV" altLang="lv-LV" dirty="0">
                <a:ea typeface="MS PGothic" panose="020B0600070205080204" pitchFamily="34" charset="-128"/>
              </a:rPr>
              <a:t>. </a:t>
            </a:r>
          </a:p>
        </p:txBody>
      </p:sp>
      <p:sp>
        <p:nvSpPr>
          <p:cNvPr id="17412" name="Text Placeholder 3">
            <a:extLst>
              <a:ext uri="{FF2B5EF4-FFF2-40B4-BE49-F238E27FC236}">
                <a16:creationId xmlns:a16="http://schemas.microsoft.com/office/drawing/2014/main" id="{04F7BB89-3F22-AEB2-4155-2237D2D541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17413" name="Text Placeholder 4">
            <a:extLst>
              <a:ext uri="{FF2B5EF4-FFF2-40B4-BE49-F238E27FC236}">
                <a16:creationId xmlns:a16="http://schemas.microsoft.com/office/drawing/2014/main" id="{1B331D2A-06DA-125A-A065-C1F9EB04A1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1EA6F2CD-5B46-90B1-E181-320403B4FA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619A7CB-D97F-41E7-A0B3-EDCC2AC7257C}" type="slidenum">
              <a:rPr lang="en-US" altLang="lv-LV" smtClean="0"/>
              <a:pPr/>
              <a:t>5</a:t>
            </a:fld>
            <a:endParaRPr lang="en-US" altLang="lv-LV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CC132F6E-CC72-FF3A-0F65-8CF56DD03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588" y="687388"/>
            <a:ext cx="6970712" cy="855662"/>
          </a:xfrm>
        </p:spPr>
        <p:txBody>
          <a:bodyPr/>
          <a:lstStyle/>
          <a:p>
            <a:r>
              <a:rPr lang="lv-LV" altLang="lv-LV">
                <a:ea typeface="MS PGothic" panose="020B0600070205080204" pitchFamily="34" charset="-128"/>
              </a:rPr>
              <a:t>Izglītības iestādes darbības, pieņemot darbā jaunu personu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5D204BAE-B4DE-210B-91DF-0D6AC0BEE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225" y="1628775"/>
            <a:ext cx="7902575" cy="4830763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dirty="0">
                <a:ea typeface="MS PGothic" pitchFamily="34" charset="-128"/>
              </a:rPr>
              <a:t>1) Ja sākot ievadīt jaunu personu VIIS, parādās uzraksts </a:t>
            </a:r>
            <a:r>
              <a:rPr lang="lv-LV" altLang="lv-LV" b="1" dirty="0">
                <a:ea typeface="MS PGothic" pitchFamily="34" charset="-128"/>
              </a:rPr>
              <a:t>«Nepieciešama papildu pārbaude» </a:t>
            </a:r>
            <a:r>
              <a:rPr lang="lv-LV" altLang="lv-LV" dirty="0">
                <a:ea typeface="MS PGothic" pitchFamily="34" charset="-128"/>
              </a:rPr>
              <a:t>vai </a:t>
            </a:r>
            <a:r>
              <a:rPr lang="lv-LV" altLang="lv-LV" b="1" dirty="0">
                <a:ea typeface="MS PGothic" pitchFamily="34" charset="-128"/>
              </a:rPr>
              <a:t>«nepieciešams pieprasīt informāciju Sodu reģistram»  (skat. 7., 8. slaidu)</a:t>
            </a:r>
          </a:p>
          <a:p>
            <a:pPr marL="457200" indent="-457200">
              <a:lnSpc>
                <a:spcPct val="90000"/>
              </a:lnSpc>
              <a:buFont typeface="Arial" charset="0"/>
              <a:buNone/>
              <a:defRPr/>
            </a:pPr>
            <a:endParaRPr lang="lv-LV" altLang="lv-LV" sz="1000" b="1" dirty="0">
              <a:ea typeface="MS PGothic" pitchFamily="34" charset="-128"/>
            </a:endParaRPr>
          </a:p>
          <a:p>
            <a:pPr marL="457200" indent="-457200"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b="1" dirty="0">
                <a:ea typeface="MS PGothic" pitchFamily="34" charset="-128"/>
              </a:rPr>
              <a:t>2) Nedrīkst atkārtoti spiest pogu «saglabāt», bet jāpārtrauc personas ievadīšana VIIS;</a:t>
            </a:r>
          </a:p>
          <a:p>
            <a:pPr marL="457200" indent="-457200"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b="1" dirty="0">
                <a:ea typeface="MS PGothic" pitchFamily="34" charset="-128"/>
              </a:rPr>
              <a:t>3) Ir jānosūta pieprasījums (vēstule) Sodu reģistram.</a:t>
            </a:r>
          </a:p>
          <a:p>
            <a:pPr marL="457200" indent="-457200">
              <a:lnSpc>
                <a:spcPct val="90000"/>
              </a:lnSpc>
              <a:buFont typeface="Arial" charset="0"/>
              <a:buNone/>
              <a:defRPr/>
            </a:pPr>
            <a:endParaRPr lang="lv-LV" altLang="lv-LV" b="1" dirty="0">
              <a:ea typeface="MS PGothic" pitchFamily="34" charset="-128"/>
            </a:endParaRPr>
          </a:p>
          <a:p>
            <a:pPr marL="457200" indent="-457200">
              <a:lnSpc>
                <a:spcPct val="90000"/>
              </a:lnSpc>
              <a:buFont typeface="Arial" charset="0"/>
              <a:buNone/>
              <a:defRPr/>
            </a:pPr>
            <a:r>
              <a:rPr lang="lv-LV" altLang="lv-LV" b="1" dirty="0">
                <a:ea typeface="MS PGothic" pitchFamily="34" charset="-128"/>
              </a:rPr>
              <a:t>4) Kamēr nav saņemta atbilde no Sodu reģistra </a:t>
            </a:r>
            <a:r>
              <a:rPr lang="lv-LV" altLang="lv-LV" dirty="0">
                <a:ea typeface="MS PGothic" pitchFamily="34" charset="-128"/>
              </a:rPr>
              <a:t>par to, ka uz personu neattiecas normatīvajos aktos noteiktie ierobežojumi strādāt par pedagogu/tehnisko darbinieku izglītības iestādē </a:t>
            </a:r>
            <a:r>
              <a:rPr lang="lv-LV" altLang="lv-LV" b="1" dirty="0">
                <a:ea typeface="MS PGothic" pitchFamily="34" charset="-128"/>
              </a:rPr>
              <a:t>(Nav ziņu):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lv-LV" altLang="lv-LV" dirty="0">
                <a:ea typeface="MS PGothic" pitchFamily="34" charset="-128"/>
              </a:rPr>
              <a:t>Personu</a:t>
            </a:r>
            <a:r>
              <a:rPr lang="lv-LV" altLang="lv-LV" b="1" dirty="0">
                <a:ea typeface="MS PGothic" pitchFamily="34" charset="-128"/>
              </a:rPr>
              <a:t> aizliegts līdz galam ievadīt VIIS;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lv-LV" altLang="lv-LV" dirty="0">
                <a:ea typeface="MS PGothic" pitchFamily="34" charset="-128"/>
              </a:rPr>
              <a:t>Personu</a:t>
            </a:r>
            <a:r>
              <a:rPr lang="lv-LV" altLang="lv-LV" b="1" dirty="0">
                <a:ea typeface="MS PGothic" pitchFamily="34" charset="-128"/>
              </a:rPr>
              <a:t> aizliegts nodarbināt izglītības iestādē.  </a:t>
            </a:r>
          </a:p>
          <a:p>
            <a:pPr marL="457200" indent="-457200">
              <a:lnSpc>
                <a:spcPct val="90000"/>
              </a:lnSpc>
              <a:buFont typeface="Arial" charset="0"/>
              <a:buNone/>
              <a:defRPr/>
            </a:pPr>
            <a:endParaRPr lang="lv-LV" altLang="lv-LV" b="1" dirty="0">
              <a:ea typeface="MS PGothic" pitchFamily="34" charset="-128"/>
            </a:endParaRPr>
          </a:p>
        </p:txBody>
      </p:sp>
      <p:sp>
        <p:nvSpPr>
          <p:cNvPr id="18436" name="Text Placeholder 3">
            <a:extLst>
              <a:ext uri="{FF2B5EF4-FFF2-40B4-BE49-F238E27FC236}">
                <a16:creationId xmlns:a16="http://schemas.microsoft.com/office/drawing/2014/main" id="{477010CB-D6D0-A904-E7ED-B530312BC5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18437" name="Text Placeholder 4">
            <a:extLst>
              <a:ext uri="{FF2B5EF4-FFF2-40B4-BE49-F238E27FC236}">
                <a16:creationId xmlns:a16="http://schemas.microsoft.com/office/drawing/2014/main" id="{ECBE5437-0BF3-B975-336F-4DB23D9BB7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18438" name="Slide Number Placeholder 5">
            <a:extLst>
              <a:ext uri="{FF2B5EF4-FFF2-40B4-BE49-F238E27FC236}">
                <a16:creationId xmlns:a16="http://schemas.microsoft.com/office/drawing/2014/main" id="{268CD891-B2AF-1439-34D9-D0FFFA106A0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43F6B8E-EF74-4589-B885-DB645BE36C9F}" type="slidenum">
              <a:rPr lang="en-US" altLang="lv-LV" smtClean="0"/>
              <a:pPr/>
              <a:t>6</a:t>
            </a:fld>
            <a:endParaRPr lang="en-US" altLang="lv-L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3">
            <a:extLst>
              <a:ext uri="{FF2B5EF4-FFF2-40B4-BE49-F238E27FC236}">
                <a16:creationId xmlns:a16="http://schemas.microsoft.com/office/drawing/2014/main" id="{562C3F33-1500-AD7B-6551-4760797B7C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19459" name="Text Placeholder 4">
            <a:extLst>
              <a:ext uri="{FF2B5EF4-FFF2-40B4-BE49-F238E27FC236}">
                <a16:creationId xmlns:a16="http://schemas.microsoft.com/office/drawing/2014/main" id="{320B67BA-BF58-F549-84D6-DA2795C3BF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19460" name="Slide Number Placeholder 5">
            <a:extLst>
              <a:ext uri="{FF2B5EF4-FFF2-40B4-BE49-F238E27FC236}">
                <a16:creationId xmlns:a16="http://schemas.microsoft.com/office/drawing/2014/main" id="{28A0B4D7-5396-6CEF-5039-BF5FEE28A0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AAE9C3F-9019-44BD-8F0D-E75404656BEA}" type="slidenum">
              <a:rPr lang="en-US" altLang="lv-LV" smtClean="0"/>
              <a:pPr/>
              <a:t>7</a:t>
            </a:fld>
            <a:endParaRPr lang="en-US" altLang="lv-LV"/>
          </a:p>
        </p:txBody>
      </p:sp>
      <p:pic>
        <p:nvPicPr>
          <p:cNvPr id="19461" name="Picture 2" descr="C:\Users\Jana\Documents\Pedagogiem-sodāmība_27062017\SR\Personas_ievadīšana_SR_pārbaude_1.png">
            <a:extLst>
              <a:ext uri="{FF2B5EF4-FFF2-40B4-BE49-F238E27FC236}">
                <a16:creationId xmlns:a16="http://schemas.microsoft.com/office/drawing/2014/main" id="{D2172538-AAC1-077A-442A-07049E36B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3" descr="C:\Users\Jana\Documents\Pedagogiem-sodāmība_27062017\SR\Personas_ievadīšana_SR_pārbaude_2.png">
            <a:extLst>
              <a:ext uri="{FF2B5EF4-FFF2-40B4-BE49-F238E27FC236}">
                <a16:creationId xmlns:a16="http://schemas.microsoft.com/office/drawing/2014/main" id="{DC1C8D6A-28EF-319F-D29A-74ABDE242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2781300"/>
            <a:ext cx="91440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Placeholder 3">
            <a:extLst>
              <a:ext uri="{FF2B5EF4-FFF2-40B4-BE49-F238E27FC236}">
                <a16:creationId xmlns:a16="http://schemas.microsoft.com/office/drawing/2014/main" id="{671BEB98-55E5-2451-F2BE-5C270F7DD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0483" name="Text Placeholder 4">
            <a:extLst>
              <a:ext uri="{FF2B5EF4-FFF2-40B4-BE49-F238E27FC236}">
                <a16:creationId xmlns:a16="http://schemas.microsoft.com/office/drawing/2014/main" id="{4EA9F1E6-A600-312C-B8BF-564ACF46CA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0484" name="Slide Number Placeholder 5">
            <a:extLst>
              <a:ext uri="{FF2B5EF4-FFF2-40B4-BE49-F238E27FC236}">
                <a16:creationId xmlns:a16="http://schemas.microsoft.com/office/drawing/2014/main" id="{6FB95825-A0B2-E13D-39B4-1BF0F79F174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967893-6D65-4346-BC26-29A1F63D42F9}" type="slidenum">
              <a:rPr lang="en-US" altLang="lv-LV" smtClean="0"/>
              <a:pPr/>
              <a:t>8</a:t>
            </a:fld>
            <a:endParaRPr lang="en-US" altLang="lv-LV"/>
          </a:p>
        </p:txBody>
      </p:sp>
      <p:pic>
        <p:nvPicPr>
          <p:cNvPr id="20485" name="Picture 4">
            <a:extLst>
              <a:ext uri="{FF2B5EF4-FFF2-40B4-BE49-F238E27FC236}">
                <a16:creationId xmlns:a16="http://schemas.microsoft.com/office/drawing/2014/main" id="{84FF1627-F81D-2208-AB5D-B67DAE73F3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286125"/>
            <a:ext cx="9144000" cy="3548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37FC318-6D1E-B23F-E168-85891509D2E3}"/>
              </a:ext>
            </a:extLst>
          </p:cNvPr>
          <p:cNvSpPr/>
          <p:nvPr/>
        </p:nvSpPr>
        <p:spPr>
          <a:xfrm>
            <a:off x="2365375" y="5842000"/>
            <a:ext cx="3001963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lv-LV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A2B6E51-3260-EAC6-E823-645C97371DEE}"/>
              </a:ext>
            </a:extLst>
          </p:cNvPr>
          <p:cNvSpPr/>
          <p:nvPr/>
        </p:nvSpPr>
        <p:spPr>
          <a:xfrm>
            <a:off x="2376488" y="3611563"/>
            <a:ext cx="1555750" cy="628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lv-LV"/>
          </a:p>
        </p:txBody>
      </p:sp>
      <p:pic>
        <p:nvPicPr>
          <p:cNvPr id="20488" name="Picture 10" descr="C:\Users\Jana\Documents\Pedagogiem-sodāmība_27062017\SR\Personas_ievadīšana_SR_pārbaudes_3.png">
            <a:extLst>
              <a:ext uri="{FF2B5EF4-FFF2-40B4-BE49-F238E27FC236}">
                <a16:creationId xmlns:a16="http://schemas.microsoft.com/office/drawing/2014/main" id="{F50E729E-696A-D973-E829-D65621A14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63609E6D-92B9-1692-E814-7779D7A74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225" y="808038"/>
            <a:ext cx="6946900" cy="1009650"/>
          </a:xfrm>
        </p:spPr>
        <p:txBody>
          <a:bodyPr/>
          <a:lstStyle/>
          <a:p>
            <a:r>
              <a:rPr lang="lv-LV" altLang="lv-LV" sz="2800">
                <a:ea typeface="MS PGothic" panose="020B0600070205080204" pitchFamily="34" charset="-128"/>
              </a:rPr>
              <a:t>Informācijas pieprasījums no Sodu reģistra (SR)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398F9F90-8016-C622-04AD-598DC2A65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313" y="1876425"/>
            <a:ext cx="8472487" cy="4572000"/>
          </a:xfrm>
        </p:spPr>
        <p:txBody>
          <a:bodyPr/>
          <a:lstStyle/>
          <a:p>
            <a:pPr marL="514350" indent="-51435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AutoNum type="arabicParenR"/>
            </a:pPr>
            <a:r>
              <a:rPr lang="lv-LV" altLang="lv-LV" b="1" dirty="0">
                <a:ea typeface="MS PGothic" panose="020B0600070205080204" pitchFamily="34" charset="-128"/>
              </a:rPr>
              <a:t>Elektroniskais pieprasījums, </a:t>
            </a:r>
            <a:r>
              <a:rPr lang="lv-LV" altLang="lv-LV" dirty="0">
                <a:ea typeface="MS PGothic" panose="020B0600070205080204" pitchFamily="34" charset="-128"/>
              </a:rPr>
              <a:t>saite:</a:t>
            </a:r>
            <a:r>
              <a:rPr lang="lv-LV" altLang="lv-LV" dirty="0">
                <a:ea typeface="MS PGothic" panose="020B0600070205080204" pitchFamily="34" charset="-128"/>
                <a:hlinkClick r:id="rId2"/>
              </a:rPr>
              <a:t> </a:t>
            </a:r>
          </a:p>
          <a:p>
            <a:pPr marL="514350" indent="-514350">
              <a:lnSpc>
                <a:spcPct val="80000"/>
              </a:lnSpc>
              <a:spcBef>
                <a:spcPts val="600"/>
              </a:spcBef>
            </a:pPr>
            <a:r>
              <a:rPr lang="lv-LV" altLang="lv-LV" u="sng" dirty="0">
                <a:ea typeface="MS PGothic" panose="020B0600070205080204" pitchFamily="34" charset="-128"/>
                <a:hlinkClick r:id="rId3"/>
              </a:rPr>
              <a:t>https://web.ic.iem.gov.lv/sr/</a:t>
            </a:r>
            <a:endParaRPr lang="lv-LV" altLang="lv-LV" u="sng" dirty="0">
              <a:ea typeface="MS PGothic" panose="020B0600070205080204" pitchFamily="34" charset="-128"/>
            </a:endParaRPr>
          </a:p>
          <a:p>
            <a:pPr marL="514350" indent="-514350">
              <a:lnSpc>
                <a:spcPct val="80000"/>
              </a:lnSpc>
              <a:spcBef>
                <a:spcPts val="600"/>
              </a:spcBef>
            </a:pPr>
            <a:endParaRPr lang="lv-LV" altLang="lv-LV" u="sng" dirty="0">
              <a:ea typeface="MS PGothic" panose="020B0600070205080204" pitchFamily="34" charset="-128"/>
            </a:endParaRPr>
          </a:p>
          <a:p>
            <a:pPr marL="514350" indent="-514350">
              <a:lnSpc>
                <a:spcPct val="80000"/>
              </a:lnSpc>
              <a:spcBef>
                <a:spcPts val="600"/>
              </a:spcBef>
            </a:pPr>
            <a:r>
              <a:rPr lang="lv-LV" altLang="lv-LV" u="sng" dirty="0">
                <a:ea typeface="MS PGothic" panose="020B0600070205080204" pitchFamily="34" charset="-128"/>
              </a:rPr>
              <a:t>Jaunam lietotājam jāreģistrējas</a:t>
            </a:r>
          </a:p>
          <a:p>
            <a:pPr marL="514350" indent="-514350">
              <a:lnSpc>
                <a:spcPct val="80000"/>
              </a:lnSpc>
              <a:spcBef>
                <a:spcPts val="600"/>
              </a:spcBef>
            </a:pPr>
            <a:r>
              <a:rPr lang="lv-LV" altLang="lv-LV" u="sng" dirty="0">
                <a:ea typeface="MS PGothic" panose="020B0600070205080204" pitchFamily="34" charset="-128"/>
              </a:rPr>
              <a:t>Drošības kods: b2ca678b4c936f905fb82f2733f5297f</a:t>
            </a:r>
          </a:p>
          <a:p>
            <a:pPr marL="514350" indent="-514350">
              <a:lnSpc>
                <a:spcPct val="80000"/>
              </a:lnSpc>
              <a:spcBef>
                <a:spcPts val="600"/>
              </a:spcBef>
            </a:pPr>
            <a:endParaRPr lang="lv-LV" altLang="lv-LV" sz="1100" u="sng" dirty="0">
              <a:ea typeface="MS PGothic" panose="020B0600070205080204" pitchFamily="34" charset="-128"/>
            </a:endParaRPr>
          </a:p>
          <a:p>
            <a:pPr marL="514350" indent="-514350">
              <a:lnSpc>
                <a:spcPct val="80000"/>
              </a:lnSpc>
              <a:spcBef>
                <a:spcPts val="600"/>
              </a:spcBef>
            </a:pPr>
            <a:r>
              <a:rPr lang="lv-LV" altLang="lv-LV" b="1" dirty="0">
                <a:ea typeface="MS PGothic" panose="020B0600070205080204" pitchFamily="34" charset="-128"/>
              </a:rPr>
              <a:t>Par pedagogiem </a:t>
            </a:r>
            <a:r>
              <a:rPr lang="lv-LV" altLang="lv-LV" dirty="0">
                <a:ea typeface="MS PGothic" panose="020B0600070205080204" pitchFamily="34" charset="-128"/>
              </a:rPr>
              <a:t>jānospiež, ka vajag ziņas pēc abiem pantiem - Izglītības likuma 50.panta un Bērnu tiesību aizsardzības likuma 72.panta. </a:t>
            </a:r>
          </a:p>
          <a:p>
            <a:pPr marL="514350" indent="-514350">
              <a:lnSpc>
                <a:spcPct val="80000"/>
              </a:lnSpc>
              <a:spcBef>
                <a:spcPts val="600"/>
              </a:spcBef>
            </a:pPr>
            <a:r>
              <a:rPr lang="lv-LV" altLang="lv-LV" b="1" dirty="0">
                <a:ea typeface="MS PGothic" panose="020B0600070205080204" pitchFamily="34" charset="-128"/>
              </a:rPr>
              <a:t>Par tehniskajiem </a:t>
            </a:r>
            <a:r>
              <a:rPr lang="lv-LV" altLang="lv-LV" dirty="0">
                <a:ea typeface="MS PGothic" panose="020B0600070205080204" pitchFamily="34" charset="-128"/>
              </a:rPr>
              <a:t>- tikai pēc Bērnu tiesību aizsardzības likuma 72.panta.</a:t>
            </a:r>
          </a:p>
          <a:p>
            <a:pPr marL="514350" indent="-514350">
              <a:lnSpc>
                <a:spcPct val="80000"/>
              </a:lnSpc>
              <a:spcBef>
                <a:spcPts val="600"/>
              </a:spcBef>
            </a:pPr>
            <a:endParaRPr lang="lv-LV" altLang="lv-LV" sz="1100" dirty="0">
              <a:ea typeface="MS PGothic" panose="020B0600070205080204" pitchFamily="34" charset="-128"/>
            </a:endParaRPr>
          </a:p>
          <a:p>
            <a:pPr marL="514350" indent="-514350">
              <a:lnSpc>
                <a:spcPct val="80000"/>
              </a:lnSpc>
              <a:spcBef>
                <a:spcPts val="600"/>
              </a:spcBef>
            </a:pPr>
            <a:r>
              <a:rPr lang="lv-LV" altLang="lv-LV" dirty="0">
                <a:ea typeface="MS PGothic" panose="020B0600070205080204" pitchFamily="34" charset="-128"/>
              </a:rPr>
              <a:t>2) </a:t>
            </a:r>
            <a:r>
              <a:rPr lang="lv-LV" altLang="lv-LV" b="1" dirty="0">
                <a:ea typeface="MS PGothic" panose="020B0600070205080204" pitchFamily="34" charset="-128"/>
              </a:rPr>
              <a:t>Pieprasījuma dokuments</a:t>
            </a:r>
            <a:r>
              <a:rPr lang="lv-LV" altLang="lv-LV" dirty="0">
                <a:ea typeface="MS PGothic" panose="020B0600070205080204" pitchFamily="34" charset="-128"/>
              </a:rPr>
              <a:t>, minot elektroniskā pieprasījuma numuru un pantus, pēc kuriem jāvērtē (skat. 10.slaidu).</a:t>
            </a:r>
          </a:p>
          <a:p>
            <a:pPr marL="514350" indent="-514350">
              <a:lnSpc>
                <a:spcPct val="80000"/>
              </a:lnSpc>
              <a:spcBef>
                <a:spcPts val="600"/>
              </a:spcBef>
            </a:pPr>
            <a:r>
              <a:rPr lang="lv-LV" altLang="lv-LV" dirty="0" err="1">
                <a:ea typeface="MS PGothic" panose="020B0600070205080204" pitchFamily="34" charset="-128"/>
              </a:rPr>
              <a:t>Iekšlietu</a:t>
            </a:r>
            <a:r>
              <a:rPr lang="lv-LV" altLang="lv-LV" dirty="0">
                <a:ea typeface="MS PGothic" panose="020B0600070205080204" pitchFamily="34" charset="-128"/>
              </a:rPr>
              <a:t> digitālā centra e-pasta adrese: pasts@idc.gov.lv</a:t>
            </a:r>
          </a:p>
          <a:p>
            <a:pPr marL="514350" indent="-514350">
              <a:lnSpc>
                <a:spcPct val="80000"/>
              </a:lnSpc>
              <a:spcBef>
                <a:spcPts val="600"/>
              </a:spcBef>
            </a:pPr>
            <a:endParaRPr lang="lv-LV" altLang="lv-LV" dirty="0">
              <a:ea typeface="MS PGothic" panose="020B0600070205080204" pitchFamily="34" charset="-128"/>
            </a:endParaRPr>
          </a:p>
          <a:p>
            <a:pPr marL="514350" indent="-514350">
              <a:lnSpc>
                <a:spcPct val="80000"/>
              </a:lnSpc>
              <a:spcBef>
                <a:spcPts val="600"/>
              </a:spcBef>
            </a:pPr>
            <a:endParaRPr lang="lv-LV" altLang="lv-LV" dirty="0">
              <a:ea typeface="MS PGothic" panose="020B0600070205080204" pitchFamily="34" charset="-128"/>
            </a:endParaRPr>
          </a:p>
        </p:txBody>
      </p:sp>
      <p:sp>
        <p:nvSpPr>
          <p:cNvPr id="21508" name="Text Placeholder 3">
            <a:extLst>
              <a:ext uri="{FF2B5EF4-FFF2-40B4-BE49-F238E27FC236}">
                <a16:creationId xmlns:a16="http://schemas.microsoft.com/office/drawing/2014/main" id="{05480C11-6279-0838-6EB8-33B3A5C847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1509" name="Text Placeholder 4">
            <a:extLst>
              <a:ext uri="{FF2B5EF4-FFF2-40B4-BE49-F238E27FC236}">
                <a16:creationId xmlns:a16="http://schemas.microsoft.com/office/drawing/2014/main" id="{5A83BCE3-BD50-5A38-750A-2E9D18120A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1510" name="Slide Number Placeholder 5">
            <a:extLst>
              <a:ext uri="{FF2B5EF4-FFF2-40B4-BE49-F238E27FC236}">
                <a16:creationId xmlns:a16="http://schemas.microsoft.com/office/drawing/2014/main" id="{345F1B8A-A4B7-5207-6768-99E69572058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400" y="6324600"/>
            <a:ext cx="4191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A78A170-705F-4C86-9740-579B43FD4EBE}" type="slidenum">
              <a:rPr lang="en-US" altLang="lv-LV" smtClean="0"/>
              <a:pPr/>
              <a:t>9</a:t>
            </a:fld>
            <a:endParaRPr lang="en-US" altLang="lv-L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2DD8631D78EB0C4FB958E278CC027503" ma:contentTypeVersion="15" ma:contentTypeDescription="Izveidot jaunu dokumentu." ma:contentTypeScope="" ma:versionID="720560470a75776443a9f88827ecd65b">
  <xsd:schema xmlns:xsd="http://www.w3.org/2001/XMLSchema" xmlns:xs="http://www.w3.org/2001/XMLSchema" xmlns:p="http://schemas.microsoft.com/office/2006/metadata/properties" xmlns:ns2="d6b792e9-0119-4235-90d0-246d6d12e207" xmlns:ns3="ee377be5-f687-4ad6-9614-637d91ead6de" targetNamespace="http://schemas.microsoft.com/office/2006/metadata/properties" ma:root="true" ma:fieldsID="37da0052955d5d593301335290f492c8" ns2:_="" ns3:_="">
    <xsd:import namespace="d6b792e9-0119-4235-90d0-246d6d12e207"/>
    <xsd:import namespace="ee377be5-f687-4ad6-9614-637d91ead6d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792e9-0119-4235-90d0-246d6d12e20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a9713367-5655-4bb1-aa36-b92d71f9c812}" ma:internalName="TaxCatchAll" ma:showField="CatchAllData" ma:web="d6b792e9-0119-4235-90d0-246d6d12e2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377be5-f687-4ad6-9614-637d91ead6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Attēlu atzīmes" ma:readOnly="false" ma:fieldId="{5cf76f15-5ced-4ddc-b409-7134ff3c332f}" ma:taxonomyMulti="true" ma:sspId="131ca4f9-2200-4e0f-b8b4-be7276bb5b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0897E869-03CE-494F-804B-FCEF545A00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b792e9-0119-4235-90d0-246d6d12e207"/>
    <ds:schemaRef ds:uri="ee377be5-f687-4ad6-9614-637d91ead6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6ED370-50BF-41A3-908F-E86AEC0217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BEC327-D271-4B3D-BDDD-6E09CA79FDA7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4598</TotalTime>
  <Words>1544</Words>
  <Application>Microsoft Office PowerPoint</Application>
  <PresentationFormat>Slaidrāde ekrānā (4:3)</PresentationFormat>
  <Paragraphs>160</Paragraphs>
  <Slides>26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26</vt:i4>
      </vt:variant>
    </vt:vector>
  </HeadingPairs>
  <TitlesOfParts>
    <vt:vector size="33" baseType="lpstr">
      <vt:lpstr>MS PGothic</vt:lpstr>
      <vt:lpstr>Arial</vt:lpstr>
      <vt:lpstr>Calibri</vt:lpstr>
      <vt:lpstr>Times New Roman</vt:lpstr>
      <vt:lpstr>Verdana</vt:lpstr>
      <vt:lpstr>Wingdings</vt:lpstr>
      <vt:lpstr>89_Prezentacija_templateLV</vt:lpstr>
      <vt:lpstr>Izglītības iestāžu personāla pārbaude  Sodu reģistrā</vt:lpstr>
      <vt:lpstr>Ierobežojumi pedagogiem</vt:lpstr>
      <vt:lpstr>Ierobežojumi visam personālam</vt:lpstr>
      <vt:lpstr>Izglītības iestādes vadītāja pienākums</vt:lpstr>
      <vt:lpstr>Izglītības iestādes vadītāja pienākums</vt:lpstr>
      <vt:lpstr>Izglītības iestādes darbības, pieņemot darbā jaunu personu</vt:lpstr>
      <vt:lpstr>PowerPoint prezentācija</vt:lpstr>
      <vt:lpstr>PowerPoint prezentācija</vt:lpstr>
      <vt:lpstr>Informācijas pieprasījums no Sodu reģistra (SR)</vt:lpstr>
      <vt:lpstr>PowerPoint prezentācija</vt:lpstr>
      <vt:lpstr>Izglītības iestādes darbības pēc SR izziņas saņemšanas</vt:lpstr>
      <vt:lpstr>PowerPoint prezentācija</vt:lpstr>
      <vt:lpstr>PowerPoint prezentācija</vt:lpstr>
      <vt:lpstr>Informācijas ievade VIIS par SR izziņu</vt:lpstr>
      <vt:lpstr>Informācijas ievade VIIS par SR izziņu</vt:lpstr>
      <vt:lpstr>Informācija par SR pārbaudēm un atļauju VIIS</vt:lpstr>
      <vt:lpstr>PowerPoint prezentācija</vt:lpstr>
      <vt:lpstr>PowerPoint prezentācija</vt:lpstr>
      <vt:lpstr>Persona drīkst strādāt</vt:lpstr>
      <vt:lpstr>Izglītības iestādes darbības, reizi gadā pārbaudot esošo personālu</vt:lpstr>
      <vt:lpstr>Informācijas aktualizācija</vt:lpstr>
      <vt:lpstr>BTAL 72.panta piektās daļas 72.panta sestā daļa</vt:lpstr>
      <vt:lpstr>Bērnu tiesību aizsardzības likums  81. pants</vt:lpstr>
      <vt:lpstr>Bērnu tiesību aizsardzības likums  72. pants 6.1  daļa</vt:lpstr>
      <vt:lpstr>Izvērtēšanas procedūra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Jana Veinberga</cp:lastModifiedBy>
  <cp:revision>468</cp:revision>
  <cp:lastPrinted>2016-03-14T11:57:51Z</cp:lastPrinted>
  <dcterms:created xsi:type="dcterms:W3CDTF">2014-11-20T14:46:47Z</dcterms:created>
  <dcterms:modified xsi:type="dcterms:W3CDTF">2026-08-26T06:42:48Z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15395600.0000000</vt:lpwstr>
  </property>
</Properties>
</file>