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07" r:id="rId2"/>
    <p:sldId id="294" r:id="rId3"/>
    <p:sldId id="295" r:id="rId4"/>
    <p:sldId id="296" r:id="rId5"/>
    <p:sldId id="297" r:id="rId6"/>
    <p:sldId id="298" r:id="rId7"/>
    <p:sldId id="305" r:id="rId8"/>
    <p:sldId id="299" r:id="rId9"/>
    <p:sldId id="300" r:id="rId10"/>
    <p:sldId id="301" r:id="rId11"/>
    <p:sldId id="302" r:id="rId12"/>
    <p:sldId id="303" r:id="rId13"/>
    <p:sldId id="287" r:id="rId1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Vidējs stils 2 - izcēlum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862AA-82B5-4451-A393-27205A64A46F}" type="datetimeFigureOut">
              <a:rPr lang="lv-LV" smtClean="0"/>
              <a:t>2021.11.08.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5A433-F4E4-4E1B-A723-314E9E83097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028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93488757-214A-48C3-A830-2DD0E5DAF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xmlns="" id="{C7E0D91A-5932-4A73-8ADF-70FFFCEC44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40307516-CF9B-4E43-9B62-62A14B9E8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AD71E1F9-6534-4B28-9A61-C3CF3C42D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C2FCE52E-437A-4A5B-A2D2-7604BC607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5565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0C1ACAFD-F439-4063-AD69-7E7EB92DC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xmlns="" id="{39D4A397-C8E7-4139-818F-426EB341A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F8017E88-3530-4347-BDA0-2F4393032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F4C213FF-4AA5-4123-B523-B0388622D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20961282-99D2-4D36-B040-614598D9E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89550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xmlns="" id="{7853107D-7A3D-43B4-B163-2D7C356DA7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xmlns="" id="{661B76FF-FC02-4725-9B9C-B0496F477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931E9F3D-D9BD-4829-8C08-48CDFCC30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BA263BA4-81C8-4B58-9A99-22FF384A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BDD0F086-53E8-4EFF-BE8A-BDC8330E4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6254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C5119BC5-4E93-494F-B109-2986E9AD234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33465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CF595113-DCB1-4824-823B-E4442BFF0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DC75F8F9-F90C-41DA-82A7-B19CDB454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FADDA938-FFDE-422E-9A94-EA131DDBE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562FC170-84D6-4BDF-85B9-577C2CDCC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334203EB-B106-437D-AE01-A63725971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300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728ED9D5-587B-4D1F-BE22-742BAE9BE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70D2B202-8161-45C3-BDF4-141A58F18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C6EAC4D3-5591-4D18-A627-4BF2C9169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F93F8F29-6631-4F22-9EA0-FB838F8F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C59C0189-0504-4592-B55D-68688E16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848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B646B1AE-4DB6-49C1-A96A-840432CE8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43DBB7FC-2E4B-4356-916B-07F633CA0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B0AD5320-E44F-4BB6-9E00-276517A4B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F64391DA-A51C-4F9F-BE00-16E2D9F89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85BA9EBE-F0D8-439A-BFDC-4A3B81CB6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AC06F59C-7ADD-4299-9344-D80AA88D0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5820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54409069-1010-4525-88BA-532C6A1A8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3F193799-329C-40E1-9112-148673BCA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9BE746CB-C7CA-4B2E-B96E-B9CAC5C28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xmlns="" id="{9F39CF10-28B6-433C-A0CF-4DC56551F9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xmlns="" id="{8B2CC537-F875-4E74-AA31-49F1ACF7FD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xmlns="" id="{6C46DD78-F0F4-4502-82AE-C59B27CC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xmlns="" id="{524E094C-E9D6-4E92-B0D7-88E7960F2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xmlns="" id="{3AA4E6DC-FE42-4BC3-A952-5FC59B9AB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3303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63598F5E-2FCE-4B96-AA8B-0B3944077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xmlns="" id="{99011604-5996-4D39-805B-B00C6B794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xmlns="" id="{AE5358AC-B687-4C1A-A5C2-888BEF5DD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xmlns="" id="{7758305F-1E91-41CF-A37F-48E0135DE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5300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xmlns="" id="{0219BFCD-A54E-43F4-A944-0A5D47163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xmlns="" id="{5B755B06-008C-4B3C-A4B6-55CEE0D50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xmlns="" id="{0E5A50F2-BC14-4FCC-A3A2-B157BC031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10590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6102F236-1CFB-4D10-AFC6-7C7CC6ACD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A1050830-2F02-4EFB-A6EC-C62BD8030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xmlns="" id="{1C961732-33A5-4499-B080-9AE512356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6A3C8990-B9F5-4643-ABA2-8CCAF08C9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7321A39D-A29C-4A16-A633-D0950F83E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A7FC273D-3071-48BC-8319-D732E68CF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0064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7EB3C199-393D-4E70-9837-BC99892DB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xmlns="" id="{85AA2F2F-6BB3-4B83-A501-0389DCC2A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xmlns="" id="{D5F18C17-2937-40F5-B56C-B64C6F1ED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8EFCAEEB-47AA-44BB-97FA-2281C120F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326CB4EB-60D5-443F-A0CA-D0940F770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6754C8CB-DC5D-434A-9F87-F93C55F8F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3633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xmlns="" id="{7850D9C2-54EA-426F-A1CD-FE2EFBD21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19A801A3-8251-4D67-BA12-FE6771F65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6FF9F8E8-5F52-4CA1-8A31-D607BE33C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F58E3BC3-C4F3-4B08-B524-204BBFD3A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6BA705C0-ADA6-4B24-9287-EAC415C95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3FDF9-2469-48F6-B70C-0C96B11C5C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2884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is.gov.lv/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ilga.rakina@ikvd.gov.lv" TargetMode="External"/><Relationship Id="rId2" Type="http://schemas.openxmlformats.org/officeDocument/2006/relationships/hyperlink" Target="tel:+37167387867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natalja.isajeva@ikvd.gov.lv" TargetMode="External"/><Relationship Id="rId4" Type="http://schemas.openxmlformats.org/officeDocument/2006/relationships/hyperlink" Target="tel:+3712836899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E97E4B44-CAE4-4EE2-BFB8-0E61C38C361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7" name="Virsraksts 1">
            <a:extLst>
              <a:ext uri="{FF2B5EF4-FFF2-40B4-BE49-F238E27FC236}">
                <a16:creationId xmlns:a16="http://schemas.microsoft.com/office/drawing/2014/main" xmlns="" id="{4F08A122-749C-4F54-84DA-EEDFEC0A879B}"/>
              </a:ext>
            </a:extLst>
          </p:cNvPr>
          <p:cNvSpPr txBox="1">
            <a:spLocks/>
          </p:cNvSpPr>
          <p:nvPr/>
        </p:nvSpPr>
        <p:spPr>
          <a:xfrm>
            <a:off x="2708275" y="651671"/>
            <a:ext cx="9077325" cy="7810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ctr"/>
            <a:r>
              <a:rPr lang="lv-LV" dirty="0">
                <a:solidFill>
                  <a:schemeClr val="tx2"/>
                </a:solidFill>
                <a:ea typeface="Calibri" panose="020F0502020204030204" pitchFamily="34" charset="0"/>
              </a:rPr>
              <a:t>Profesionālās izglītības programmas parauga  iesniegšana licencēšanai</a:t>
            </a:r>
            <a:endParaRPr lang="lv-LV" dirty="0">
              <a:solidFill>
                <a:schemeClr val="tx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966C48D-115A-458F-BD29-F85C55079EE6}"/>
              </a:ext>
            </a:extLst>
          </p:cNvPr>
          <p:cNvSpPr txBox="1"/>
          <p:nvPr/>
        </p:nvSpPr>
        <p:spPr>
          <a:xfrm>
            <a:off x="923925" y="2124334"/>
            <a:ext cx="874395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lv-LV" sz="3600" dirty="0">
                <a:effectLst/>
                <a:ea typeface="Calibri" panose="020F0502020204030204" pitchFamily="34" charset="0"/>
              </a:rPr>
              <a:t>Profesionālās izglītības programmu paraugi un to iesniegšana licencēšanai, </a:t>
            </a:r>
          </a:p>
          <a:p>
            <a:r>
              <a:rPr lang="lv-LV" sz="3600" dirty="0">
                <a:effectLst/>
                <a:ea typeface="Calibri" panose="020F0502020204030204" pitchFamily="34" charset="0"/>
              </a:rPr>
              <a:t>licencēšanas datu ievadīšana </a:t>
            </a:r>
            <a:r>
              <a:rPr lang="lv-LV" sz="3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www.viis.gov.lv</a:t>
            </a:r>
            <a:endParaRPr lang="lv-LV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ECBD1F7-BA7D-4406-AE00-0305E611EE4C}"/>
              </a:ext>
            </a:extLst>
          </p:cNvPr>
          <p:cNvSpPr txBox="1"/>
          <p:nvPr/>
        </p:nvSpPr>
        <p:spPr>
          <a:xfrm>
            <a:off x="1876425" y="4638586"/>
            <a:ext cx="9705975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lv-LV" sz="2400" b="1" dirty="0">
                <a:solidFill>
                  <a:srgbClr val="002060"/>
                </a:solidFill>
              </a:rPr>
              <a:t>No 25.oktobra ir iespējama profesionālās izglītības programmas parauga iesniegšana licencēšanai, izmantojot VIIS funkcionalitāti, t.sk.  programmas parauga mācību plāna ievadīšana VIIS </a:t>
            </a:r>
          </a:p>
        </p:txBody>
      </p:sp>
    </p:spTree>
    <p:extLst>
      <p:ext uri="{BB962C8B-B14F-4D97-AF65-F5344CB8AC3E}">
        <p14:creationId xmlns:p14="http://schemas.microsoft.com/office/powerpoint/2010/main" val="1302912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F3C3DB3C-0F2B-43B4-AD99-F46B9B58CF6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10</a:t>
            </a:fld>
            <a:endParaRPr lang="en-US" alt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xmlns="" id="{D583FEE4-7B61-4126-B968-126726482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169" y="3429000"/>
            <a:ext cx="4456028" cy="2407359"/>
          </a:xfrm>
          <a:prstGeom prst="rect">
            <a:avLst/>
          </a:prstGeom>
        </p:spPr>
      </p:pic>
      <p:sp>
        <p:nvSpPr>
          <p:cNvPr id="9" name="Bultiņa: pa labi 8">
            <a:extLst>
              <a:ext uri="{FF2B5EF4-FFF2-40B4-BE49-F238E27FC236}">
                <a16:creationId xmlns:a16="http://schemas.microsoft.com/office/drawing/2014/main" xmlns="" id="{96B899CB-79D0-498A-9493-5BC87752B86C}"/>
              </a:ext>
            </a:extLst>
          </p:cNvPr>
          <p:cNvSpPr/>
          <p:nvPr/>
        </p:nvSpPr>
        <p:spPr>
          <a:xfrm>
            <a:off x="803064" y="5410200"/>
            <a:ext cx="2381250" cy="123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63C773E-1557-4CCF-BC05-940B06A248C6}"/>
              </a:ext>
            </a:extLst>
          </p:cNvPr>
          <p:cNvSpPr txBox="1"/>
          <p:nvPr/>
        </p:nvSpPr>
        <p:spPr>
          <a:xfrm>
            <a:off x="589343" y="3787671"/>
            <a:ext cx="2580693" cy="1477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12. Pēc mācību plāna veidnes aizpildīšanas un ievestas informācijas pārbaudīšanas spiediet «Saglabāt» </a:t>
            </a:r>
          </a:p>
        </p:txBody>
      </p:sp>
      <p:sp>
        <p:nvSpPr>
          <p:cNvPr id="11" name="Bultiņa: pa labi 10">
            <a:extLst>
              <a:ext uri="{FF2B5EF4-FFF2-40B4-BE49-F238E27FC236}">
                <a16:creationId xmlns:a16="http://schemas.microsoft.com/office/drawing/2014/main" xmlns="" id="{566C9482-07A8-4AD7-A10D-D0BA8B852F86}"/>
              </a:ext>
            </a:extLst>
          </p:cNvPr>
          <p:cNvSpPr/>
          <p:nvPr/>
        </p:nvSpPr>
        <p:spPr>
          <a:xfrm rot="3582000" flipV="1">
            <a:off x="4938972" y="3152318"/>
            <a:ext cx="2141345" cy="1152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9E0C01C-E648-473F-9800-856C55A2FE59}"/>
              </a:ext>
            </a:extLst>
          </p:cNvPr>
          <p:cNvSpPr txBox="1"/>
          <p:nvPr/>
        </p:nvSpPr>
        <p:spPr>
          <a:xfrm>
            <a:off x="3607233" y="1541369"/>
            <a:ext cx="263207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Pievienojiet mācību procesa grafiku (fails)</a:t>
            </a:r>
          </a:p>
        </p:txBody>
      </p:sp>
      <p:pic>
        <p:nvPicPr>
          <p:cNvPr id="14" name="Attēls 13">
            <a:extLst>
              <a:ext uri="{FF2B5EF4-FFF2-40B4-BE49-F238E27FC236}">
                <a16:creationId xmlns:a16="http://schemas.microsoft.com/office/drawing/2014/main" xmlns="" id="{6743E733-3A13-4ECD-B8B4-FEC78A303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8837" y="228600"/>
            <a:ext cx="2182431" cy="6337911"/>
          </a:xfrm>
          <a:prstGeom prst="rect">
            <a:avLst/>
          </a:prstGeom>
        </p:spPr>
      </p:pic>
      <p:sp>
        <p:nvSpPr>
          <p:cNvPr id="15" name="Bultiņa: pa labi 14">
            <a:extLst>
              <a:ext uri="{FF2B5EF4-FFF2-40B4-BE49-F238E27FC236}">
                <a16:creationId xmlns:a16="http://schemas.microsoft.com/office/drawing/2014/main" xmlns="" id="{DEAE0750-180F-4851-B28F-AD551CF3AEB1}"/>
              </a:ext>
            </a:extLst>
          </p:cNvPr>
          <p:cNvSpPr/>
          <p:nvPr/>
        </p:nvSpPr>
        <p:spPr>
          <a:xfrm rot="2099924" flipV="1">
            <a:off x="7822952" y="3324223"/>
            <a:ext cx="2285038" cy="2095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71E284D-6E10-44A6-8666-07CE2EC7A402}"/>
              </a:ext>
            </a:extLst>
          </p:cNvPr>
          <p:cNvSpPr txBox="1"/>
          <p:nvPr/>
        </p:nvSpPr>
        <p:spPr>
          <a:xfrm>
            <a:off x="6838950" y="1696657"/>
            <a:ext cx="2632075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13. Atgriezties pie licencēto programmu sarakstā, nospiežot …</a:t>
            </a:r>
          </a:p>
        </p:txBody>
      </p:sp>
    </p:spTree>
    <p:extLst>
      <p:ext uri="{BB962C8B-B14F-4D97-AF65-F5344CB8AC3E}">
        <p14:creationId xmlns:p14="http://schemas.microsoft.com/office/powerpoint/2010/main" val="1156111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B89C62C9-C8A5-432E-BCED-12534881228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11</a:t>
            </a:fld>
            <a:endParaRPr lang="en-US" alt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xmlns="" id="{48758D58-88F9-4155-A4CA-C0E9EA7CC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970" y="1673188"/>
            <a:ext cx="9931910" cy="14161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CB16B47-7CD0-4C36-9B7F-EEDE74274C2A}"/>
              </a:ext>
            </a:extLst>
          </p:cNvPr>
          <p:cNvSpPr txBox="1"/>
          <p:nvPr/>
        </p:nvSpPr>
        <p:spPr>
          <a:xfrm>
            <a:off x="2676525" y="933450"/>
            <a:ext cx="62484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Atvērtas lapas apakšā tabulā parādās licencējamās programmas statuss  (pagaidām: Sagatavošana)</a:t>
            </a:r>
          </a:p>
        </p:txBody>
      </p:sp>
      <p:pic>
        <p:nvPicPr>
          <p:cNvPr id="11" name="Attēls 10">
            <a:extLst>
              <a:ext uri="{FF2B5EF4-FFF2-40B4-BE49-F238E27FC236}">
                <a16:creationId xmlns:a16="http://schemas.microsoft.com/office/drawing/2014/main" xmlns="" id="{EFCC3B0C-A151-4156-B456-1FE1B47D00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158" y="3351161"/>
            <a:ext cx="4540483" cy="2711589"/>
          </a:xfrm>
          <a:prstGeom prst="rect">
            <a:avLst/>
          </a:prstGeom>
        </p:spPr>
      </p:pic>
      <p:cxnSp>
        <p:nvCxnSpPr>
          <p:cNvPr id="13" name="Taisns bultveida savienotājs 12">
            <a:extLst>
              <a:ext uri="{FF2B5EF4-FFF2-40B4-BE49-F238E27FC236}">
                <a16:creationId xmlns:a16="http://schemas.microsoft.com/office/drawing/2014/main" xmlns="" id="{834838FA-117E-4DFB-B4F3-D7FEC3347AAB}"/>
              </a:ext>
            </a:extLst>
          </p:cNvPr>
          <p:cNvCxnSpPr>
            <a:cxnSpLocks/>
          </p:cNvCxnSpPr>
          <p:nvPr/>
        </p:nvCxnSpPr>
        <p:spPr>
          <a:xfrm flipV="1">
            <a:off x="1485900" y="2486026"/>
            <a:ext cx="1533525" cy="157162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E1D8C6A-2925-4A08-9D11-C37578DE055C}"/>
              </a:ext>
            </a:extLst>
          </p:cNvPr>
          <p:cNvSpPr txBox="1"/>
          <p:nvPr/>
        </p:nvSpPr>
        <p:spPr>
          <a:xfrm>
            <a:off x="762000" y="4143375"/>
            <a:ext cx="2943225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14. Atvērt licencējamo programmu</a:t>
            </a:r>
          </a:p>
        </p:txBody>
      </p:sp>
      <p:sp>
        <p:nvSpPr>
          <p:cNvPr id="18" name="Bultiņa: pa labi 17">
            <a:extLst>
              <a:ext uri="{FF2B5EF4-FFF2-40B4-BE49-F238E27FC236}">
                <a16:creationId xmlns:a16="http://schemas.microsoft.com/office/drawing/2014/main" xmlns="" id="{577D4800-2C11-4D8A-BE1E-0589C9984AE3}"/>
              </a:ext>
            </a:extLst>
          </p:cNvPr>
          <p:cNvSpPr/>
          <p:nvPr/>
        </p:nvSpPr>
        <p:spPr>
          <a:xfrm>
            <a:off x="3581400" y="5143500"/>
            <a:ext cx="1920758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FB037B22-A6E2-49E8-B627-F32758EB7A03}"/>
              </a:ext>
            </a:extLst>
          </p:cNvPr>
          <p:cNvSpPr txBox="1"/>
          <p:nvPr/>
        </p:nvSpPr>
        <p:spPr>
          <a:xfrm>
            <a:off x="1838324" y="5381625"/>
            <a:ext cx="294322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15. </a:t>
            </a:r>
            <a:r>
              <a:rPr lang="lv-LV" b="1" dirty="0"/>
              <a:t>Spiediet «Iesniegt IKVD»</a:t>
            </a:r>
          </a:p>
        </p:txBody>
      </p:sp>
    </p:spTree>
    <p:extLst>
      <p:ext uri="{BB962C8B-B14F-4D97-AF65-F5344CB8AC3E}">
        <p14:creationId xmlns:p14="http://schemas.microsoft.com/office/powerpoint/2010/main" val="526667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B45C49B9-BE3C-4BD5-BB88-F1D0213EDA6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12</a:t>
            </a:fld>
            <a:endParaRPr lang="en-US" alt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xmlns="" id="{CBBCD69E-822A-4A73-9332-90A73DA86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1050886"/>
            <a:ext cx="9379432" cy="19686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9ED6024-201C-45AB-ABBB-A7CB807B863C}"/>
              </a:ext>
            </a:extLst>
          </p:cNvPr>
          <p:cNvSpPr txBox="1"/>
          <p:nvPr/>
        </p:nvSpPr>
        <p:spPr>
          <a:xfrm>
            <a:off x="3400425" y="396922"/>
            <a:ext cx="59055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Informācija izglītības iestādei</a:t>
            </a:r>
          </a:p>
        </p:txBody>
      </p:sp>
      <p:pic>
        <p:nvPicPr>
          <p:cNvPr id="11" name="Attēls 10">
            <a:extLst>
              <a:ext uri="{FF2B5EF4-FFF2-40B4-BE49-F238E27FC236}">
                <a16:creationId xmlns:a16="http://schemas.microsoft.com/office/drawing/2014/main" xmlns="" id="{77EF46D0-60A7-4B55-BDAE-01C857A0B8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699" y="5299048"/>
            <a:ext cx="10116070" cy="99065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54AB89E-FB40-4A2C-8463-FA47E0C9DA7B}"/>
              </a:ext>
            </a:extLst>
          </p:cNvPr>
          <p:cNvSpPr txBox="1"/>
          <p:nvPr/>
        </p:nvSpPr>
        <p:spPr>
          <a:xfrm>
            <a:off x="4480166" y="4829750"/>
            <a:ext cx="59055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Informācija IKVD</a:t>
            </a:r>
          </a:p>
        </p:txBody>
      </p:sp>
      <p:pic>
        <p:nvPicPr>
          <p:cNvPr id="14" name="Attēls 13">
            <a:extLst>
              <a:ext uri="{FF2B5EF4-FFF2-40B4-BE49-F238E27FC236}">
                <a16:creationId xmlns:a16="http://schemas.microsoft.com/office/drawing/2014/main" xmlns="" id="{66E7E916-1D11-468F-ABEB-1449D6588A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531" y="2558984"/>
            <a:ext cx="1720938" cy="2540131"/>
          </a:xfrm>
          <a:prstGeom prst="rect">
            <a:avLst/>
          </a:prstGeom>
        </p:spPr>
      </p:pic>
      <p:sp>
        <p:nvSpPr>
          <p:cNvPr id="15" name="Bultiņa: pa labi 14">
            <a:extLst>
              <a:ext uri="{FF2B5EF4-FFF2-40B4-BE49-F238E27FC236}">
                <a16:creationId xmlns:a16="http://schemas.microsoft.com/office/drawing/2014/main" xmlns="" id="{5A90B386-AC74-41B5-9DFC-48344EDE1E2C}"/>
              </a:ext>
            </a:extLst>
          </p:cNvPr>
          <p:cNvSpPr/>
          <p:nvPr/>
        </p:nvSpPr>
        <p:spPr>
          <a:xfrm rot="10800000">
            <a:off x="2414587" y="3941797"/>
            <a:ext cx="1838325" cy="2952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8A4EC91D-E55D-409B-A02D-7889BDA2C11B}"/>
              </a:ext>
            </a:extLst>
          </p:cNvPr>
          <p:cNvSpPr txBox="1"/>
          <p:nvPr/>
        </p:nvSpPr>
        <p:spPr>
          <a:xfrm>
            <a:off x="4410075" y="3829049"/>
            <a:ext cx="259080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VIIS sākumlapā</a:t>
            </a:r>
          </a:p>
        </p:txBody>
      </p:sp>
      <p:cxnSp>
        <p:nvCxnSpPr>
          <p:cNvPr id="18" name="Taisns bultveida savienotājs 17">
            <a:extLst>
              <a:ext uri="{FF2B5EF4-FFF2-40B4-BE49-F238E27FC236}">
                <a16:creationId xmlns:a16="http://schemas.microsoft.com/office/drawing/2014/main" xmlns="" id="{1328509A-E05A-49F6-BEDD-8321BAB854A3}"/>
              </a:ext>
            </a:extLst>
          </p:cNvPr>
          <p:cNvCxnSpPr/>
          <p:nvPr/>
        </p:nvCxnSpPr>
        <p:spPr>
          <a:xfrm>
            <a:off x="2384469" y="4486275"/>
            <a:ext cx="1168356" cy="8127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489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37FF4559-8BC5-47E2-9471-CDC872EAE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8625" y="638175"/>
            <a:ext cx="8128000" cy="74295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rgbClr val="7030A0"/>
                </a:solidFill>
              </a:rPr>
              <a:t>Lai visiem stipra veselība!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F7AEA249-C6E0-49C0-903F-1FEA1B5F1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970" y="1752601"/>
            <a:ext cx="9536430" cy="4373573"/>
          </a:xfrm>
        </p:spPr>
        <p:txBody>
          <a:bodyPr>
            <a:normAutofit/>
          </a:bodyPr>
          <a:lstStyle/>
          <a:p>
            <a:pPr algn="ctr"/>
            <a:r>
              <a:rPr lang="lv-LV" sz="2800" b="1" dirty="0">
                <a:solidFill>
                  <a:srgbClr val="0070C0"/>
                </a:solidFill>
              </a:rPr>
              <a:t>Paldies par uzmanību!</a:t>
            </a:r>
          </a:p>
          <a:p>
            <a:pPr algn="ctr"/>
            <a:endParaRPr lang="lv-LV" sz="2800" dirty="0"/>
          </a:p>
          <a:p>
            <a:pPr algn="l"/>
            <a:r>
              <a:rPr lang="lv-LV" sz="2800" b="1" i="0" dirty="0">
                <a:solidFill>
                  <a:srgbClr val="7030A0"/>
                </a:solidFill>
                <a:effectLst/>
                <a:latin typeface="RobustaTLPro-Medium"/>
              </a:rPr>
              <a:t>Ilga </a:t>
            </a:r>
            <a:r>
              <a:rPr lang="lv-LV" sz="2800" b="1" i="0" dirty="0" err="1">
                <a:solidFill>
                  <a:srgbClr val="7030A0"/>
                </a:solidFill>
                <a:effectLst/>
                <a:latin typeface="RobustaTLPro-Medium"/>
              </a:rPr>
              <a:t>Rākina</a:t>
            </a:r>
            <a:endParaRPr lang="lv-LV" sz="2800" b="1" i="0" dirty="0">
              <a:solidFill>
                <a:srgbClr val="7030A0"/>
              </a:solidFill>
              <a:effectLst/>
              <a:latin typeface="RobustaTLPro-Medium"/>
            </a:endParaRPr>
          </a:p>
          <a:p>
            <a:pPr algn="l"/>
            <a:r>
              <a:rPr lang="lv-LV" sz="2400" b="0" i="0" dirty="0">
                <a:solidFill>
                  <a:srgbClr val="1C1C1C"/>
                </a:solidFill>
                <a:effectLst/>
                <a:latin typeface="RobustaTLPro-Regular"/>
              </a:rPr>
              <a:t>Vecākā eksperte - </a:t>
            </a:r>
            <a:r>
              <a:rPr lang="lv-LV" sz="2400" b="0" i="0" dirty="0">
                <a:solidFill>
                  <a:srgbClr val="4C5059"/>
                </a:solidFill>
                <a:effectLst/>
                <a:latin typeface="RobustaTLPro-Regular"/>
              </a:rPr>
              <a:t>profesionālās izglītības programmu licencēšana</a:t>
            </a:r>
            <a:endParaRPr lang="lv-LV" sz="2400" b="0" i="0" dirty="0">
              <a:solidFill>
                <a:srgbClr val="1C1C1C"/>
              </a:solidFill>
              <a:effectLst/>
              <a:latin typeface="RobustaTLPro-Regular"/>
            </a:endParaRPr>
          </a:p>
          <a:p>
            <a:pPr algn="l"/>
            <a:r>
              <a:rPr lang="lv-LV" sz="2400" b="0" i="0" u="none" strike="noStrike" dirty="0">
                <a:solidFill>
                  <a:srgbClr val="212529"/>
                </a:solidFill>
                <a:effectLst/>
                <a:latin typeface="RobustaTLPro-Regular"/>
                <a:hlinkClick r:id="rId2"/>
              </a:rPr>
              <a:t>+371 67387867</a:t>
            </a:r>
            <a:r>
              <a:rPr lang="lv-LV" sz="2400" dirty="0">
                <a:solidFill>
                  <a:srgbClr val="212529"/>
                </a:solidFill>
                <a:latin typeface="RobustaTLPro-Regular"/>
              </a:rPr>
              <a:t>       </a:t>
            </a:r>
            <a:r>
              <a:rPr lang="lv-LV" sz="2400" b="0" i="0" u="none" strike="noStrike" dirty="0">
                <a:solidFill>
                  <a:srgbClr val="212529"/>
                </a:solidFill>
                <a:effectLst/>
                <a:latin typeface="RobustaTLPro-Regular"/>
                <a:hlinkClick r:id="rId3"/>
              </a:rPr>
              <a:t>ilga.rakina@ikvd.gov.lv</a:t>
            </a:r>
            <a:endParaRPr lang="lv-LV" sz="2400" b="0" i="0" u="none" strike="noStrike" dirty="0">
              <a:solidFill>
                <a:srgbClr val="212529"/>
              </a:solidFill>
              <a:effectLst/>
              <a:latin typeface="RobustaTLPro-Regular"/>
            </a:endParaRPr>
          </a:p>
          <a:p>
            <a:pPr algn="l"/>
            <a:endParaRPr lang="lv-LV" sz="2400" b="0" i="0" dirty="0">
              <a:solidFill>
                <a:srgbClr val="212529"/>
              </a:solidFill>
              <a:effectLst/>
              <a:latin typeface="RobustaTLPro-Regular"/>
            </a:endParaRPr>
          </a:p>
          <a:p>
            <a:pPr algn="l"/>
            <a:r>
              <a:rPr lang="lv-LV" sz="2800" b="1" i="0" dirty="0" err="1">
                <a:solidFill>
                  <a:srgbClr val="7030A0"/>
                </a:solidFill>
                <a:effectLst/>
                <a:latin typeface="RobustaTLPro-Medium"/>
              </a:rPr>
              <a:t>Nataļja</a:t>
            </a:r>
            <a:r>
              <a:rPr lang="lv-LV" sz="2800" b="1" i="0" dirty="0">
                <a:solidFill>
                  <a:srgbClr val="7030A0"/>
                </a:solidFill>
                <a:effectLst/>
                <a:latin typeface="RobustaTLPro-Medium"/>
              </a:rPr>
              <a:t> Isajeva</a:t>
            </a:r>
          </a:p>
          <a:p>
            <a:pPr algn="l"/>
            <a:r>
              <a:rPr lang="lv-LV" sz="2400" b="0" i="0" dirty="0">
                <a:solidFill>
                  <a:srgbClr val="1C1C1C"/>
                </a:solidFill>
                <a:effectLst/>
                <a:latin typeface="RobustaTLPro-Regular"/>
              </a:rPr>
              <a:t>Vecākā eksperte - </a:t>
            </a:r>
            <a:r>
              <a:rPr lang="lv-LV" sz="2400" b="0" i="0" dirty="0">
                <a:solidFill>
                  <a:srgbClr val="4C5059"/>
                </a:solidFill>
                <a:effectLst/>
                <a:latin typeface="RobustaTLPro-Regular"/>
              </a:rPr>
              <a:t>profesionālās izglītības programmu licencēšana</a:t>
            </a:r>
            <a:endParaRPr lang="lv-LV" sz="2400" b="0" i="0" dirty="0">
              <a:solidFill>
                <a:srgbClr val="1C1C1C"/>
              </a:solidFill>
              <a:effectLst/>
              <a:latin typeface="RobustaTLPro-Regular"/>
            </a:endParaRPr>
          </a:p>
          <a:p>
            <a:pPr algn="l"/>
            <a:r>
              <a:rPr lang="lv-LV" sz="2400" b="0" i="0" u="none" strike="noStrike" dirty="0">
                <a:solidFill>
                  <a:srgbClr val="212529"/>
                </a:solidFill>
                <a:effectLst/>
                <a:latin typeface="RobustaTLPro-Regular"/>
                <a:hlinkClick r:id="rId2"/>
              </a:rPr>
              <a:t>+371 67387867</a:t>
            </a:r>
            <a:r>
              <a:rPr lang="lv-LV" sz="2400" b="0" i="0" u="none" strike="noStrike" dirty="0">
                <a:solidFill>
                  <a:srgbClr val="212529"/>
                </a:solidFill>
                <a:effectLst/>
                <a:latin typeface="RobustaTLPro-Regular"/>
              </a:rPr>
              <a:t>     </a:t>
            </a:r>
            <a:r>
              <a:rPr lang="lv-LV" sz="2400" b="0" i="0" u="none" strike="noStrike" dirty="0">
                <a:solidFill>
                  <a:srgbClr val="212529"/>
                </a:solidFill>
                <a:effectLst/>
                <a:latin typeface="RobustaTLPro-Regular"/>
                <a:hlinkClick r:id="rId4"/>
              </a:rPr>
              <a:t>+371 28368992</a:t>
            </a:r>
            <a:r>
              <a:rPr lang="lv-LV" sz="2400" dirty="0">
                <a:solidFill>
                  <a:srgbClr val="212529"/>
                </a:solidFill>
                <a:latin typeface="RobustaTLPro-Regular"/>
              </a:rPr>
              <a:t>    </a:t>
            </a:r>
            <a:r>
              <a:rPr lang="lv-LV" sz="2400" b="0" i="0" u="none" strike="noStrike" dirty="0">
                <a:solidFill>
                  <a:srgbClr val="212529"/>
                </a:solidFill>
                <a:effectLst/>
                <a:latin typeface="RobustaTLPro-Regular"/>
                <a:hlinkClick r:id="rId5"/>
              </a:rPr>
              <a:t>natalja.isajeva@ikvd.gov.lv</a:t>
            </a:r>
            <a:endParaRPr lang="lv-LV" sz="2400" b="0" i="0" dirty="0">
              <a:solidFill>
                <a:srgbClr val="212529"/>
              </a:solidFill>
              <a:effectLst/>
              <a:latin typeface="RobustaTLPro-Regular"/>
            </a:endParaRPr>
          </a:p>
          <a:p>
            <a:pPr algn="ctr"/>
            <a:endParaRPr lang="lv-LV" sz="2800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AD1C924A-D6A1-47F1-9897-53409D2FF29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13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604744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AF764B43-8778-4F8F-B774-62FCC9742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8874" y="228600"/>
            <a:ext cx="9077325" cy="78105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lv-LV" sz="2400" dirty="0">
                <a:solidFill>
                  <a:schemeClr val="tx2"/>
                </a:solidFill>
                <a:effectLst/>
                <a:ea typeface="Calibri" panose="020F0502020204030204" pitchFamily="34" charset="0"/>
              </a:rPr>
              <a:t>Profesionālās izglītības programmas parauga  iesniegšana licencēšanai</a:t>
            </a:r>
            <a:endParaRPr lang="lv-LV" dirty="0">
              <a:solidFill>
                <a:schemeClr val="tx2"/>
              </a:solidFill>
            </a:endParaRPr>
          </a:p>
        </p:txBody>
      </p:sp>
      <p:pic>
        <p:nvPicPr>
          <p:cNvPr id="8" name="Satura vietturis 7">
            <a:extLst>
              <a:ext uri="{FF2B5EF4-FFF2-40B4-BE49-F238E27FC236}">
                <a16:creationId xmlns:a16="http://schemas.microsoft.com/office/drawing/2014/main" xmlns="" id="{A77023A3-98C9-4EAC-9280-BF5E08E659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2282" y="2640717"/>
            <a:ext cx="9238492" cy="3988683"/>
          </a:xfrm>
        </p:spPr>
      </p:pic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9124753A-D530-40FA-AD3F-9E0C5FBC1CA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9015295-45F1-4CEC-90AA-14864F7F1D9B}"/>
              </a:ext>
            </a:extLst>
          </p:cNvPr>
          <p:cNvSpPr txBox="1"/>
          <p:nvPr/>
        </p:nvSpPr>
        <p:spPr>
          <a:xfrm>
            <a:off x="2343151" y="1163390"/>
            <a:ext cx="9442450" cy="132343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lv-LV" sz="2000" dirty="0">
                <a:solidFill>
                  <a:srgbClr val="7030A0"/>
                </a:solidFill>
              </a:rPr>
              <a:t>Izmantojot šo opciju, izglītības iestāde pieteiks programmas paraugu licencēšanai, ievadot </a:t>
            </a:r>
            <a:r>
              <a:rPr lang="lv-LV" sz="2000" dirty="0" err="1">
                <a:solidFill>
                  <a:srgbClr val="7030A0"/>
                </a:solidFill>
              </a:rPr>
              <a:t>VIISā</a:t>
            </a:r>
            <a:r>
              <a:rPr lang="lv-LV" sz="2000" dirty="0">
                <a:solidFill>
                  <a:srgbClr val="7030A0"/>
                </a:solidFill>
              </a:rPr>
              <a:t> programmas datus (kods, kopas nosaukums, kvalifikācijas nosaukums, īstenošanas vietas utt.), aizpildot programmas mācību plāna veidni un pievienojot mācību procesa grafiku (ja attiecināms).</a:t>
            </a:r>
          </a:p>
        </p:txBody>
      </p:sp>
      <p:sp>
        <p:nvSpPr>
          <p:cNvPr id="10" name="Bultiņa: uz leju 9">
            <a:extLst>
              <a:ext uri="{FF2B5EF4-FFF2-40B4-BE49-F238E27FC236}">
                <a16:creationId xmlns:a16="http://schemas.microsoft.com/office/drawing/2014/main" xmlns="" id="{A89D2225-D9E7-4023-9FE4-CBFBAF483DD1}"/>
              </a:ext>
            </a:extLst>
          </p:cNvPr>
          <p:cNvSpPr/>
          <p:nvPr/>
        </p:nvSpPr>
        <p:spPr>
          <a:xfrm>
            <a:off x="5754651" y="2431971"/>
            <a:ext cx="341349" cy="561002"/>
          </a:xfrm>
          <a:prstGeom prst="downArrow">
            <a:avLst>
              <a:gd name="adj1" fmla="val 4402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56314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atura vietturis 9">
            <a:extLst>
              <a:ext uri="{FF2B5EF4-FFF2-40B4-BE49-F238E27FC236}">
                <a16:creationId xmlns:a16="http://schemas.microsoft.com/office/drawing/2014/main" xmlns="" id="{55CD0C42-60A0-48AC-BC54-868A8BA0BB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4100" y="1394613"/>
            <a:ext cx="7067549" cy="5228944"/>
          </a:xfrm>
        </p:spPr>
      </p:pic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30CD8111-C9C9-4513-B1FA-3AC4B4BBA5A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xmlns="" id="{EE203971-AB6E-4358-A08F-3ADAD6C35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1310" y="69039"/>
            <a:ext cx="4541533" cy="1325574"/>
          </a:xfrm>
          <a:prstGeom prst="rect">
            <a:avLst/>
          </a:prstGeom>
        </p:spPr>
      </p:pic>
      <p:sp>
        <p:nvSpPr>
          <p:cNvPr id="12" name="Bultiņa: pa labi 11">
            <a:extLst>
              <a:ext uri="{FF2B5EF4-FFF2-40B4-BE49-F238E27FC236}">
                <a16:creationId xmlns:a16="http://schemas.microsoft.com/office/drawing/2014/main" xmlns="" id="{37F8AB5E-DE5E-4544-8B52-46B38F967BFB}"/>
              </a:ext>
            </a:extLst>
          </p:cNvPr>
          <p:cNvSpPr/>
          <p:nvPr/>
        </p:nvSpPr>
        <p:spPr>
          <a:xfrm rot="10800000">
            <a:off x="5676899" y="4029075"/>
            <a:ext cx="1089601" cy="247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817B96E-966A-4016-9A23-646F4E7DFBB9}"/>
              </a:ext>
            </a:extLst>
          </p:cNvPr>
          <p:cNvSpPr txBox="1"/>
          <p:nvPr/>
        </p:nvSpPr>
        <p:spPr>
          <a:xfrm>
            <a:off x="6865633" y="3857625"/>
            <a:ext cx="3253665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1. Ierakstiet programmas kodu (bez atstarpēm)</a:t>
            </a:r>
          </a:p>
        </p:txBody>
      </p:sp>
    </p:spTree>
    <p:extLst>
      <p:ext uri="{BB962C8B-B14F-4D97-AF65-F5344CB8AC3E}">
        <p14:creationId xmlns:p14="http://schemas.microsoft.com/office/powerpoint/2010/main" val="1001055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B243AA24-A8C9-4B5A-BD48-83D36AA60EB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xmlns="" id="{EA38CDEB-3DE7-4CFB-91B6-BF416FC269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0911" y="409140"/>
            <a:ext cx="4851514" cy="5766372"/>
          </a:xfrm>
          <a:prstGeom prst="rect">
            <a:avLst/>
          </a:prstGeom>
        </p:spPr>
      </p:pic>
      <p:sp>
        <p:nvSpPr>
          <p:cNvPr id="9" name="Bultiņa: pa labi 8">
            <a:extLst>
              <a:ext uri="{FF2B5EF4-FFF2-40B4-BE49-F238E27FC236}">
                <a16:creationId xmlns:a16="http://schemas.microsoft.com/office/drawing/2014/main" xmlns="" id="{487E0608-B1D1-46EE-ACCA-D105276F9F3D}"/>
              </a:ext>
            </a:extLst>
          </p:cNvPr>
          <p:cNvSpPr/>
          <p:nvPr/>
        </p:nvSpPr>
        <p:spPr>
          <a:xfrm rot="10800000" flipV="1">
            <a:off x="6625170" y="2337808"/>
            <a:ext cx="1204379" cy="2148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CA3F8D5-5164-4DC1-9B29-CE4D0E1EFB9A}"/>
              </a:ext>
            </a:extLst>
          </p:cNvPr>
          <p:cNvSpPr txBox="1"/>
          <p:nvPr/>
        </p:nvSpPr>
        <p:spPr>
          <a:xfrm>
            <a:off x="7829549" y="2143125"/>
            <a:ext cx="354965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2. Iekopējiet programmas kopas nosaukumu</a:t>
            </a:r>
          </a:p>
        </p:txBody>
      </p:sp>
      <p:cxnSp>
        <p:nvCxnSpPr>
          <p:cNvPr id="14" name="Taisns bultveida savienotājs 13">
            <a:extLst>
              <a:ext uri="{FF2B5EF4-FFF2-40B4-BE49-F238E27FC236}">
                <a16:creationId xmlns:a16="http://schemas.microsoft.com/office/drawing/2014/main" xmlns="" id="{328B6383-BCBC-44C2-9C7C-9180068A3175}"/>
              </a:ext>
            </a:extLst>
          </p:cNvPr>
          <p:cNvCxnSpPr/>
          <p:nvPr/>
        </p:nvCxnSpPr>
        <p:spPr>
          <a:xfrm flipH="1">
            <a:off x="4476750" y="2876550"/>
            <a:ext cx="3981450" cy="28670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120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BCF0E2B1-73F4-4B7D-BABD-CB5A8362610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xmlns="" id="{F4B7DE62-EF6B-493B-A3E3-988C1EA14E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1283" y="799964"/>
            <a:ext cx="5811542" cy="5524635"/>
          </a:xfrm>
          <a:prstGeom prst="rect">
            <a:avLst/>
          </a:prstGeom>
        </p:spPr>
      </p:pic>
      <p:sp>
        <p:nvSpPr>
          <p:cNvPr id="9" name="Bultiņa: pa labi 8">
            <a:extLst>
              <a:ext uri="{FF2B5EF4-FFF2-40B4-BE49-F238E27FC236}">
                <a16:creationId xmlns:a16="http://schemas.microsoft.com/office/drawing/2014/main" xmlns="" id="{75A336DE-D2F3-4E36-96D1-0C484A92274F}"/>
              </a:ext>
            </a:extLst>
          </p:cNvPr>
          <p:cNvSpPr/>
          <p:nvPr/>
        </p:nvSpPr>
        <p:spPr>
          <a:xfrm rot="10800000">
            <a:off x="5286375" y="1476375"/>
            <a:ext cx="141922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8216E0-30D8-4FC9-AF78-41A9C9BB0423}"/>
              </a:ext>
            </a:extLst>
          </p:cNvPr>
          <p:cNvSpPr txBox="1"/>
          <p:nvPr/>
        </p:nvSpPr>
        <p:spPr>
          <a:xfrm>
            <a:off x="6705600" y="1181100"/>
            <a:ext cx="3838575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3. Ierakstiet programmas īstenošanas ilgumu gados un stundās </a:t>
            </a:r>
          </a:p>
          <a:p>
            <a:r>
              <a:rPr lang="lv-LV" dirty="0"/>
              <a:t>(TI programmām – tikai stundās)</a:t>
            </a:r>
          </a:p>
        </p:txBody>
      </p:sp>
      <p:sp>
        <p:nvSpPr>
          <p:cNvPr id="15" name="Bultiņa: pa labi 14">
            <a:extLst>
              <a:ext uri="{FF2B5EF4-FFF2-40B4-BE49-F238E27FC236}">
                <a16:creationId xmlns:a16="http://schemas.microsoft.com/office/drawing/2014/main" xmlns="" id="{CBCE9190-FE7E-44C6-9FF7-43415C4605B5}"/>
              </a:ext>
            </a:extLst>
          </p:cNvPr>
          <p:cNvSpPr/>
          <p:nvPr/>
        </p:nvSpPr>
        <p:spPr>
          <a:xfrm rot="10800000">
            <a:off x="7915274" y="2485566"/>
            <a:ext cx="141922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B1ACC0D-4507-44CC-8318-C4CBD9FF02D3}"/>
              </a:ext>
            </a:extLst>
          </p:cNvPr>
          <p:cNvSpPr txBox="1"/>
          <p:nvPr/>
        </p:nvSpPr>
        <p:spPr>
          <a:xfrm>
            <a:off x="8081962" y="2724150"/>
            <a:ext cx="358616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4. Atlasiet no izvēlnes </a:t>
            </a:r>
          </a:p>
          <a:p>
            <a:r>
              <a:rPr lang="lv-LV" dirty="0"/>
              <a:t>«Prasības iepriekš iegūtai izglītībai»</a:t>
            </a:r>
          </a:p>
        </p:txBody>
      </p:sp>
      <p:sp>
        <p:nvSpPr>
          <p:cNvPr id="17" name="Bultiņa: pa labi 16">
            <a:extLst>
              <a:ext uri="{FF2B5EF4-FFF2-40B4-BE49-F238E27FC236}">
                <a16:creationId xmlns:a16="http://schemas.microsoft.com/office/drawing/2014/main" xmlns="" id="{425181E3-A8F1-42EB-BAEB-69E895775149}"/>
              </a:ext>
            </a:extLst>
          </p:cNvPr>
          <p:cNvSpPr/>
          <p:nvPr/>
        </p:nvSpPr>
        <p:spPr>
          <a:xfrm rot="10800000">
            <a:off x="5810249" y="4347244"/>
            <a:ext cx="141922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F592E96-5398-408E-A185-0C95C76C0828}"/>
              </a:ext>
            </a:extLst>
          </p:cNvPr>
          <p:cNvSpPr txBox="1"/>
          <p:nvPr/>
        </p:nvSpPr>
        <p:spPr>
          <a:xfrm>
            <a:off x="6519861" y="4557614"/>
            <a:ext cx="3586164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5. Ierakstiet kvalifikācijas nosaukumu, bet  atlasiet no izvēlnes  un nospiediet  «+»</a:t>
            </a:r>
          </a:p>
        </p:txBody>
      </p:sp>
    </p:spTree>
    <p:extLst>
      <p:ext uri="{BB962C8B-B14F-4D97-AF65-F5344CB8AC3E}">
        <p14:creationId xmlns:p14="http://schemas.microsoft.com/office/powerpoint/2010/main" val="2034329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1D518DA9-0DA9-49BF-9DF7-D94590681E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xmlns="" id="{37641DD4-A621-437A-92BF-DCFE521EC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6613" y="669859"/>
            <a:ext cx="9584747" cy="5518282"/>
          </a:xfrm>
          <a:prstGeom prst="rect">
            <a:avLst/>
          </a:prstGeom>
        </p:spPr>
      </p:pic>
      <p:sp>
        <p:nvSpPr>
          <p:cNvPr id="9" name="Bultiņa: pa labi 8">
            <a:extLst>
              <a:ext uri="{FF2B5EF4-FFF2-40B4-BE49-F238E27FC236}">
                <a16:creationId xmlns:a16="http://schemas.microsoft.com/office/drawing/2014/main" xmlns="" id="{2284DDBB-F873-4A1F-AE7D-60DA5C3AA269}"/>
              </a:ext>
            </a:extLst>
          </p:cNvPr>
          <p:cNvSpPr/>
          <p:nvPr/>
        </p:nvSpPr>
        <p:spPr>
          <a:xfrm rot="10800000">
            <a:off x="7315200" y="1152525"/>
            <a:ext cx="1819275" cy="161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1BE42E4-FAEF-4E2F-BA44-6181A5E228FE}"/>
              </a:ext>
            </a:extLst>
          </p:cNvPr>
          <p:cNvSpPr txBox="1"/>
          <p:nvPr/>
        </p:nvSpPr>
        <p:spPr>
          <a:xfrm>
            <a:off x="8143875" y="1314451"/>
            <a:ext cx="29337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6. Atzīmējiet programmas īstenošanas adresi /-es</a:t>
            </a:r>
          </a:p>
        </p:txBody>
      </p:sp>
      <p:sp>
        <p:nvSpPr>
          <p:cNvPr id="11" name="Bultiņa: pa labi 10">
            <a:extLst>
              <a:ext uri="{FF2B5EF4-FFF2-40B4-BE49-F238E27FC236}">
                <a16:creationId xmlns:a16="http://schemas.microsoft.com/office/drawing/2014/main" xmlns="" id="{BC4521CE-4264-4461-93E6-6AB9A9C15919}"/>
              </a:ext>
            </a:extLst>
          </p:cNvPr>
          <p:cNvSpPr/>
          <p:nvPr/>
        </p:nvSpPr>
        <p:spPr>
          <a:xfrm rot="10800000">
            <a:off x="6096000" y="3841099"/>
            <a:ext cx="1819275" cy="161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64129C2-C9CB-40FB-9BE4-99E178FCCB69}"/>
              </a:ext>
            </a:extLst>
          </p:cNvPr>
          <p:cNvSpPr txBox="1"/>
          <p:nvPr/>
        </p:nvSpPr>
        <p:spPr>
          <a:xfrm>
            <a:off x="8143875" y="3679858"/>
            <a:ext cx="2933700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7. Ja attiecināms, atzīmējiet atbilstošo institūciju un pievienojiet saskaņojuma vēstuli (apliecinājumu)</a:t>
            </a:r>
          </a:p>
        </p:txBody>
      </p:sp>
      <p:sp>
        <p:nvSpPr>
          <p:cNvPr id="13" name="Bultiņa: pa labi 12">
            <a:extLst>
              <a:ext uri="{FF2B5EF4-FFF2-40B4-BE49-F238E27FC236}">
                <a16:creationId xmlns:a16="http://schemas.microsoft.com/office/drawing/2014/main" xmlns="" id="{082E8AAC-B332-4F3D-8AB3-995567B5D84D}"/>
              </a:ext>
            </a:extLst>
          </p:cNvPr>
          <p:cNvSpPr/>
          <p:nvPr/>
        </p:nvSpPr>
        <p:spPr>
          <a:xfrm rot="10364966">
            <a:off x="5934075" y="5299682"/>
            <a:ext cx="1819274" cy="161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44D244B-0F04-4FC1-B8C4-CA241A157401}"/>
              </a:ext>
            </a:extLst>
          </p:cNvPr>
          <p:cNvSpPr txBox="1"/>
          <p:nvPr/>
        </p:nvSpPr>
        <p:spPr>
          <a:xfrm>
            <a:off x="7813444" y="5011313"/>
            <a:ext cx="293370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8. Atzīmējiet apliecinājumu</a:t>
            </a:r>
          </a:p>
        </p:txBody>
      </p:sp>
    </p:spTree>
    <p:extLst>
      <p:ext uri="{BB962C8B-B14F-4D97-AF65-F5344CB8AC3E}">
        <p14:creationId xmlns:p14="http://schemas.microsoft.com/office/powerpoint/2010/main" val="4289531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EC1768E9-97E0-49C1-BA79-37E1E6BD1AF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xmlns="" id="{9DD554E1-9FE1-4EA0-BA89-291F19156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446" y="1733550"/>
            <a:ext cx="11321154" cy="278452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7ADBE89-67CE-4695-B1A2-C54CD6D36A94}"/>
              </a:ext>
            </a:extLst>
          </p:cNvPr>
          <p:cNvSpPr txBox="1"/>
          <p:nvPr/>
        </p:nvSpPr>
        <p:spPr>
          <a:xfrm>
            <a:off x="2828925" y="581025"/>
            <a:ext cx="7581900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lv-LV" sz="2000" dirty="0"/>
              <a:t>Nepieciešams noteiktas institūcijas rakstisks saskaņojums </a:t>
            </a:r>
          </a:p>
          <a:p>
            <a:pPr algn="ctr"/>
            <a:r>
              <a:rPr lang="lv-LV" sz="2000" b="1" dirty="0"/>
              <a:t>(Izglītības programmu koda 3.-5. un 6., 7.cipari)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64E0643-3BC4-45FD-85A7-BA656886129B}"/>
              </a:ext>
            </a:extLst>
          </p:cNvPr>
          <p:cNvSpPr txBox="1"/>
          <p:nvPr/>
        </p:nvSpPr>
        <p:spPr>
          <a:xfrm>
            <a:off x="3867150" y="3814520"/>
            <a:ext cx="46863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v-LV" sz="1600" dirty="0"/>
              <a:t>211, 212, 213, 214, 215, 216, 217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6EF7AB64-773B-4B8A-BBBD-5B50EA2CFA00}"/>
              </a:ext>
            </a:extLst>
          </p:cNvPr>
          <p:cNvSpPr txBox="1"/>
          <p:nvPr/>
        </p:nvSpPr>
        <p:spPr>
          <a:xfrm>
            <a:off x="2828925" y="3511806"/>
            <a:ext cx="290544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v-LV" sz="1600" dirty="0"/>
              <a:t>721, 722, 723, 724, 725, 726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6ED54BA-0961-4B25-BF27-49792395394C}"/>
              </a:ext>
            </a:extLst>
          </p:cNvPr>
          <p:cNvSpPr txBox="1"/>
          <p:nvPr/>
        </p:nvSpPr>
        <p:spPr>
          <a:xfrm>
            <a:off x="2314574" y="2302044"/>
            <a:ext cx="328612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v-LV" sz="1600" dirty="0"/>
              <a:t>861, izņemot ar 05, 06, 08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7C302F0-8ABE-4334-8697-A5BE7643C1DB}"/>
              </a:ext>
            </a:extLst>
          </p:cNvPr>
          <p:cNvSpPr txBox="1"/>
          <p:nvPr/>
        </p:nvSpPr>
        <p:spPr>
          <a:xfrm>
            <a:off x="4591050" y="4153074"/>
            <a:ext cx="249555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v-LV" sz="1600" dirty="0"/>
              <a:t>525 05, 840 03, 840 05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8850F09-2DF6-4A6C-A503-9B7C956BF612}"/>
              </a:ext>
            </a:extLst>
          </p:cNvPr>
          <p:cNvSpPr txBox="1"/>
          <p:nvPr/>
        </p:nvSpPr>
        <p:spPr>
          <a:xfrm>
            <a:off x="6724649" y="3200604"/>
            <a:ext cx="263842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v-LV" sz="1600" dirty="0"/>
              <a:t>525 02, 525 06, 840 01,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E5ECDB2-485A-436F-BB6D-EFF036E16157}"/>
              </a:ext>
            </a:extLst>
          </p:cNvPr>
          <p:cNvSpPr txBox="1"/>
          <p:nvPr/>
        </p:nvSpPr>
        <p:spPr>
          <a:xfrm>
            <a:off x="4714875" y="2630384"/>
            <a:ext cx="170497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v-LV" sz="1600" dirty="0"/>
              <a:t>861 08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4EE6341-854C-4064-9F09-AE0E08B998D0}"/>
              </a:ext>
            </a:extLst>
          </p:cNvPr>
          <p:cNvSpPr txBox="1"/>
          <p:nvPr/>
        </p:nvSpPr>
        <p:spPr>
          <a:xfrm>
            <a:off x="2699198" y="2907900"/>
            <a:ext cx="17907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v-LV" sz="1600" dirty="0"/>
              <a:t>861 05, 861 06, </a:t>
            </a:r>
          </a:p>
        </p:txBody>
      </p:sp>
    </p:spTree>
    <p:extLst>
      <p:ext uri="{BB962C8B-B14F-4D97-AF65-F5344CB8AC3E}">
        <p14:creationId xmlns:p14="http://schemas.microsoft.com/office/powerpoint/2010/main" val="2279516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8B3BF00A-8B76-4C50-8A06-CFC24CC8727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xmlns="" id="{CFE281E7-70FF-4B73-BC9D-9D7F5F126B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0" y="349166"/>
            <a:ext cx="4356203" cy="3544618"/>
          </a:xfrm>
          <a:prstGeom prst="rect">
            <a:avLst/>
          </a:prstGeom>
        </p:spPr>
      </p:pic>
      <p:sp>
        <p:nvSpPr>
          <p:cNvPr id="9" name="Bultiņa: pa labi 8">
            <a:extLst>
              <a:ext uri="{FF2B5EF4-FFF2-40B4-BE49-F238E27FC236}">
                <a16:creationId xmlns:a16="http://schemas.microsoft.com/office/drawing/2014/main" xmlns="" id="{053D44CD-095A-4F9A-B28E-30595523C794}"/>
              </a:ext>
            </a:extLst>
          </p:cNvPr>
          <p:cNvSpPr/>
          <p:nvPr/>
        </p:nvSpPr>
        <p:spPr>
          <a:xfrm>
            <a:off x="914400" y="3305175"/>
            <a:ext cx="2705100" cy="247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155C36F-323C-40EF-8250-2A31EC212EAE}"/>
              </a:ext>
            </a:extLst>
          </p:cNvPr>
          <p:cNvSpPr txBox="1"/>
          <p:nvPr/>
        </p:nvSpPr>
        <p:spPr>
          <a:xfrm>
            <a:off x="771525" y="3552825"/>
            <a:ext cx="196215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9. Saglabāt</a:t>
            </a:r>
          </a:p>
        </p:txBody>
      </p:sp>
      <p:pic>
        <p:nvPicPr>
          <p:cNvPr id="12" name="Attēls 11">
            <a:extLst>
              <a:ext uri="{FF2B5EF4-FFF2-40B4-BE49-F238E27FC236}">
                <a16:creationId xmlns:a16="http://schemas.microsoft.com/office/drawing/2014/main" xmlns="" id="{785B839D-A1FA-4F3A-98C8-297C3CC90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825" y="2676525"/>
            <a:ext cx="5258999" cy="3471960"/>
          </a:xfrm>
          <a:prstGeom prst="rect">
            <a:avLst/>
          </a:prstGeom>
        </p:spPr>
      </p:pic>
      <p:cxnSp>
        <p:nvCxnSpPr>
          <p:cNvPr id="14" name="Taisns bultveida savienotājs 13">
            <a:extLst>
              <a:ext uri="{FF2B5EF4-FFF2-40B4-BE49-F238E27FC236}">
                <a16:creationId xmlns:a16="http://schemas.microsoft.com/office/drawing/2014/main" xmlns="" id="{5962207F-A573-4256-8B7E-B4F06009573D}"/>
              </a:ext>
            </a:extLst>
          </p:cNvPr>
          <p:cNvCxnSpPr>
            <a:cxnSpLocks/>
          </p:cNvCxnSpPr>
          <p:nvPr/>
        </p:nvCxnSpPr>
        <p:spPr>
          <a:xfrm>
            <a:off x="1885950" y="4095750"/>
            <a:ext cx="7772400" cy="13335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FD2A0E96-5A34-40D1-884B-72AAC2959B10}"/>
              </a:ext>
            </a:extLst>
          </p:cNvPr>
          <p:cNvSpPr txBox="1"/>
          <p:nvPr/>
        </p:nvSpPr>
        <p:spPr>
          <a:xfrm>
            <a:off x="3724275" y="5602843"/>
            <a:ext cx="2581275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10. Nospiest «Mācību plāns» un </a:t>
            </a:r>
            <a:r>
              <a:rPr lang="lv-LV" b="1" dirty="0">
                <a:solidFill>
                  <a:srgbClr val="FF0000"/>
                </a:solidFill>
              </a:rPr>
              <a:t>aizpildīt mācību plāna veidni.</a:t>
            </a:r>
          </a:p>
        </p:txBody>
      </p:sp>
    </p:spTree>
    <p:extLst>
      <p:ext uri="{BB962C8B-B14F-4D97-AF65-F5344CB8AC3E}">
        <p14:creationId xmlns:p14="http://schemas.microsoft.com/office/powerpoint/2010/main" val="2281517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1F7E0521-777B-42F3-985D-413DDAC6D7B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5119BC5-4E93-494F-B109-2986E9AD234E}" type="slidenum">
              <a:rPr lang="en-US" altLang="lv-LV" smtClean="0"/>
              <a:pPr>
                <a:defRPr/>
              </a:pPr>
              <a:t>9</a:t>
            </a:fld>
            <a:endParaRPr lang="en-US" alt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xmlns="" id="{80573A1D-A6A0-45F1-95C5-AB31A94564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9255" y="596762"/>
            <a:ext cx="9531840" cy="5359675"/>
          </a:xfrm>
          <a:prstGeom prst="rect">
            <a:avLst/>
          </a:prstGeom>
        </p:spPr>
      </p:pic>
      <p:sp>
        <p:nvSpPr>
          <p:cNvPr id="9" name="Bultiņa: pa labi 8">
            <a:extLst>
              <a:ext uri="{FF2B5EF4-FFF2-40B4-BE49-F238E27FC236}">
                <a16:creationId xmlns:a16="http://schemas.microsoft.com/office/drawing/2014/main" xmlns="" id="{03791688-A517-470A-B6BE-BD026E5E2543}"/>
              </a:ext>
            </a:extLst>
          </p:cNvPr>
          <p:cNvSpPr/>
          <p:nvPr/>
        </p:nvSpPr>
        <p:spPr>
          <a:xfrm>
            <a:off x="390525" y="1735456"/>
            <a:ext cx="2286000" cy="2362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D81ABF0-BF21-4916-BC58-300B5A0A051A}"/>
              </a:ext>
            </a:extLst>
          </p:cNvPr>
          <p:cNvSpPr txBox="1"/>
          <p:nvPr/>
        </p:nvSpPr>
        <p:spPr>
          <a:xfrm>
            <a:off x="304800" y="2047875"/>
            <a:ext cx="1895475" cy="2031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11. Aizpildiet veidni atbilstoši </a:t>
            </a:r>
            <a:r>
              <a:rPr lang="lv-LV" dirty="0">
                <a:solidFill>
                  <a:srgbClr val="FF0000"/>
                </a:solidFill>
              </a:rPr>
              <a:t>jau licencētas </a:t>
            </a:r>
            <a:r>
              <a:rPr lang="lv-LV" dirty="0"/>
              <a:t>vai licencējamās programmas parauga  mācību plānam. </a:t>
            </a:r>
          </a:p>
        </p:txBody>
      </p:sp>
    </p:spTree>
    <p:extLst>
      <p:ext uri="{BB962C8B-B14F-4D97-AF65-F5344CB8AC3E}">
        <p14:creationId xmlns:p14="http://schemas.microsoft.com/office/powerpoint/2010/main" val="3873076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369</Words>
  <Application>Microsoft Office PowerPoint</Application>
  <PresentationFormat>Custom</PresentationFormat>
  <Paragraphs>60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dizains</vt:lpstr>
      <vt:lpstr>PowerPoint Presentation</vt:lpstr>
      <vt:lpstr>Profesionālās izglītības programmas parauga  iesniegšana licencēšanai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Lai visiem stipra veselība!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Seminārs ”Aktualitātes profesionālajā un pieaugušo izglītībā” 2021. gada 2.novembrī</dc:title>
  <dc:creator>Natalja.Isajeva</dc:creator>
  <cp:lastModifiedBy>Jana</cp:lastModifiedBy>
  <cp:revision>5</cp:revision>
  <dcterms:created xsi:type="dcterms:W3CDTF">2021-10-31T08:16:15Z</dcterms:created>
  <dcterms:modified xsi:type="dcterms:W3CDTF">2021-11-08T17:29:26Z</dcterms:modified>
</cp:coreProperties>
</file>