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76" r:id="rId8"/>
    <p:sldId id="278" r:id="rId9"/>
    <p:sldId id="290" r:id="rId10"/>
    <p:sldId id="279" r:id="rId11"/>
    <p:sldId id="280" r:id="rId12"/>
    <p:sldId id="281" r:id="rId13"/>
    <p:sldId id="286" r:id="rId14"/>
    <p:sldId id="287" r:id="rId15"/>
    <p:sldId id="262" r:id="rId16"/>
    <p:sldId id="283" r:id="rId17"/>
    <p:sldId id="285" r:id="rId18"/>
    <p:sldId id="289" r:id="rId19"/>
    <p:sldId id="288" r:id="rId20"/>
    <p:sldId id="282" r:id="rId21"/>
  </p:sldIdLst>
  <p:sldSz cx="12192000" cy="6858000"/>
  <p:notesSz cx="6858000" cy="91440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7"/>
    <p:restoredTop sz="95833"/>
  </p:normalViewPr>
  <p:slideViewPr>
    <p:cSldViewPr snapToGrid="0">
      <p:cViewPr varScale="1">
        <p:scale>
          <a:sx n="110" d="100"/>
          <a:sy n="110" d="100"/>
        </p:scale>
        <p:origin x="3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BE1A4-60EB-4BF8-B9E9-8684D2774D2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B3240F6-B72B-4F2A-913C-B21438DDC57E}">
      <dgm:prSet/>
      <dgm:spPr/>
      <dgm:t>
        <a:bodyPr/>
        <a:lstStyle/>
        <a:p>
          <a:r>
            <a:rPr lang="en-US" b="0" i="0" dirty="0">
              <a:latin typeface="Avenir Book" panose="02000503020000020003" pitchFamily="2" charset="0"/>
            </a:rPr>
            <a:t>41% </a:t>
          </a:r>
          <a:r>
            <a:rPr lang="en-US" b="0" i="0" dirty="0" err="1">
              <a:latin typeface="Avenir Book" panose="02000503020000020003" pitchFamily="2" charset="0"/>
            </a:rPr>
            <a:t>nekas</a:t>
          </a:r>
          <a:r>
            <a:rPr lang="en-US" b="0" i="0" dirty="0">
              <a:latin typeface="Avenir Book" panose="02000503020000020003" pitchFamily="2" charset="0"/>
            </a:rPr>
            <a:t> nav </a:t>
          </a:r>
          <a:r>
            <a:rPr lang="en-US" b="0" i="0" dirty="0" err="1">
              <a:latin typeface="Avenir Book" panose="02000503020000020003" pitchFamily="2" charset="0"/>
            </a:rPr>
            <a:t>kavējis</a:t>
          </a:r>
          <a:endParaRPr lang="en-US" b="0" i="0" dirty="0">
            <a:latin typeface="Avenir Book" panose="02000503020000020003" pitchFamily="2" charset="0"/>
          </a:endParaRPr>
        </a:p>
      </dgm:t>
    </dgm:pt>
    <dgm:pt modelId="{3A9A35C1-2F2E-41B9-8BDE-B2CA836AD867}" type="parTrans" cxnId="{B54F8B50-9D8C-4B4D-A72D-8B04B29CB801}">
      <dgm:prSet/>
      <dgm:spPr/>
      <dgm:t>
        <a:bodyPr/>
        <a:lstStyle/>
        <a:p>
          <a:endParaRPr lang="en-US"/>
        </a:p>
      </dgm:t>
    </dgm:pt>
    <dgm:pt modelId="{692E9BD9-E974-41D4-9B1C-65F2DFB3733B}" type="sibTrans" cxnId="{B54F8B50-9D8C-4B4D-A72D-8B04B29CB801}">
      <dgm:prSet/>
      <dgm:spPr/>
      <dgm:t>
        <a:bodyPr/>
        <a:lstStyle/>
        <a:p>
          <a:endParaRPr lang="en-US"/>
        </a:p>
      </dgm:t>
    </dgm:pt>
    <dgm:pt modelId="{624943A2-88E8-4E0B-9929-CC527F38FAAE}">
      <dgm:prSet/>
      <dgm:spPr/>
      <dgm:t>
        <a:bodyPr/>
        <a:lstStyle/>
        <a:p>
          <a:r>
            <a:rPr lang="en-US" b="0" i="0" dirty="0">
              <a:latin typeface="Avenir Book" panose="02000503020000020003" pitchFamily="2" charset="0"/>
            </a:rPr>
            <a:t>22% </a:t>
          </a:r>
          <a:r>
            <a:rPr lang="en-US" b="0" i="0" dirty="0" err="1">
              <a:latin typeface="Avenir Book" panose="02000503020000020003" pitchFamily="2" charset="0"/>
            </a:rPr>
            <a:t>skolotāju</a:t>
          </a:r>
          <a:r>
            <a:rPr lang="en-US" b="0" i="0" dirty="0">
              <a:latin typeface="Avenir Book" panose="02000503020000020003" pitchFamily="2" charset="0"/>
            </a:rPr>
            <a:t> </a:t>
          </a:r>
          <a:r>
            <a:rPr lang="en-US" b="0" i="0" dirty="0" err="1">
              <a:latin typeface="Avenir Book" panose="02000503020000020003" pitchFamily="2" charset="0"/>
            </a:rPr>
            <a:t>attieksme</a:t>
          </a:r>
          <a:r>
            <a:rPr lang="en-US" b="0" i="0" dirty="0">
              <a:latin typeface="Avenir Book" panose="02000503020000020003" pitchFamily="2" charset="0"/>
            </a:rPr>
            <a:t> </a:t>
          </a:r>
          <a:r>
            <a:rPr lang="en-US" b="0" i="0" dirty="0" err="1">
              <a:latin typeface="Avenir Book" panose="02000503020000020003" pitchFamily="2" charset="0"/>
            </a:rPr>
            <a:t>pret</a:t>
          </a:r>
          <a:r>
            <a:rPr lang="en-US" b="0" i="0" dirty="0">
              <a:latin typeface="Avenir Book" panose="02000503020000020003" pitchFamily="2" charset="0"/>
            </a:rPr>
            <a:t> </a:t>
          </a:r>
          <a:r>
            <a:rPr lang="en-US" b="0" i="0" dirty="0" err="1">
              <a:latin typeface="Avenir Book" panose="02000503020000020003" pitchFamily="2" charset="0"/>
            </a:rPr>
            <a:t>skolēniem</a:t>
          </a:r>
          <a:endParaRPr lang="en-US" b="0" i="0" dirty="0">
            <a:latin typeface="Avenir Book" panose="02000503020000020003" pitchFamily="2" charset="0"/>
          </a:endParaRPr>
        </a:p>
      </dgm:t>
    </dgm:pt>
    <dgm:pt modelId="{3275DAB1-C80C-41E1-B6D3-F6194E58C7A0}" type="parTrans" cxnId="{6E8AC45D-4F81-493F-BD0E-D813A981DC75}">
      <dgm:prSet/>
      <dgm:spPr/>
      <dgm:t>
        <a:bodyPr/>
        <a:lstStyle/>
        <a:p>
          <a:endParaRPr lang="en-US"/>
        </a:p>
      </dgm:t>
    </dgm:pt>
    <dgm:pt modelId="{B00B52F1-3515-49FF-AEFD-0F88686BD91D}" type="sibTrans" cxnId="{6E8AC45D-4F81-493F-BD0E-D813A981DC75}">
      <dgm:prSet/>
      <dgm:spPr/>
      <dgm:t>
        <a:bodyPr/>
        <a:lstStyle/>
        <a:p>
          <a:endParaRPr lang="en-US"/>
        </a:p>
      </dgm:t>
    </dgm:pt>
    <dgm:pt modelId="{1EDE3C61-287A-0743-BB80-57568BDC30EC}">
      <dgm:prSet/>
      <dgm:spPr/>
      <dgm:t>
        <a:bodyPr/>
        <a:lstStyle/>
        <a:p>
          <a:r>
            <a:rPr lang="en-US" b="0" i="0" dirty="0">
              <a:latin typeface="Avenir Book" panose="02000503020000020003" pitchFamily="2" charset="0"/>
            </a:rPr>
            <a:t>13% </a:t>
          </a:r>
          <a:r>
            <a:rPr lang="en-US" b="0" i="0" dirty="0" err="1">
              <a:latin typeface="Avenir Book" panose="02000503020000020003" pitchFamily="2" charset="0"/>
            </a:rPr>
            <a:t>citu</a:t>
          </a:r>
          <a:r>
            <a:rPr lang="en-US" b="0" i="0" dirty="0">
              <a:latin typeface="Avenir Book" panose="02000503020000020003" pitchFamily="2" charset="0"/>
            </a:rPr>
            <a:t> </a:t>
          </a:r>
          <a:r>
            <a:rPr lang="en-US" b="0" i="0" dirty="0" err="1">
              <a:latin typeface="Avenir Book" panose="02000503020000020003" pitchFamily="2" charset="0"/>
            </a:rPr>
            <a:t>bērnu</a:t>
          </a:r>
          <a:r>
            <a:rPr lang="en-US" b="0" i="0" dirty="0">
              <a:latin typeface="Avenir Book" panose="02000503020000020003" pitchFamily="2" charset="0"/>
            </a:rPr>
            <a:t> </a:t>
          </a:r>
          <a:r>
            <a:rPr lang="en-US" b="0" i="0" dirty="0" err="1">
              <a:latin typeface="Avenir Book" panose="02000503020000020003" pitchFamily="2" charset="0"/>
            </a:rPr>
            <a:t>attieksme</a:t>
          </a:r>
          <a:r>
            <a:rPr lang="en-US" b="0" i="0" dirty="0">
              <a:latin typeface="Avenir Book" panose="02000503020000020003" pitchFamily="2" charset="0"/>
            </a:rPr>
            <a:t> </a:t>
          </a:r>
          <a:r>
            <a:rPr lang="en-US" b="0" i="0" dirty="0" err="1">
              <a:latin typeface="Avenir Book" panose="02000503020000020003" pitchFamily="2" charset="0"/>
            </a:rPr>
            <a:t>pret</a:t>
          </a:r>
          <a:r>
            <a:rPr lang="en-US" b="0" i="0" dirty="0">
              <a:latin typeface="Avenir Book" panose="02000503020000020003" pitchFamily="2" charset="0"/>
            </a:rPr>
            <a:t> </a:t>
          </a:r>
          <a:r>
            <a:rPr lang="en-US" b="0" i="0" dirty="0" err="1">
              <a:latin typeface="Avenir Book" panose="02000503020000020003" pitchFamily="2" charset="0"/>
            </a:rPr>
            <a:t>jaunpienākušajiem</a:t>
          </a:r>
          <a:r>
            <a:rPr lang="en-US" b="0" i="0" dirty="0">
              <a:latin typeface="Avenir Book" panose="02000503020000020003" pitchFamily="2" charset="0"/>
            </a:rPr>
            <a:t> </a:t>
          </a:r>
          <a:r>
            <a:rPr lang="en-US" b="0" i="0" dirty="0" err="1">
              <a:latin typeface="Avenir Book" panose="02000503020000020003" pitchFamily="2" charset="0"/>
            </a:rPr>
            <a:t>skolēniem</a:t>
          </a:r>
          <a:endParaRPr lang="en-US" b="0" i="0" dirty="0">
            <a:latin typeface="Avenir Book" panose="02000503020000020003" pitchFamily="2" charset="0"/>
          </a:endParaRPr>
        </a:p>
      </dgm:t>
    </dgm:pt>
    <dgm:pt modelId="{1A857BBC-FF35-E147-9CC0-195AD8682C6C}" type="parTrans" cxnId="{B71EEC48-6E07-D245-A0FB-20CB30FD2AE6}">
      <dgm:prSet/>
      <dgm:spPr/>
      <dgm:t>
        <a:bodyPr/>
        <a:lstStyle/>
        <a:p>
          <a:endParaRPr lang="en-GB"/>
        </a:p>
      </dgm:t>
    </dgm:pt>
    <dgm:pt modelId="{E32944DF-889D-B644-A59A-26888167A31B}" type="sibTrans" cxnId="{B71EEC48-6E07-D245-A0FB-20CB30FD2AE6}">
      <dgm:prSet/>
      <dgm:spPr/>
      <dgm:t>
        <a:bodyPr/>
        <a:lstStyle/>
        <a:p>
          <a:endParaRPr lang="en-GB"/>
        </a:p>
      </dgm:t>
    </dgm:pt>
    <dgm:pt modelId="{8A75488B-EA5F-1E4E-8DDB-2ADA43DD737F}">
      <dgm:prSet/>
      <dgm:spPr/>
      <dgm:t>
        <a:bodyPr/>
        <a:lstStyle/>
        <a:p>
          <a:r>
            <a:rPr lang="en-US" b="0" i="0" dirty="0">
              <a:latin typeface="Avenir Book" panose="02000503020000020003" pitchFamily="2" charset="0"/>
            </a:rPr>
            <a:t>16% </a:t>
          </a:r>
          <a:r>
            <a:rPr lang="en-US" b="0" i="0" dirty="0" err="1">
              <a:latin typeface="Avenir Book" panose="02000503020000020003" pitchFamily="2" charset="0"/>
            </a:rPr>
            <a:t>atšķirīgais</a:t>
          </a:r>
          <a:r>
            <a:rPr lang="en-US" b="0" i="0" dirty="0">
              <a:latin typeface="Avenir Book" panose="02000503020000020003" pitchFamily="2" charset="0"/>
            </a:rPr>
            <a:t> </a:t>
          </a:r>
          <a:r>
            <a:rPr lang="en-US" b="0" i="0" dirty="0" err="1">
              <a:latin typeface="Avenir Book" panose="02000503020000020003" pitchFamily="2" charset="0"/>
            </a:rPr>
            <a:t>līmenis</a:t>
          </a:r>
          <a:r>
            <a:rPr lang="en-US" b="0" i="0" dirty="0">
              <a:latin typeface="Avenir Book" panose="02000503020000020003" pitchFamily="2" charset="0"/>
            </a:rPr>
            <a:t> </a:t>
          </a:r>
          <a:r>
            <a:rPr lang="en-US" b="0" i="0" dirty="0" err="1">
              <a:latin typeface="Avenir Book" panose="02000503020000020003" pitchFamily="2" charset="0"/>
            </a:rPr>
            <a:t>mācību</a:t>
          </a:r>
          <a:r>
            <a:rPr lang="en-US" b="0" i="0" dirty="0">
              <a:latin typeface="Avenir Book" panose="02000503020000020003" pitchFamily="2" charset="0"/>
            </a:rPr>
            <a:t> </a:t>
          </a:r>
          <a:r>
            <a:rPr lang="en-US" b="0" i="0" dirty="0" err="1">
              <a:latin typeface="Avenir Book" panose="02000503020000020003" pitchFamily="2" charset="0"/>
            </a:rPr>
            <a:t>priekšmetos</a:t>
          </a:r>
          <a:endParaRPr lang="en-US" b="0" i="0" dirty="0">
            <a:latin typeface="Avenir Book" panose="02000503020000020003" pitchFamily="2" charset="0"/>
          </a:endParaRPr>
        </a:p>
      </dgm:t>
    </dgm:pt>
    <dgm:pt modelId="{84FAFE42-EC06-C745-87FB-C27D9C3A54EE}" type="parTrans" cxnId="{EBEC90DF-C2C2-AD46-89D5-8BA609E6921B}">
      <dgm:prSet/>
      <dgm:spPr/>
      <dgm:t>
        <a:bodyPr/>
        <a:lstStyle/>
        <a:p>
          <a:endParaRPr lang="en-GB"/>
        </a:p>
      </dgm:t>
    </dgm:pt>
    <dgm:pt modelId="{1A960668-E350-424E-B3B7-5AFF1CAC168A}" type="sibTrans" cxnId="{EBEC90DF-C2C2-AD46-89D5-8BA609E6921B}">
      <dgm:prSet/>
      <dgm:spPr/>
      <dgm:t>
        <a:bodyPr/>
        <a:lstStyle/>
        <a:p>
          <a:endParaRPr lang="en-GB"/>
        </a:p>
      </dgm:t>
    </dgm:pt>
    <dgm:pt modelId="{3A89072C-83B7-1D41-B1DA-AB5A56F9160B}">
      <dgm:prSet/>
      <dgm:spPr/>
      <dgm:t>
        <a:bodyPr/>
        <a:lstStyle/>
        <a:p>
          <a:r>
            <a:rPr lang="en-US" b="0" i="0" dirty="0">
              <a:latin typeface="Avenir Book" panose="02000503020000020003" pitchFamily="2" charset="0"/>
            </a:rPr>
            <a:t>26% </a:t>
          </a:r>
          <a:r>
            <a:rPr lang="en-US" b="0" i="0" dirty="0" err="1">
              <a:latin typeface="Avenir Book" panose="02000503020000020003" pitchFamily="2" charset="0"/>
            </a:rPr>
            <a:t>atšķirīga</a:t>
          </a:r>
          <a:r>
            <a:rPr lang="en-US" b="0" i="0" dirty="0">
              <a:latin typeface="Avenir Book" panose="02000503020000020003" pitchFamily="2" charset="0"/>
            </a:rPr>
            <a:t> </a:t>
          </a:r>
          <a:r>
            <a:rPr lang="en-US" b="0" i="0" dirty="0" err="1">
              <a:latin typeface="Avenir Book" panose="02000503020000020003" pitchFamily="2" charset="0"/>
            </a:rPr>
            <a:t>mācību</a:t>
          </a:r>
          <a:r>
            <a:rPr lang="en-US" b="0" i="0" dirty="0">
              <a:latin typeface="Avenir Book" panose="02000503020000020003" pitchFamily="2" charset="0"/>
            </a:rPr>
            <a:t> </a:t>
          </a:r>
          <a:r>
            <a:rPr lang="en-US" b="0" i="0" dirty="0" err="1">
              <a:latin typeface="Avenir Book" panose="02000503020000020003" pitchFamily="2" charset="0"/>
            </a:rPr>
            <a:t>pieeja</a:t>
          </a:r>
          <a:r>
            <a:rPr lang="en-US" b="0" i="0" dirty="0">
              <a:latin typeface="Avenir Book" panose="02000503020000020003" pitchFamily="2" charset="0"/>
            </a:rPr>
            <a:t> </a:t>
          </a:r>
          <a:r>
            <a:rPr lang="en-US" b="0" i="0" dirty="0" err="1">
              <a:latin typeface="Avenir Book" panose="02000503020000020003" pitchFamily="2" charset="0"/>
            </a:rPr>
            <a:t>Latvijā</a:t>
          </a:r>
          <a:endParaRPr lang="en-US" b="0" i="0" dirty="0">
            <a:latin typeface="Avenir Book" panose="02000503020000020003" pitchFamily="2" charset="0"/>
          </a:endParaRPr>
        </a:p>
      </dgm:t>
    </dgm:pt>
    <dgm:pt modelId="{7FCADCE8-6E37-A64F-B216-D3552992D202}" type="parTrans" cxnId="{A8880C0B-7FA1-0E47-AB11-903A5ED56C85}">
      <dgm:prSet/>
      <dgm:spPr/>
      <dgm:t>
        <a:bodyPr/>
        <a:lstStyle/>
        <a:p>
          <a:endParaRPr lang="en-GB"/>
        </a:p>
      </dgm:t>
    </dgm:pt>
    <dgm:pt modelId="{93E3E62C-AE2E-344F-BAF9-8CBACC791B98}" type="sibTrans" cxnId="{A8880C0B-7FA1-0E47-AB11-903A5ED56C85}">
      <dgm:prSet/>
      <dgm:spPr/>
      <dgm:t>
        <a:bodyPr/>
        <a:lstStyle/>
        <a:p>
          <a:endParaRPr lang="en-GB"/>
        </a:p>
      </dgm:t>
    </dgm:pt>
    <dgm:pt modelId="{12B0BEE3-61A3-F14A-9DFC-89159085FED7}">
      <dgm:prSet/>
      <dgm:spPr/>
      <dgm:t>
        <a:bodyPr/>
        <a:lstStyle/>
        <a:p>
          <a:r>
            <a:rPr lang="en-US" b="0" i="0" dirty="0">
              <a:latin typeface="Avenir Book" panose="02000503020000020003" pitchFamily="2" charset="0"/>
            </a:rPr>
            <a:t>26% </a:t>
          </a:r>
          <a:r>
            <a:rPr lang="en-US" b="0" i="0" dirty="0" err="1">
              <a:latin typeface="Avenir Book" panose="02000503020000020003" pitchFamily="2" charset="0"/>
            </a:rPr>
            <a:t>bērna</a:t>
          </a:r>
          <a:r>
            <a:rPr lang="en-US" b="0" i="0" dirty="0">
              <a:latin typeface="Avenir Book" panose="02000503020000020003" pitchFamily="2" charset="0"/>
            </a:rPr>
            <a:t> </a:t>
          </a:r>
          <a:r>
            <a:rPr lang="en-US" b="0" i="0" dirty="0" err="1">
              <a:latin typeface="Avenir Book" panose="02000503020000020003" pitchFamily="2" charset="0"/>
            </a:rPr>
            <a:t>latviešu</a:t>
          </a:r>
          <a:r>
            <a:rPr lang="en-US" b="0" i="0" dirty="0">
              <a:latin typeface="Avenir Book" panose="02000503020000020003" pitchFamily="2" charset="0"/>
            </a:rPr>
            <a:t> </a:t>
          </a:r>
          <a:r>
            <a:rPr lang="en-US" b="0" i="0" dirty="0" err="1">
              <a:latin typeface="Avenir Book" panose="02000503020000020003" pitchFamily="2" charset="0"/>
            </a:rPr>
            <a:t>valodas</a:t>
          </a:r>
          <a:r>
            <a:rPr lang="en-US" b="0" i="0" dirty="0">
              <a:latin typeface="Avenir Book" panose="02000503020000020003" pitchFamily="2" charset="0"/>
            </a:rPr>
            <a:t> </a:t>
          </a:r>
          <a:r>
            <a:rPr lang="en-US" b="0" i="0" dirty="0" err="1">
              <a:latin typeface="Avenir Book" panose="02000503020000020003" pitchFamily="2" charset="0"/>
            </a:rPr>
            <a:t>zināšanas</a:t>
          </a:r>
          <a:endParaRPr lang="en-US" b="0" i="0" dirty="0">
            <a:latin typeface="Avenir Book" panose="02000503020000020003" pitchFamily="2" charset="0"/>
          </a:endParaRPr>
        </a:p>
      </dgm:t>
    </dgm:pt>
    <dgm:pt modelId="{3694743E-A34D-C54D-A8B8-21FF9F4ED4EA}" type="parTrans" cxnId="{39533F89-3B46-4C48-B566-4279EA7141FD}">
      <dgm:prSet/>
      <dgm:spPr/>
      <dgm:t>
        <a:bodyPr/>
        <a:lstStyle/>
        <a:p>
          <a:endParaRPr lang="en-GB"/>
        </a:p>
      </dgm:t>
    </dgm:pt>
    <dgm:pt modelId="{9520BD0D-3EC8-D649-83C0-B259A52D5B2E}" type="sibTrans" cxnId="{39533F89-3B46-4C48-B566-4279EA7141FD}">
      <dgm:prSet/>
      <dgm:spPr/>
      <dgm:t>
        <a:bodyPr/>
        <a:lstStyle/>
        <a:p>
          <a:endParaRPr lang="en-GB"/>
        </a:p>
      </dgm:t>
    </dgm:pt>
    <dgm:pt modelId="{AC18E1AB-ED04-6E44-8850-9019EFFB6E11}" type="pres">
      <dgm:prSet presAssocID="{5B0BE1A4-60EB-4BF8-B9E9-8684D2774D24}" presName="linear" presStyleCnt="0">
        <dgm:presLayoutVars>
          <dgm:dir/>
          <dgm:animLvl val="lvl"/>
          <dgm:resizeHandles val="exact"/>
        </dgm:presLayoutVars>
      </dgm:prSet>
      <dgm:spPr/>
    </dgm:pt>
    <dgm:pt modelId="{4B1F3B12-1E0A-F947-AE90-EBC8BF650874}" type="pres">
      <dgm:prSet presAssocID="{4B3240F6-B72B-4F2A-913C-B21438DDC57E}" presName="parentLin" presStyleCnt="0"/>
      <dgm:spPr/>
    </dgm:pt>
    <dgm:pt modelId="{A3ADED0E-D1CD-A74B-A233-A75099CDA4EF}" type="pres">
      <dgm:prSet presAssocID="{4B3240F6-B72B-4F2A-913C-B21438DDC57E}" presName="parentLeftMargin" presStyleLbl="node1" presStyleIdx="0" presStyleCnt="6"/>
      <dgm:spPr/>
    </dgm:pt>
    <dgm:pt modelId="{6BC0DCB0-3525-CB45-9753-6802F93857D0}" type="pres">
      <dgm:prSet presAssocID="{4B3240F6-B72B-4F2A-913C-B21438DDC57E}" presName="parentText" presStyleLbl="node1" presStyleIdx="0" presStyleCnt="6">
        <dgm:presLayoutVars>
          <dgm:chMax val="0"/>
          <dgm:bulletEnabled val="1"/>
        </dgm:presLayoutVars>
      </dgm:prSet>
      <dgm:spPr/>
    </dgm:pt>
    <dgm:pt modelId="{42F870B7-255D-E34A-9DF9-BD575F664355}" type="pres">
      <dgm:prSet presAssocID="{4B3240F6-B72B-4F2A-913C-B21438DDC57E}" presName="negativeSpace" presStyleCnt="0"/>
      <dgm:spPr/>
    </dgm:pt>
    <dgm:pt modelId="{A6C79005-63BE-A241-A9FF-83B34A20ABE1}" type="pres">
      <dgm:prSet presAssocID="{4B3240F6-B72B-4F2A-913C-B21438DDC57E}" presName="childText" presStyleLbl="conFgAcc1" presStyleIdx="0" presStyleCnt="6">
        <dgm:presLayoutVars>
          <dgm:bulletEnabled val="1"/>
        </dgm:presLayoutVars>
      </dgm:prSet>
      <dgm:spPr/>
    </dgm:pt>
    <dgm:pt modelId="{258E1686-97CC-834E-8EE3-A494E3BADC81}" type="pres">
      <dgm:prSet presAssocID="{692E9BD9-E974-41D4-9B1C-65F2DFB3733B}" presName="spaceBetweenRectangles" presStyleCnt="0"/>
      <dgm:spPr/>
    </dgm:pt>
    <dgm:pt modelId="{AE3356E9-BD4A-214B-A58F-3D8B824C920A}" type="pres">
      <dgm:prSet presAssocID="{12B0BEE3-61A3-F14A-9DFC-89159085FED7}" presName="parentLin" presStyleCnt="0"/>
      <dgm:spPr/>
    </dgm:pt>
    <dgm:pt modelId="{7CDB22D5-EEB7-7C4E-877C-7AB4995B605D}" type="pres">
      <dgm:prSet presAssocID="{12B0BEE3-61A3-F14A-9DFC-89159085FED7}" presName="parentLeftMargin" presStyleLbl="node1" presStyleIdx="0" presStyleCnt="6"/>
      <dgm:spPr/>
    </dgm:pt>
    <dgm:pt modelId="{749AA5EF-4018-DF49-AD2A-C2265F4EA04D}" type="pres">
      <dgm:prSet presAssocID="{12B0BEE3-61A3-F14A-9DFC-89159085FED7}" presName="parentText" presStyleLbl="node1" presStyleIdx="1" presStyleCnt="6">
        <dgm:presLayoutVars>
          <dgm:chMax val="0"/>
          <dgm:bulletEnabled val="1"/>
        </dgm:presLayoutVars>
      </dgm:prSet>
      <dgm:spPr/>
    </dgm:pt>
    <dgm:pt modelId="{EF7733B8-EB90-6F4E-8D1B-CAA93E1A6DC5}" type="pres">
      <dgm:prSet presAssocID="{12B0BEE3-61A3-F14A-9DFC-89159085FED7}" presName="negativeSpace" presStyleCnt="0"/>
      <dgm:spPr/>
    </dgm:pt>
    <dgm:pt modelId="{DBC98AC3-2136-A34D-A13D-A3471CBA9E34}" type="pres">
      <dgm:prSet presAssocID="{12B0BEE3-61A3-F14A-9DFC-89159085FED7}" presName="childText" presStyleLbl="conFgAcc1" presStyleIdx="1" presStyleCnt="6">
        <dgm:presLayoutVars>
          <dgm:bulletEnabled val="1"/>
        </dgm:presLayoutVars>
      </dgm:prSet>
      <dgm:spPr/>
    </dgm:pt>
    <dgm:pt modelId="{F1FA674A-20E1-B44E-BB8F-2AEBBD0CB786}" type="pres">
      <dgm:prSet presAssocID="{9520BD0D-3EC8-D649-83C0-B259A52D5B2E}" presName="spaceBetweenRectangles" presStyleCnt="0"/>
      <dgm:spPr/>
    </dgm:pt>
    <dgm:pt modelId="{BD3911F6-5B98-7B43-817D-E1E0A359DC73}" type="pres">
      <dgm:prSet presAssocID="{3A89072C-83B7-1D41-B1DA-AB5A56F9160B}" presName="parentLin" presStyleCnt="0"/>
      <dgm:spPr/>
    </dgm:pt>
    <dgm:pt modelId="{752EB65D-09D9-CA40-A046-552497D5007E}" type="pres">
      <dgm:prSet presAssocID="{3A89072C-83B7-1D41-B1DA-AB5A56F9160B}" presName="parentLeftMargin" presStyleLbl="node1" presStyleIdx="1" presStyleCnt="6"/>
      <dgm:spPr/>
    </dgm:pt>
    <dgm:pt modelId="{F376D4F3-24BF-2140-B011-286B6F26B02A}" type="pres">
      <dgm:prSet presAssocID="{3A89072C-83B7-1D41-B1DA-AB5A56F9160B}" presName="parentText" presStyleLbl="node1" presStyleIdx="2" presStyleCnt="6">
        <dgm:presLayoutVars>
          <dgm:chMax val="0"/>
          <dgm:bulletEnabled val="1"/>
        </dgm:presLayoutVars>
      </dgm:prSet>
      <dgm:spPr/>
    </dgm:pt>
    <dgm:pt modelId="{BD48B725-7A53-324E-8685-D5F48FF63A2C}" type="pres">
      <dgm:prSet presAssocID="{3A89072C-83B7-1D41-B1DA-AB5A56F9160B}" presName="negativeSpace" presStyleCnt="0"/>
      <dgm:spPr/>
    </dgm:pt>
    <dgm:pt modelId="{E40CA3F5-70BE-1446-A8DA-DC718823CB04}" type="pres">
      <dgm:prSet presAssocID="{3A89072C-83B7-1D41-B1DA-AB5A56F9160B}" presName="childText" presStyleLbl="conFgAcc1" presStyleIdx="2" presStyleCnt="6">
        <dgm:presLayoutVars>
          <dgm:bulletEnabled val="1"/>
        </dgm:presLayoutVars>
      </dgm:prSet>
      <dgm:spPr/>
    </dgm:pt>
    <dgm:pt modelId="{14326464-9DE4-B94B-9491-041E77A6A57A}" type="pres">
      <dgm:prSet presAssocID="{93E3E62C-AE2E-344F-BAF9-8CBACC791B98}" presName="spaceBetweenRectangles" presStyleCnt="0"/>
      <dgm:spPr/>
    </dgm:pt>
    <dgm:pt modelId="{FF8CAE32-00E7-234E-B8ED-510E95D6FA1C}" type="pres">
      <dgm:prSet presAssocID="{624943A2-88E8-4E0B-9929-CC527F38FAAE}" presName="parentLin" presStyleCnt="0"/>
      <dgm:spPr/>
    </dgm:pt>
    <dgm:pt modelId="{FA78B83E-ED71-1945-926F-CCD276F11BAA}" type="pres">
      <dgm:prSet presAssocID="{624943A2-88E8-4E0B-9929-CC527F38FAAE}" presName="parentLeftMargin" presStyleLbl="node1" presStyleIdx="2" presStyleCnt="6"/>
      <dgm:spPr/>
    </dgm:pt>
    <dgm:pt modelId="{AE07A77F-5C67-1A4A-BB73-BA34D362B376}" type="pres">
      <dgm:prSet presAssocID="{624943A2-88E8-4E0B-9929-CC527F38FAAE}" presName="parentText" presStyleLbl="node1" presStyleIdx="3" presStyleCnt="6">
        <dgm:presLayoutVars>
          <dgm:chMax val="0"/>
          <dgm:bulletEnabled val="1"/>
        </dgm:presLayoutVars>
      </dgm:prSet>
      <dgm:spPr/>
    </dgm:pt>
    <dgm:pt modelId="{879A5BE5-9760-B64A-A1A2-C0A2BE715DAC}" type="pres">
      <dgm:prSet presAssocID="{624943A2-88E8-4E0B-9929-CC527F38FAAE}" presName="negativeSpace" presStyleCnt="0"/>
      <dgm:spPr/>
    </dgm:pt>
    <dgm:pt modelId="{02B680E8-67CB-A745-B72C-4A2668904422}" type="pres">
      <dgm:prSet presAssocID="{624943A2-88E8-4E0B-9929-CC527F38FAAE}" presName="childText" presStyleLbl="conFgAcc1" presStyleIdx="3" presStyleCnt="6">
        <dgm:presLayoutVars>
          <dgm:bulletEnabled val="1"/>
        </dgm:presLayoutVars>
      </dgm:prSet>
      <dgm:spPr/>
    </dgm:pt>
    <dgm:pt modelId="{FC75E9D5-84F4-E446-89FF-51D4A084AD3B}" type="pres">
      <dgm:prSet presAssocID="{B00B52F1-3515-49FF-AEFD-0F88686BD91D}" presName="spaceBetweenRectangles" presStyleCnt="0"/>
      <dgm:spPr/>
    </dgm:pt>
    <dgm:pt modelId="{C11D8C2B-55B7-3143-84DE-BA262DE0BC2B}" type="pres">
      <dgm:prSet presAssocID="{8A75488B-EA5F-1E4E-8DDB-2ADA43DD737F}" presName="parentLin" presStyleCnt="0"/>
      <dgm:spPr/>
    </dgm:pt>
    <dgm:pt modelId="{3390CEC3-C9A2-2A48-B5B5-C18EB526B05C}" type="pres">
      <dgm:prSet presAssocID="{8A75488B-EA5F-1E4E-8DDB-2ADA43DD737F}" presName="parentLeftMargin" presStyleLbl="node1" presStyleIdx="3" presStyleCnt="6"/>
      <dgm:spPr/>
    </dgm:pt>
    <dgm:pt modelId="{BCE0D3BA-5FAC-414C-9891-B4EE6E7729E5}" type="pres">
      <dgm:prSet presAssocID="{8A75488B-EA5F-1E4E-8DDB-2ADA43DD737F}" presName="parentText" presStyleLbl="node1" presStyleIdx="4" presStyleCnt="6">
        <dgm:presLayoutVars>
          <dgm:chMax val="0"/>
          <dgm:bulletEnabled val="1"/>
        </dgm:presLayoutVars>
      </dgm:prSet>
      <dgm:spPr/>
    </dgm:pt>
    <dgm:pt modelId="{BCC2C5F5-6EE3-6E40-834E-192E16A21161}" type="pres">
      <dgm:prSet presAssocID="{8A75488B-EA5F-1E4E-8DDB-2ADA43DD737F}" presName="negativeSpace" presStyleCnt="0"/>
      <dgm:spPr/>
    </dgm:pt>
    <dgm:pt modelId="{CF1CEC04-D690-C740-ADEB-1D22696C5D5C}" type="pres">
      <dgm:prSet presAssocID="{8A75488B-EA5F-1E4E-8DDB-2ADA43DD737F}" presName="childText" presStyleLbl="conFgAcc1" presStyleIdx="4" presStyleCnt="6">
        <dgm:presLayoutVars>
          <dgm:bulletEnabled val="1"/>
        </dgm:presLayoutVars>
      </dgm:prSet>
      <dgm:spPr/>
    </dgm:pt>
    <dgm:pt modelId="{B4F090CA-5E3A-C44A-8421-D5139F655893}" type="pres">
      <dgm:prSet presAssocID="{1A960668-E350-424E-B3B7-5AFF1CAC168A}" presName="spaceBetweenRectangles" presStyleCnt="0"/>
      <dgm:spPr/>
    </dgm:pt>
    <dgm:pt modelId="{E43326FA-49B3-174F-AB76-2B3E5EB94AD8}" type="pres">
      <dgm:prSet presAssocID="{1EDE3C61-287A-0743-BB80-57568BDC30EC}" presName="parentLin" presStyleCnt="0"/>
      <dgm:spPr/>
    </dgm:pt>
    <dgm:pt modelId="{7930C290-C001-C042-844D-39E12AD61B97}" type="pres">
      <dgm:prSet presAssocID="{1EDE3C61-287A-0743-BB80-57568BDC30EC}" presName="parentLeftMargin" presStyleLbl="node1" presStyleIdx="4" presStyleCnt="6"/>
      <dgm:spPr/>
    </dgm:pt>
    <dgm:pt modelId="{8E64F9AC-111C-714B-9369-0B50334D4858}" type="pres">
      <dgm:prSet presAssocID="{1EDE3C61-287A-0743-BB80-57568BDC30EC}" presName="parentText" presStyleLbl="node1" presStyleIdx="5" presStyleCnt="6">
        <dgm:presLayoutVars>
          <dgm:chMax val="0"/>
          <dgm:bulletEnabled val="1"/>
        </dgm:presLayoutVars>
      </dgm:prSet>
      <dgm:spPr/>
    </dgm:pt>
    <dgm:pt modelId="{5F9C7D35-448C-7548-B2F5-FA9357655BB3}" type="pres">
      <dgm:prSet presAssocID="{1EDE3C61-287A-0743-BB80-57568BDC30EC}" presName="negativeSpace" presStyleCnt="0"/>
      <dgm:spPr/>
    </dgm:pt>
    <dgm:pt modelId="{0D5B864C-523B-5C4F-90E0-72D5045CA58B}" type="pres">
      <dgm:prSet presAssocID="{1EDE3C61-287A-0743-BB80-57568BDC30EC}" presName="childText" presStyleLbl="conFgAcc1" presStyleIdx="5" presStyleCnt="6">
        <dgm:presLayoutVars>
          <dgm:bulletEnabled val="1"/>
        </dgm:presLayoutVars>
      </dgm:prSet>
      <dgm:spPr/>
    </dgm:pt>
  </dgm:ptLst>
  <dgm:cxnLst>
    <dgm:cxn modelId="{A8880C0B-7FA1-0E47-AB11-903A5ED56C85}" srcId="{5B0BE1A4-60EB-4BF8-B9E9-8684D2774D24}" destId="{3A89072C-83B7-1D41-B1DA-AB5A56F9160B}" srcOrd="2" destOrd="0" parTransId="{7FCADCE8-6E37-A64F-B216-D3552992D202}" sibTransId="{93E3E62C-AE2E-344F-BAF9-8CBACC791B98}"/>
    <dgm:cxn modelId="{56791D2F-CD7F-C444-9FE6-9F349FDB733B}" type="presOf" srcId="{1EDE3C61-287A-0743-BB80-57568BDC30EC}" destId="{7930C290-C001-C042-844D-39E12AD61B97}" srcOrd="0" destOrd="0" presId="urn:microsoft.com/office/officeart/2005/8/layout/list1"/>
    <dgm:cxn modelId="{B71EEC48-6E07-D245-A0FB-20CB30FD2AE6}" srcId="{5B0BE1A4-60EB-4BF8-B9E9-8684D2774D24}" destId="{1EDE3C61-287A-0743-BB80-57568BDC30EC}" srcOrd="5" destOrd="0" parTransId="{1A857BBC-FF35-E147-9CC0-195AD8682C6C}" sibTransId="{E32944DF-889D-B644-A59A-26888167A31B}"/>
    <dgm:cxn modelId="{FEE01A4C-BDD0-D44F-949A-B958879295C8}" type="presOf" srcId="{3A89072C-83B7-1D41-B1DA-AB5A56F9160B}" destId="{752EB65D-09D9-CA40-A046-552497D5007E}" srcOrd="0" destOrd="0" presId="urn:microsoft.com/office/officeart/2005/8/layout/list1"/>
    <dgm:cxn modelId="{B54F8B50-9D8C-4B4D-A72D-8B04B29CB801}" srcId="{5B0BE1A4-60EB-4BF8-B9E9-8684D2774D24}" destId="{4B3240F6-B72B-4F2A-913C-B21438DDC57E}" srcOrd="0" destOrd="0" parTransId="{3A9A35C1-2F2E-41B9-8BDE-B2CA836AD867}" sibTransId="{692E9BD9-E974-41D4-9B1C-65F2DFB3733B}"/>
    <dgm:cxn modelId="{8A09C055-E057-BC49-9262-05D988FB61AC}" type="presOf" srcId="{3A89072C-83B7-1D41-B1DA-AB5A56F9160B}" destId="{F376D4F3-24BF-2140-B011-286B6F26B02A}" srcOrd="1" destOrd="0" presId="urn:microsoft.com/office/officeart/2005/8/layout/list1"/>
    <dgm:cxn modelId="{6E8AC45D-4F81-493F-BD0E-D813A981DC75}" srcId="{5B0BE1A4-60EB-4BF8-B9E9-8684D2774D24}" destId="{624943A2-88E8-4E0B-9929-CC527F38FAAE}" srcOrd="3" destOrd="0" parTransId="{3275DAB1-C80C-41E1-B6D3-F6194E58C7A0}" sibTransId="{B00B52F1-3515-49FF-AEFD-0F88686BD91D}"/>
    <dgm:cxn modelId="{6A516371-B117-144C-86BF-D0046A1F9985}" type="presOf" srcId="{12B0BEE3-61A3-F14A-9DFC-89159085FED7}" destId="{7CDB22D5-EEB7-7C4E-877C-7AB4995B605D}" srcOrd="0" destOrd="0" presId="urn:microsoft.com/office/officeart/2005/8/layout/list1"/>
    <dgm:cxn modelId="{C822C276-F554-4143-B02E-638AE4F77FF4}" type="presOf" srcId="{624943A2-88E8-4E0B-9929-CC527F38FAAE}" destId="{AE07A77F-5C67-1A4A-BB73-BA34D362B376}" srcOrd="1" destOrd="0" presId="urn:microsoft.com/office/officeart/2005/8/layout/list1"/>
    <dgm:cxn modelId="{E6998C78-2C85-3842-A449-75CD6EE5619C}" type="presOf" srcId="{4B3240F6-B72B-4F2A-913C-B21438DDC57E}" destId="{6BC0DCB0-3525-CB45-9753-6802F93857D0}" srcOrd="1" destOrd="0" presId="urn:microsoft.com/office/officeart/2005/8/layout/list1"/>
    <dgm:cxn modelId="{BC8D0B79-DAA0-2947-B696-65DDEF982967}" type="presOf" srcId="{5B0BE1A4-60EB-4BF8-B9E9-8684D2774D24}" destId="{AC18E1AB-ED04-6E44-8850-9019EFFB6E11}" srcOrd="0" destOrd="0" presId="urn:microsoft.com/office/officeart/2005/8/layout/list1"/>
    <dgm:cxn modelId="{BAEF1483-3EEB-6B42-9E0A-88C69FC90996}" type="presOf" srcId="{4B3240F6-B72B-4F2A-913C-B21438DDC57E}" destId="{A3ADED0E-D1CD-A74B-A233-A75099CDA4EF}" srcOrd="0" destOrd="0" presId="urn:microsoft.com/office/officeart/2005/8/layout/list1"/>
    <dgm:cxn modelId="{A0B28685-E0C9-7945-86FB-CDB8A800E714}" type="presOf" srcId="{624943A2-88E8-4E0B-9929-CC527F38FAAE}" destId="{FA78B83E-ED71-1945-926F-CCD276F11BAA}" srcOrd="0" destOrd="0" presId="urn:microsoft.com/office/officeart/2005/8/layout/list1"/>
    <dgm:cxn modelId="{39533F89-3B46-4C48-B566-4279EA7141FD}" srcId="{5B0BE1A4-60EB-4BF8-B9E9-8684D2774D24}" destId="{12B0BEE3-61A3-F14A-9DFC-89159085FED7}" srcOrd="1" destOrd="0" parTransId="{3694743E-A34D-C54D-A8B8-21FF9F4ED4EA}" sibTransId="{9520BD0D-3EC8-D649-83C0-B259A52D5B2E}"/>
    <dgm:cxn modelId="{BFF88A94-4650-614E-BF78-DF83F75B1AD8}" type="presOf" srcId="{8A75488B-EA5F-1E4E-8DDB-2ADA43DD737F}" destId="{3390CEC3-C9A2-2A48-B5B5-C18EB526B05C}" srcOrd="0" destOrd="0" presId="urn:microsoft.com/office/officeart/2005/8/layout/list1"/>
    <dgm:cxn modelId="{7CAE4BD1-91F0-6E4B-9E5B-8A157532CA9F}" type="presOf" srcId="{8A75488B-EA5F-1E4E-8DDB-2ADA43DD737F}" destId="{BCE0D3BA-5FAC-414C-9891-B4EE6E7729E5}" srcOrd="1" destOrd="0" presId="urn:microsoft.com/office/officeart/2005/8/layout/list1"/>
    <dgm:cxn modelId="{EBEC90DF-C2C2-AD46-89D5-8BA609E6921B}" srcId="{5B0BE1A4-60EB-4BF8-B9E9-8684D2774D24}" destId="{8A75488B-EA5F-1E4E-8DDB-2ADA43DD737F}" srcOrd="4" destOrd="0" parTransId="{84FAFE42-EC06-C745-87FB-C27D9C3A54EE}" sibTransId="{1A960668-E350-424E-B3B7-5AFF1CAC168A}"/>
    <dgm:cxn modelId="{BF2D73E1-8F23-4D42-9C78-7068E8BD8876}" type="presOf" srcId="{12B0BEE3-61A3-F14A-9DFC-89159085FED7}" destId="{749AA5EF-4018-DF49-AD2A-C2265F4EA04D}" srcOrd="1" destOrd="0" presId="urn:microsoft.com/office/officeart/2005/8/layout/list1"/>
    <dgm:cxn modelId="{636D02F8-3E8B-634F-98A4-28D9EEE4AE6D}" type="presOf" srcId="{1EDE3C61-287A-0743-BB80-57568BDC30EC}" destId="{8E64F9AC-111C-714B-9369-0B50334D4858}" srcOrd="1" destOrd="0" presId="urn:microsoft.com/office/officeart/2005/8/layout/list1"/>
    <dgm:cxn modelId="{D760522E-8280-2541-B094-C011BE599367}" type="presParOf" srcId="{AC18E1AB-ED04-6E44-8850-9019EFFB6E11}" destId="{4B1F3B12-1E0A-F947-AE90-EBC8BF650874}" srcOrd="0" destOrd="0" presId="urn:microsoft.com/office/officeart/2005/8/layout/list1"/>
    <dgm:cxn modelId="{1B9F335A-8089-4442-A297-992341132A72}" type="presParOf" srcId="{4B1F3B12-1E0A-F947-AE90-EBC8BF650874}" destId="{A3ADED0E-D1CD-A74B-A233-A75099CDA4EF}" srcOrd="0" destOrd="0" presId="urn:microsoft.com/office/officeart/2005/8/layout/list1"/>
    <dgm:cxn modelId="{FCEAA494-D432-194B-AE2E-1A6AF8B66A45}" type="presParOf" srcId="{4B1F3B12-1E0A-F947-AE90-EBC8BF650874}" destId="{6BC0DCB0-3525-CB45-9753-6802F93857D0}" srcOrd="1" destOrd="0" presId="urn:microsoft.com/office/officeart/2005/8/layout/list1"/>
    <dgm:cxn modelId="{D414C0E1-1713-D64F-AB58-3267FF7F4AEE}" type="presParOf" srcId="{AC18E1AB-ED04-6E44-8850-9019EFFB6E11}" destId="{42F870B7-255D-E34A-9DF9-BD575F664355}" srcOrd="1" destOrd="0" presId="urn:microsoft.com/office/officeart/2005/8/layout/list1"/>
    <dgm:cxn modelId="{9AF28679-D0A9-484A-921F-5DE5FFB39BC9}" type="presParOf" srcId="{AC18E1AB-ED04-6E44-8850-9019EFFB6E11}" destId="{A6C79005-63BE-A241-A9FF-83B34A20ABE1}" srcOrd="2" destOrd="0" presId="urn:microsoft.com/office/officeart/2005/8/layout/list1"/>
    <dgm:cxn modelId="{DB3703B3-CCD9-3E48-BB98-6250D3728A12}" type="presParOf" srcId="{AC18E1AB-ED04-6E44-8850-9019EFFB6E11}" destId="{258E1686-97CC-834E-8EE3-A494E3BADC81}" srcOrd="3" destOrd="0" presId="urn:microsoft.com/office/officeart/2005/8/layout/list1"/>
    <dgm:cxn modelId="{CFC0566E-869A-8148-B16A-5ED597030003}" type="presParOf" srcId="{AC18E1AB-ED04-6E44-8850-9019EFFB6E11}" destId="{AE3356E9-BD4A-214B-A58F-3D8B824C920A}" srcOrd="4" destOrd="0" presId="urn:microsoft.com/office/officeart/2005/8/layout/list1"/>
    <dgm:cxn modelId="{5998CE60-8808-494F-9F68-C7D3DF6813B3}" type="presParOf" srcId="{AE3356E9-BD4A-214B-A58F-3D8B824C920A}" destId="{7CDB22D5-EEB7-7C4E-877C-7AB4995B605D}" srcOrd="0" destOrd="0" presId="urn:microsoft.com/office/officeart/2005/8/layout/list1"/>
    <dgm:cxn modelId="{8959702A-D936-374C-995C-558E67FC4B35}" type="presParOf" srcId="{AE3356E9-BD4A-214B-A58F-3D8B824C920A}" destId="{749AA5EF-4018-DF49-AD2A-C2265F4EA04D}" srcOrd="1" destOrd="0" presId="urn:microsoft.com/office/officeart/2005/8/layout/list1"/>
    <dgm:cxn modelId="{A96FFAC6-E351-E142-A369-187B125BD05F}" type="presParOf" srcId="{AC18E1AB-ED04-6E44-8850-9019EFFB6E11}" destId="{EF7733B8-EB90-6F4E-8D1B-CAA93E1A6DC5}" srcOrd="5" destOrd="0" presId="urn:microsoft.com/office/officeart/2005/8/layout/list1"/>
    <dgm:cxn modelId="{19876C82-FD38-7040-9E72-3744D3CDFD66}" type="presParOf" srcId="{AC18E1AB-ED04-6E44-8850-9019EFFB6E11}" destId="{DBC98AC3-2136-A34D-A13D-A3471CBA9E34}" srcOrd="6" destOrd="0" presId="urn:microsoft.com/office/officeart/2005/8/layout/list1"/>
    <dgm:cxn modelId="{1A1B2385-5037-FE4F-A006-58E1FDED70FB}" type="presParOf" srcId="{AC18E1AB-ED04-6E44-8850-9019EFFB6E11}" destId="{F1FA674A-20E1-B44E-BB8F-2AEBBD0CB786}" srcOrd="7" destOrd="0" presId="urn:microsoft.com/office/officeart/2005/8/layout/list1"/>
    <dgm:cxn modelId="{52AB542D-5DB3-D046-968C-C78F1F530AEB}" type="presParOf" srcId="{AC18E1AB-ED04-6E44-8850-9019EFFB6E11}" destId="{BD3911F6-5B98-7B43-817D-E1E0A359DC73}" srcOrd="8" destOrd="0" presId="urn:microsoft.com/office/officeart/2005/8/layout/list1"/>
    <dgm:cxn modelId="{C764C5E6-D8DD-6442-BBB9-023E2B162FC6}" type="presParOf" srcId="{BD3911F6-5B98-7B43-817D-E1E0A359DC73}" destId="{752EB65D-09D9-CA40-A046-552497D5007E}" srcOrd="0" destOrd="0" presId="urn:microsoft.com/office/officeart/2005/8/layout/list1"/>
    <dgm:cxn modelId="{4740BF2C-4EF6-F945-8702-5468ACFD0761}" type="presParOf" srcId="{BD3911F6-5B98-7B43-817D-E1E0A359DC73}" destId="{F376D4F3-24BF-2140-B011-286B6F26B02A}" srcOrd="1" destOrd="0" presId="urn:microsoft.com/office/officeart/2005/8/layout/list1"/>
    <dgm:cxn modelId="{88B414C5-AE3C-9C4F-9D28-A05EEEAA1D91}" type="presParOf" srcId="{AC18E1AB-ED04-6E44-8850-9019EFFB6E11}" destId="{BD48B725-7A53-324E-8685-D5F48FF63A2C}" srcOrd="9" destOrd="0" presId="urn:microsoft.com/office/officeart/2005/8/layout/list1"/>
    <dgm:cxn modelId="{F8EDCB9D-8A8D-0A4F-A28A-2B51B88465CB}" type="presParOf" srcId="{AC18E1AB-ED04-6E44-8850-9019EFFB6E11}" destId="{E40CA3F5-70BE-1446-A8DA-DC718823CB04}" srcOrd="10" destOrd="0" presId="urn:microsoft.com/office/officeart/2005/8/layout/list1"/>
    <dgm:cxn modelId="{7BD939C2-0E80-2447-968A-31F74D929BE7}" type="presParOf" srcId="{AC18E1AB-ED04-6E44-8850-9019EFFB6E11}" destId="{14326464-9DE4-B94B-9491-041E77A6A57A}" srcOrd="11" destOrd="0" presId="urn:microsoft.com/office/officeart/2005/8/layout/list1"/>
    <dgm:cxn modelId="{4D989E16-C45F-6848-81E0-E5DDA1E2F924}" type="presParOf" srcId="{AC18E1AB-ED04-6E44-8850-9019EFFB6E11}" destId="{FF8CAE32-00E7-234E-B8ED-510E95D6FA1C}" srcOrd="12" destOrd="0" presId="urn:microsoft.com/office/officeart/2005/8/layout/list1"/>
    <dgm:cxn modelId="{FC2E6F05-206A-8943-ADE5-096914976684}" type="presParOf" srcId="{FF8CAE32-00E7-234E-B8ED-510E95D6FA1C}" destId="{FA78B83E-ED71-1945-926F-CCD276F11BAA}" srcOrd="0" destOrd="0" presId="urn:microsoft.com/office/officeart/2005/8/layout/list1"/>
    <dgm:cxn modelId="{FB43CE21-432F-A340-8C1D-7C2C6784E3E4}" type="presParOf" srcId="{FF8CAE32-00E7-234E-B8ED-510E95D6FA1C}" destId="{AE07A77F-5C67-1A4A-BB73-BA34D362B376}" srcOrd="1" destOrd="0" presId="urn:microsoft.com/office/officeart/2005/8/layout/list1"/>
    <dgm:cxn modelId="{6A6AC2AF-7527-EA40-A5E0-B5B8CEA6DDD0}" type="presParOf" srcId="{AC18E1AB-ED04-6E44-8850-9019EFFB6E11}" destId="{879A5BE5-9760-B64A-A1A2-C0A2BE715DAC}" srcOrd="13" destOrd="0" presId="urn:microsoft.com/office/officeart/2005/8/layout/list1"/>
    <dgm:cxn modelId="{4FA76514-9C5E-FD4E-8D1D-E8D41F3A0119}" type="presParOf" srcId="{AC18E1AB-ED04-6E44-8850-9019EFFB6E11}" destId="{02B680E8-67CB-A745-B72C-4A2668904422}" srcOrd="14" destOrd="0" presId="urn:microsoft.com/office/officeart/2005/8/layout/list1"/>
    <dgm:cxn modelId="{13D3E71B-06F8-8249-8CAE-ACC39D449F31}" type="presParOf" srcId="{AC18E1AB-ED04-6E44-8850-9019EFFB6E11}" destId="{FC75E9D5-84F4-E446-89FF-51D4A084AD3B}" srcOrd="15" destOrd="0" presId="urn:microsoft.com/office/officeart/2005/8/layout/list1"/>
    <dgm:cxn modelId="{42CA383F-3856-114E-A91E-8388D781363B}" type="presParOf" srcId="{AC18E1AB-ED04-6E44-8850-9019EFFB6E11}" destId="{C11D8C2B-55B7-3143-84DE-BA262DE0BC2B}" srcOrd="16" destOrd="0" presId="urn:microsoft.com/office/officeart/2005/8/layout/list1"/>
    <dgm:cxn modelId="{4185DC93-C77F-B24F-AEB4-826843ACD882}" type="presParOf" srcId="{C11D8C2B-55B7-3143-84DE-BA262DE0BC2B}" destId="{3390CEC3-C9A2-2A48-B5B5-C18EB526B05C}" srcOrd="0" destOrd="0" presId="urn:microsoft.com/office/officeart/2005/8/layout/list1"/>
    <dgm:cxn modelId="{96E01E33-F9C7-9541-8798-E11CCA3EDAB1}" type="presParOf" srcId="{C11D8C2B-55B7-3143-84DE-BA262DE0BC2B}" destId="{BCE0D3BA-5FAC-414C-9891-B4EE6E7729E5}" srcOrd="1" destOrd="0" presId="urn:microsoft.com/office/officeart/2005/8/layout/list1"/>
    <dgm:cxn modelId="{E7641D2B-22E3-0D47-B204-10637ABFF037}" type="presParOf" srcId="{AC18E1AB-ED04-6E44-8850-9019EFFB6E11}" destId="{BCC2C5F5-6EE3-6E40-834E-192E16A21161}" srcOrd="17" destOrd="0" presId="urn:microsoft.com/office/officeart/2005/8/layout/list1"/>
    <dgm:cxn modelId="{2AA6E61E-945D-7246-8877-ACB03E10ABD8}" type="presParOf" srcId="{AC18E1AB-ED04-6E44-8850-9019EFFB6E11}" destId="{CF1CEC04-D690-C740-ADEB-1D22696C5D5C}" srcOrd="18" destOrd="0" presId="urn:microsoft.com/office/officeart/2005/8/layout/list1"/>
    <dgm:cxn modelId="{43F15F87-1170-7B46-9DFD-616EBDEE3D5C}" type="presParOf" srcId="{AC18E1AB-ED04-6E44-8850-9019EFFB6E11}" destId="{B4F090CA-5E3A-C44A-8421-D5139F655893}" srcOrd="19" destOrd="0" presId="urn:microsoft.com/office/officeart/2005/8/layout/list1"/>
    <dgm:cxn modelId="{B747251E-508C-654B-833D-6709090D71A2}" type="presParOf" srcId="{AC18E1AB-ED04-6E44-8850-9019EFFB6E11}" destId="{E43326FA-49B3-174F-AB76-2B3E5EB94AD8}" srcOrd="20" destOrd="0" presId="urn:microsoft.com/office/officeart/2005/8/layout/list1"/>
    <dgm:cxn modelId="{4300A2A3-8730-9048-955A-38B614891276}" type="presParOf" srcId="{E43326FA-49B3-174F-AB76-2B3E5EB94AD8}" destId="{7930C290-C001-C042-844D-39E12AD61B97}" srcOrd="0" destOrd="0" presId="urn:microsoft.com/office/officeart/2005/8/layout/list1"/>
    <dgm:cxn modelId="{186BE529-E37E-C246-8BCF-F31CB24987B0}" type="presParOf" srcId="{E43326FA-49B3-174F-AB76-2B3E5EB94AD8}" destId="{8E64F9AC-111C-714B-9369-0B50334D4858}" srcOrd="1" destOrd="0" presId="urn:microsoft.com/office/officeart/2005/8/layout/list1"/>
    <dgm:cxn modelId="{FB642445-5C31-064A-8AC5-8B8B94D12884}" type="presParOf" srcId="{AC18E1AB-ED04-6E44-8850-9019EFFB6E11}" destId="{5F9C7D35-448C-7548-B2F5-FA9357655BB3}" srcOrd="21" destOrd="0" presId="urn:microsoft.com/office/officeart/2005/8/layout/list1"/>
    <dgm:cxn modelId="{A621D3A2-BEC2-2541-B294-CB04BDB2BA18}" type="presParOf" srcId="{AC18E1AB-ED04-6E44-8850-9019EFFB6E11}" destId="{0D5B864C-523B-5C4F-90E0-72D5045CA58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BE1A4-60EB-4BF8-B9E9-8684D2774D24}"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4B3240F6-B72B-4F2A-913C-B21438DDC57E}">
      <dgm:prSet/>
      <dgm:spPr/>
      <dgm:t>
        <a:bodyPr/>
        <a:lstStyle/>
        <a:p>
          <a:r>
            <a:rPr lang="en-US" b="0" i="0" dirty="0">
              <a:latin typeface="Avenir Book" panose="02000503020000020003" pitchFamily="2" charset="0"/>
            </a:rPr>
            <a:t>21% </a:t>
          </a:r>
          <a:r>
            <a:rPr lang="en-US" b="0" i="0" dirty="0" err="1">
              <a:latin typeface="Avenir Book" panose="02000503020000020003" pitchFamily="2" charset="0"/>
            </a:rPr>
            <a:t>Skolotāju</a:t>
          </a:r>
          <a:r>
            <a:rPr lang="en-US" b="0" i="0" dirty="0">
              <a:latin typeface="Avenir Book" panose="02000503020000020003" pitchFamily="2" charset="0"/>
            </a:rPr>
            <a:t> </a:t>
          </a:r>
          <a:r>
            <a:rPr lang="en-US" b="0" i="0" dirty="0" err="1">
              <a:latin typeface="Avenir Book" panose="02000503020000020003" pitchFamily="2" charset="0"/>
            </a:rPr>
            <a:t>attieksme</a:t>
          </a:r>
          <a:r>
            <a:rPr lang="en-US" b="0" i="0" dirty="0">
              <a:latin typeface="Avenir Book" panose="02000503020000020003" pitchFamily="2" charset="0"/>
            </a:rPr>
            <a:t> </a:t>
          </a:r>
          <a:r>
            <a:rPr lang="en-US" b="0" i="0" dirty="0" err="1">
              <a:latin typeface="Avenir Book" panose="02000503020000020003" pitchFamily="2" charset="0"/>
            </a:rPr>
            <a:t>pret</a:t>
          </a:r>
          <a:r>
            <a:rPr lang="en-US" b="0" i="0" dirty="0">
              <a:latin typeface="Avenir Book" panose="02000503020000020003" pitchFamily="2" charset="0"/>
            </a:rPr>
            <a:t> </a:t>
          </a:r>
          <a:r>
            <a:rPr lang="en-US" b="0" i="0" dirty="0" err="1">
              <a:latin typeface="Avenir Book" panose="02000503020000020003" pitchFamily="2" charset="0"/>
            </a:rPr>
            <a:t>remigrantu</a:t>
          </a:r>
          <a:r>
            <a:rPr lang="en-US" b="0" i="0" dirty="0">
              <a:latin typeface="Avenir Book" panose="02000503020000020003" pitchFamily="2" charset="0"/>
            </a:rPr>
            <a:t> </a:t>
          </a:r>
          <a:r>
            <a:rPr lang="en-US" b="0" i="0" dirty="0" err="1">
              <a:latin typeface="Avenir Book" panose="02000503020000020003" pitchFamily="2" charset="0"/>
            </a:rPr>
            <a:t>bērniem</a:t>
          </a:r>
          <a:r>
            <a:rPr lang="en-US" b="0" i="0" dirty="0">
              <a:latin typeface="Avenir Book" panose="02000503020000020003" pitchFamily="2" charset="0"/>
            </a:rPr>
            <a:t> (</a:t>
          </a:r>
          <a:r>
            <a:rPr lang="en-US" b="0" i="0" dirty="0" err="1">
              <a:latin typeface="Avenir Book" panose="02000503020000020003" pitchFamily="2" charset="0"/>
            </a:rPr>
            <a:t>iejūtība</a:t>
          </a:r>
          <a:r>
            <a:rPr lang="en-US" b="0" i="0" dirty="0">
              <a:latin typeface="Avenir Book" panose="02000503020000020003" pitchFamily="2" charset="0"/>
            </a:rPr>
            <a:t>, </a:t>
          </a:r>
          <a:r>
            <a:rPr lang="en-US" b="0" i="0" dirty="0" err="1">
              <a:latin typeface="Avenir Book" panose="02000503020000020003" pitchFamily="2" charset="0"/>
            </a:rPr>
            <a:t>uzmanība</a:t>
          </a:r>
          <a:r>
            <a:rPr lang="en-US" b="0" i="0" dirty="0">
              <a:latin typeface="Avenir Book" panose="02000503020000020003" pitchFamily="2" charset="0"/>
            </a:rPr>
            <a:t>)</a:t>
          </a:r>
        </a:p>
      </dgm:t>
    </dgm:pt>
    <dgm:pt modelId="{3A9A35C1-2F2E-41B9-8BDE-B2CA836AD867}" type="parTrans" cxnId="{B54F8B50-9D8C-4B4D-A72D-8B04B29CB801}">
      <dgm:prSet/>
      <dgm:spPr/>
      <dgm:t>
        <a:bodyPr/>
        <a:lstStyle/>
        <a:p>
          <a:endParaRPr lang="en-US"/>
        </a:p>
      </dgm:t>
    </dgm:pt>
    <dgm:pt modelId="{692E9BD9-E974-41D4-9B1C-65F2DFB3733B}" type="sibTrans" cxnId="{B54F8B50-9D8C-4B4D-A72D-8B04B29CB801}">
      <dgm:prSet/>
      <dgm:spPr/>
      <dgm:t>
        <a:bodyPr/>
        <a:lstStyle/>
        <a:p>
          <a:endParaRPr lang="en-US"/>
        </a:p>
      </dgm:t>
    </dgm:pt>
    <dgm:pt modelId="{624943A2-88E8-4E0B-9929-CC527F38FAAE}">
      <dgm:prSet/>
      <dgm:spPr/>
      <dgm:t>
        <a:bodyPr/>
        <a:lstStyle/>
        <a:p>
          <a:r>
            <a:rPr lang="en-US" b="0" i="0" dirty="0">
              <a:latin typeface="Avenir Book" panose="02000503020000020003" pitchFamily="2" charset="0"/>
            </a:rPr>
            <a:t>10% </a:t>
          </a:r>
          <a:r>
            <a:rPr lang="en-US" b="0" i="0" dirty="0" err="1">
              <a:latin typeface="Avenir Book" panose="02000503020000020003" pitchFamily="2" charset="0"/>
            </a:rPr>
            <a:t>Mainīt</a:t>
          </a:r>
          <a:r>
            <a:rPr lang="en-US" b="0" i="0" dirty="0">
              <a:latin typeface="Avenir Book" panose="02000503020000020003" pitchFamily="2" charset="0"/>
            </a:rPr>
            <a:t> </a:t>
          </a:r>
          <a:r>
            <a:rPr lang="en-US" b="0" i="0" dirty="0" err="1">
              <a:latin typeface="Avenir Book" panose="02000503020000020003" pitchFamily="2" charset="0"/>
            </a:rPr>
            <a:t>skolas</a:t>
          </a:r>
          <a:r>
            <a:rPr lang="en-US" b="0" i="0" dirty="0">
              <a:latin typeface="Avenir Book" panose="02000503020000020003" pitchFamily="2" charset="0"/>
            </a:rPr>
            <a:t> </a:t>
          </a:r>
          <a:r>
            <a:rPr lang="en-US" b="0" i="0" dirty="0" err="1">
              <a:latin typeface="Avenir Book" panose="02000503020000020003" pitchFamily="2" charset="0"/>
            </a:rPr>
            <a:t>vidi</a:t>
          </a:r>
          <a:r>
            <a:rPr lang="en-US" b="0" i="0" dirty="0">
              <a:latin typeface="Avenir Book" panose="02000503020000020003" pitchFamily="2" charset="0"/>
            </a:rPr>
            <a:t>, </a:t>
          </a:r>
          <a:r>
            <a:rPr lang="en-US" b="0" i="0" dirty="0" err="1">
              <a:latin typeface="Avenir Book" panose="02000503020000020003" pitchFamily="2" charset="0"/>
            </a:rPr>
            <a:t>lai</a:t>
          </a:r>
          <a:r>
            <a:rPr lang="en-US" b="0" i="0" dirty="0">
              <a:latin typeface="Avenir Book" panose="02000503020000020003" pitchFamily="2" charset="0"/>
            </a:rPr>
            <a:t> </a:t>
          </a:r>
          <a:r>
            <a:rPr lang="en-US" b="0" i="0" dirty="0" err="1">
              <a:latin typeface="Avenir Book" panose="02000503020000020003" pitchFamily="2" charset="0"/>
            </a:rPr>
            <a:t>jaunpienācējiem</a:t>
          </a:r>
          <a:r>
            <a:rPr lang="en-US" b="0" i="0" dirty="0">
              <a:latin typeface="Avenir Book" panose="02000503020000020003" pitchFamily="2" charset="0"/>
            </a:rPr>
            <a:t> </a:t>
          </a:r>
          <a:r>
            <a:rPr lang="en-US" b="0" i="0" dirty="0" err="1">
              <a:latin typeface="Avenir Book" panose="02000503020000020003" pitchFamily="2" charset="0"/>
            </a:rPr>
            <a:t>nebūtu</a:t>
          </a:r>
          <a:r>
            <a:rPr lang="en-US" b="0" i="0" dirty="0">
              <a:latin typeface="Avenir Book" panose="02000503020000020003" pitchFamily="2" charset="0"/>
            </a:rPr>
            <a:t> </a:t>
          </a:r>
          <a:r>
            <a:rPr lang="en-US" b="0" i="0" dirty="0" err="1">
              <a:latin typeface="Avenir Book" panose="02000503020000020003" pitchFamily="2" charset="0"/>
            </a:rPr>
            <a:t>kultūršoks</a:t>
          </a:r>
          <a:r>
            <a:rPr lang="en-US" b="0" i="0" dirty="0">
              <a:latin typeface="Avenir Book" panose="02000503020000020003" pitchFamily="2" charset="0"/>
            </a:rPr>
            <a:t> </a:t>
          </a:r>
        </a:p>
      </dgm:t>
    </dgm:pt>
    <dgm:pt modelId="{3275DAB1-C80C-41E1-B6D3-F6194E58C7A0}" type="parTrans" cxnId="{6E8AC45D-4F81-493F-BD0E-D813A981DC75}">
      <dgm:prSet/>
      <dgm:spPr/>
      <dgm:t>
        <a:bodyPr/>
        <a:lstStyle/>
        <a:p>
          <a:endParaRPr lang="en-US"/>
        </a:p>
      </dgm:t>
    </dgm:pt>
    <dgm:pt modelId="{B00B52F1-3515-49FF-AEFD-0F88686BD91D}" type="sibTrans" cxnId="{6E8AC45D-4F81-493F-BD0E-D813A981DC75}">
      <dgm:prSet/>
      <dgm:spPr/>
      <dgm:t>
        <a:bodyPr/>
        <a:lstStyle/>
        <a:p>
          <a:endParaRPr lang="en-US"/>
        </a:p>
      </dgm:t>
    </dgm:pt>
    <dgm:pt modelId="{1EDE3C61-287A-0743-BB80-57568BDC30EC}">
      <dgm:prSet/>
      <dgm:spPr/>
      <dgm:t>
        <a:bodyPr/>
        <a:lstStyle/>
        <a:p>
          <a:r>
            <a:rPr lang="en-US" b="0" i="0" dirty="0">
              <a:latin typeface="Avenir Book" panose="02000503020000020003" pitchFamily="2" charset="0"/>
            </a:rPr>
            <a:t>7% </a:t>
          </a:r>
          <a:r>
            <a:rPr lang="en-US" b="0" i="0" dirty="0" err="1">
              <a:latin typeface="Avenir Book" panose="02000503020000020003" pitchFamily="2" charset="0"/>
            </a:rPr>
            <a:t>Adaptācijas</a:t>
          </a:r>
          <a:r>
            <a:rPr lang="en-US" b="0" i="0" dirty="0">
              <a:latin typeface="Avenir Book" panose="02000503020000020003" pitchFamily="2" charset="0"/>
            </a:rPr>
            <a:t> </a:t>
          </a:r>
          <a:r>
            <a:rPr lang="en-US" b="0" i="0" dirty="0" err="1">
              <a:latin typeface="Avenir Book" panose="02000503020000020003" pitchFamily="2" charset="0"/>
            </a:rPr>
            <a:t>laiks</a:t>
          </a:r>
          <a:r>
            <a:rPr lang="en-US" b="0" i="0" dirty="0">
              <a:latin typeface="Avenir Book" panose="02000503020000020003" pitchFamily="2" charset="0"/>
            </a:rPr>
            <a:t>, dot </a:t>
          </a:r>
          <a:r>
            <a:rPr lang="en-US" b="0" i="0" dirty="0" err="1">
              <a:latin typeface="Avenir Book" panose="02000503020000020003" pitchFamily="2" charset="0"/>
            </a:rPr>
            <a:t>atlaides</a:t>
          </a:r>
          <a:r>
            <a:rPr lang="en-US" b="0" i="0" dirty="0">
              <a:latin typeface="Avenir Book" panose="02000503020000020003" pitchFamily="2" charset="0"/>
            </a:rPr>
            <a:t>, </a:t>
          </a:r>
          <a:r>
            <a:rPr lang="en-US" b="0" i="0" dirty="0" err="1">
              <a:latin typeface="Avenir Book" panose="02000503020000020003" pitchFamily="2" charset="0"/>
            </a:rPr>
            <a:t>sākumā</a:t>
          </a:r>
          <a:r>
            <a:rPr lang="en-US" b="0" i="0" dirty="0">
              <a:latin typeface="Avenir Book" panose="02000503020000020003" pitchFamily="2" charset="0"/>
            </a:rPr>
            <a:t> </a:t>
          </a:r>
          <a:r>
            <a:rPr lang="en-US" b="0" i="0" dirty="0" err="1">
              <a:latin typeface="Avenir Book" panose="02000503020000020003" pitchFamily="2" charset="0"/>
            </a:rPr>
            <a:t>nevērtēt</a:t>
          </a:r>
          <a:r>
            <a:rPr lang="en-US" b="0" i="0" dirty="0">
              <a:latin typeface="Avenir Book" panose="02000503020000020003" pitchFamily="2" charset="0"/>
            </a:rPr>
            <a:t> </a:t>
          </a:r>
          <a:r>
            <a:rPr lang="en-US" b="0" i="0" dirty="0" err="1">
              <a:latin typeface="Avenir Book" panose="02000503020000020003" pitchFamily="2" charset="0"/>
            </a:rPr>
            <a:t>kā</a:t>
          </a:r>
          <a:r>
            <a:rPr lang="en-US" b="0" i="0" dirty="0">
              <a:latin typeface="Avenir Book" panose="02000503020000020003" pitchFamily="2" charset="0"/>
            </a:rPr>
            <a:t> </a:t>
          </a:r>
          <a:r>
            <a:rPr lang="en-US" b="0" i="0" dirty="0" err="1">
              <a:latin typeface="Avenir Book" panose="02000503020000020003" pitchFamily="2" charset="0"/>
            </a:rPr>
            <a:t>citus</a:t>
          </a:r>
          <a:endParaRPr lang="en-US" b="0" i="0" dirty="0">
            <a:latin typeface="Avenir Book" panose="02000503020000020003" pitchFamily="2" charset="0"/>
          </a:endParaRPr>
        </a:p>
      </dgm:t>
    </dgm:pt>
    <dgm:pt modelId="{1A857BBC-FF35-E147-9CC0-195AD8682C6C}" type="parTrans" cxnId="{B71EEC48-6E07-D245-A0FB-20CB30FD2AE6}">
      <dgm:prSet/>
      <dgm:spPr/>
      <dgm:t>
        <a:bodyPr/>
        <a:lstStyle/>
        <a:p>
          <a:endParaRPr lang="en-GB"/>
        </a:p>
      </dgm:t>
    </dgm:pt>
    <dgm:pt modelId="{E32944DF-889D-B644-A59A-26888167A31B}" type="sibTrans" cxnId="{B71EEC48-6E07-D245-A0FB-20CB30FD2AE6}">
      <dgm:prSet/>
      <dgm:spPr/>
      <dgm:t>
        <a:bodyPr/>
        <a:lstStyle/>
        <a:p>
          <a:endParaRPr lang="en-GB"/>
        </a:p>
      </dgm:t>
    </dgm:pt>
    <dgm:pt modelId="{3A89072C-83B7-1D41-B1DA-AB5A56F9160B}">
      <dgm:prSet/>
      <dgm:spPr/>
      <dgm:t>
        <a:bodyPr/>
        <a:lstStyle/>
        <a:p>
          <a:r>
            <a:rPr lang="en-US" b="0" i="0" dirty="0">
              <a:latin typeface="Avenir Book" panose="02000503020000020003" pitchFamily="2" charset="0"/>
            </a:rPr>
            <a:t>11% Nav </a:t>
          </a:r>
          <a:r>
            <a:rPr lang="en-US" b="0" i="0" dirty="0" err="1">
              <a:latin typeface="Avenir Book" panose="02000503020000020003" pitchFamily="2" charset="0"/>
            </a:rPr>
            <a:t>vajadzīgs</a:t>
          </a:r>
          <a:r>
            <a:rPr lang="en-US" b="0" i="0" dirty="0">
              <a:latin typeface="Avenir Book" panose="02000503020000020003" pitchFamily="2" charset="0"/>
            </a:rPr>
            <a:t> </a:t>
          </a:r>
          <a:r>
            <a:rPr lang="en-US" b="0" i="0" dirty="0" err="1">
              <a:latin typeface="Avenir Book" panose="02000503020000020003" pitchFamily="2" charset="0"/>
            </a:rPr>
            <a:t>atbalsts</a:t>
          </a:r>
          <a:r>
            <a:rPr lang="en-US" b="0" i="0" dirty="0">
              <a:latin typeface="Avenir Book" panose="02000503020000020003" pitchFamily="2" charset="0"/>
            </a:rPr>
            <a:t>/ </a:t>
          </a:r>
          <a:r>
            <a:rPr lang="en-US" b="0" i="0" dirty="0" err="1">
              <a:latin typeface="Avenir Book" panose="02000503020000020003" pitchFamily="2" charset="0"/>
            </a:rPr>
            <a:t>novērtē</a:t>
          </a:r>
          <a:r>
            <a:rPr lang="en-US" b="0" i="0" dirty="0">
              <a:latin typeface="Avenir Book" panose="02000503020000020003" pitchFamily="2" charset="0"/>
            </a:rPr>
            <a:t> </a:t>
          </a:r>
          <a:r>
            <a:rPr lang="en-US" b="0" i="0" dirty="0" err="1">
              <a:latin typeface="Avenir Book" panose="02000503020000020003" pitchFamily="2" charset="0"/>
            </a:rPr>
            <a:t>pedagogu</a:t>
          </a:r>
          <a:r>
            <a:rPr lang="en-US" b="0" i="0" dirty="0">
              <a:latin typeface="Avenir Book" panose="02000503020000020003" pitchFamily="2" charset="0"/>
            </a:rPr>
            <a:t> </a:t>
          </a:r>
          <a:r>
            <a:rPr lang="en-US" b="0" i="0" dirty="0" err="1">
              <a:latin typeface="Avenir Book" panose="02000503020000020003" pitchFamily="2" charset="0"/>
            </a:rPr>
            <a:t>līdz</a:t>
          </a:r>
          <a:r>
            <a:rPr lang="en-US" b="0" i="0" dirty="0">
              <a:latin typeface="Avenir Book" panose="02000503020000020003" pitchFamily="2" charset="0"/>
            </a:rPr>
            <a:t> </a:t>
          </a:r>
          <a:r>
            <a:rPr lang="en-US" b="0" i="0" dirty="0" err="1">
              <a:latin typeface="Avenir Book" panose="02000503020000020003" pitchFamily="2" charset="0"/>
            </a:rPr>
            <a:t>šim</a:t>
          </a:r>
          <a:r>
            <a:rPr lang="en-US" b="0" i="0" dirty="0">
              <a:latin typeface="Avenir Book" panose="02000503020000020003" pitchFamily="2" charset="0"/>
            </a:rPr>
            <a:t> </a:t>
          </a:r>
          <a:r>
            <a:rPr lang="en-US" b="0" i="0" dirty="0" err="1">
              <a:latin typeface="Avenir Book" panose="02000503020000020003" pitchFamily="2" charset="0"/>
            </a:rPr>
            <a:t>padarīto</a:t>
          </a:r>
          <a:endParaRPr lang="en-US" b="0" i="0" dirty="0">
            <a:latin typeface="Avenir Book" panose="02000503020000020003" pitchFamily="2" charset="0"/>
          </a:endParaRPr>
        </a:p>
      </dgm:t>
    </dgm:pt>
    <dgm:pt modelId="{7FCADCE8-6E37-A64F-B216-D3552992D202}" type="parTrans" cxnId="{A8880C0B-7FA1-0E47-AB11-903A5ED56C85}">
      <dgm:prSet/>
      <dgm:spPr/>
      <dgm:t>
        <a:bodyPr/>
        <a:lstStyle/>
        <a:p>
          <a:endParaRPr lang="en-GB"/>
        </a:p>
      </dgm:t>
    </dgm:pt>
    <dgm:pt modelId="{93E3E62C-AE2E-344F-BAF9-8CBACC791B98}" type="sibTrans" cxnId="{A8880C0B-7FA1-0E47-AB11-903A5ED56C85}">
      <dgm:prSet/>
      <dgm:spPr/>
      <dgm:t>
        <a:bodyPr/>
        <a:lstStyle/>
        <a:p>
          <a:endParaRPr lang="en-GB"/>
        </a:p>
      </dgm:t>
    </dgm:pt>
    <dgm:pt modelId="{12B0BEE3-61A3-F14A-9DFC-89159085FED7}">
      <dgm:prSet/>
      <dgm:spPr/>
      <dgm:t>
        <a:bodyPr/>
        <a:lstStyle/>
        <a:p>
          <a:r>
            <a:rPr lang="en-US" b="0" i="0" dirty="0">
              <a:latin typeface="Avenir Book" panose="02000503020000020003" pitchFamily="2" charset="0"/>
            </a:rPr>
            <a:t>19% </a:t>
          </a:r>
          <a:r>
            <a:rPr lang="en-US" b="0" i="0" dirty="0" err="1">
              <a:latin typeface="Avenir Book" panose="02000503020000020003" pitchFamily="2" charset="0"/>
            </a:rPr>
            <a:t>Papildu</a:t>
          </a:r>
          <a:r>
            <a:rPr lang="en-US" b="0" i="0" dirty="0">
              <a:latin typeface="Avenir Book" panose="02000503020000020003" pitchFamily="2" charset="0"/>
            </a:rPr>
            <a:t> </a:t>
          </a:r>
          <a:r>
            <a:rPr lang="en-US" b="0" i="0" dirty="0" err="1">
              <a:latin typeface="Avenir Book" panose="02000503020000020003" pitchFamily="2" charset="0"/>
            </a:rPr>
            <a:t>latv</a:t>
          </a:r>
          <a:r>
            <a:rPr lang="en-US" b="0" i="0" dirty="0">
              <a:latin typeface="Avenir Book" panose="02000503020000020003" pitchFamily="2" charset="0"/>
            </a:rPr>
            <a:t>. </a:t>
          </a:r>
          <a:r>
            <a:rPr lang="en-US" b="0" i="0" dirty="0" err="1">
              <a:latin typeface="Avenir Book" panose="02000503020000020003" pitchFamily="2" charset="0"/>
            </a:rPr>
            <a:t>valodas</a:t>
          </a:r>
          <a:r>
            <a:rPr lang="en-US" b="0" i="0" dirty="0">
              <a:latin typeface="Avenir Book" panose="02000503020000020003" pitchFamily="2" charset="0"/>
            </a:rPr>
            <a:t> </a:t>
          </a:r>
          <a:r>
            <a:rPr lang="en-US" b="0" i="0" dirty="0" err="1">
              <a:latin typeface="Avenir Book" panose="02000503020000020003" pitchFamily="2" charset="0"/>
            </a:rPr>
            <a:t>apguves</a:t>
          </a:r>
          <a:r>
            <a:rPr lang="en-US" b="0" i="0" dirty="0">
              <a:latin typeface="Avenir Book" panose="02000503020000020003" pitchFamily="2" charset="0"/>
            </a:rPr>
            <a:t> </a:t>
          </a:r>
          <a:r>
            <a:rPr lang="en-US" b="0" i="0" dirty="0" err="1">
              <a:latin typeface="Avenir Book" panose="02000503020000020003" pitchFamily="2" charset="0"/>
            </a:rPr>
            <a:t>nodarbības</a:t>
          </a:r>
          <a:r>
            <a:rPr lang="en-US" b="0" i="0" dirty="0">
              <a:latin typeface="Avenir Book" panose="02000503020000020003" pitchFamily="2" charset="0"/>
            </a:rPr>
            <a:t>/ </a:t>
          </a:r>
          <a:r>
            <a:rPr lang="en-US" b="0" i="0" dirty="0" err="1">
              <a:latin typeface="Avenir Book" panose="02000503020000020003" pitchFamily="2" charset="0"/>
            </a:rPr>
            <a:t>individuāla</a:t>
          </a:r>
          <a:r>
            <a:rPr lang="en-US" b="0" i="0" dirty="0">
              <a:latin typeface="Avenir Book" panose="02000503020000020003" pitchFamily="2" charset="0"/>
            </a:rPr>
            <a:t> </a:t>
          </a:r>
          <a:r>
            <a:rPr lang="en-US" b="0" i="0" dirty="0" err="1">
              <a:latin typeface="Avenir Book" panose="02000503020000020003" pitchFamily="2" charset="0"/>
            </a:rPr>
            <a:t>pieeja</a:t>
          </a:r>
          <a:r>
            <a:rPr lang="en-US" b="0" i="0" dirty="0">
              <a:latin typeface="Avenir Book" panose="02000503020000020003" pitchFamily="2" charset="0"/>
            </a:rPr>
            <a:t> </a:t>
          </a:r>
          <a:r>
            <a:rPr lang="en-US" b="0" i="0" dirty="0" err="1">
              <a:latin typeface="Avenir Book" panose="02000503020000020003" pitchFamily="2" charset="0"/>
            </a:rPr>
            <a:t>priekšmetos</a:t>
          </a:r>
          <a:endParaRPr lang="en-US" b="0" i="0" dirty="0">
            <a:latin typeface="Avenir Book" panose="02000503020000020003" pitchFamily="2" charset="0"/>
          </a:endParaRPr>
        </a:p>
      </dgm:t>
    </dgm:pt>
    <dgm:pt modelId="{3694743E-A34D-C54D-A8B8-21FF9F4ED4EA}" type="parTrans" cxnId="{39533F89-3B46-4C48-B566-4279EA7141FD}">
      <dgm:prSet/>
      <dgm:spPr/>
      <dgm:t>
        <a:bodyPr/>
        <a:lstStyle/>
        <a:p>
          <a:endParaRPr lang="en-GB"/>
        </a:p>
      </dgm:t>
    </dgm:pt>
    <dgm:pt modelId="{9520BD0D-3EC8-D649-83C0-B259A52D5B2E}" type="sibTrans" cxnId="{39533F89-3B46-4C48-B566-4279EA7141FD}">
      <dgm:prSet/>
      <dgm:spPr/>
      <dgm:t>
        <a:bodyPr/>
        <a:lstStyle/>
        <a:p>
          <a:endParaRPr lang="en-GB"/>
        </a:p>
      </dgm:t>
    </dgm:pt>
    <dgm:pt modelId="{374964F9-398B-FE41-99BA-E9839F86E1DB}">
      <dgm:prSet/>
      <dgm:spPr/>
      <dgm:t>
        <a:bodyPr/>
        <a:lstStyle/>
        <a:p>
          <a:r>
            <a:rPr lang="en-US" b="0" i="0" dirty="0">
              <a:latin typeface="Avenir Book" panose="02000503020000020003" pitchFamily="2" charset="0"/>
            </a:rPr>
            <a:t>9% </a:t>
          </a:r>
          <a:r>
            <a:rPr lang="en-US" b="0" i="0" dirty="0" err="1">
              <a:latin typeface="Avenir Book" panose="02000503020000020003" pitchFamily="2" charset="0"/>
            </a:rPr>
            <a:t>Papildu</a:t>
          </a:r>
          <a:r>
            <a:rPr lang="en-US" b="0" i="0" dirty="0">
              <a:latin typeface="Avenir Book" panose="02000503020000020003" pitchFamily="2" charset="0"/>
            </a:rPr>
            <a:t> </a:t>
          </a:r>
          <a:r>
            <a:rPr lang="en-US" b="0" i="0" dirty="0" err="1">
              <a:latin typeface="Avenir Book" panose="02000503020000020003" pitchFamily="2" charset="0"/>
            </a:rPr>
            <a:t>atbalsta</a:t>
          </a:r>
          <a:r>
            <a:rPr lang="en-US" b="0" i="0" dirty="0">
              <a:latin typeface="Avenir Book" panose="02000503020000020003" pitchFamily="2" charset="0"/>
            </a:rPr>
            <a:t> personas </a:t>
          </a:r>
          <a:r>
            <a:rPr lang="en-US" b="0" i="0" dirty="0" err="1">
              <a:latin typeface="Avenir Book" panose="02000503020000020003" pitchFamily="2" charset="0"/>
            </a:rPr>
            <a:t>skolā</a:t>
          </a:r>
          <a:r>
            <a:rPr lang="en-US" b="0" i="0" dirty="0">
              <a:latin typeface="Avenir Book" panose="02000503020000020003" pitchFamily="2" charset="0"/>
            </a:rPr>
            <a:t>/ </a:t>
          </a:r>
          <a:r>
            <a:rPr lang="en-US" b="0" i="0" dirty="0" err="1">
              <a:latin typeface="Avenir Book" panose="02000503020000020003" pitchFamily="2" charset="0"/>
            </a:rPr>
            <a:t>vecāku</a:t>
          </a:r>
          <a:r>
            <a:rPr lang="en-US" b="0" i="0" dirty="0">
              <a:latin typeface="Avenir Book" panose="02000503020000020003" pitchFamily="2" charset="0"/>
            </a:rPr>
            <a:t> </a:t>
          </a:r>
          <a:r>
            <a:rPr lang="en-US" b="0" i="0" dirty="0" err="1">
              <a:latin typeface="Avenir Book" panose="02000503020000020003" pitchFamily="2" charset="0"/>
            </a:rPr>
            <a:t>iesaiste</a:t>
          </a:r>
          <a:endParaRPr lang="en-US" b="0" i="0" dirty="0">
            <a:latin typeface="Avenir Book" panose="02000503020000020003" pitchFamily="2" charset="0"/>
          </a:endParaRPr>
        </a:p>
      </dgm:t>
    </dgm:pt>
    <dgm:pt modelId="{C8AE7D5B-1662-364E-B2A0-9568F6CD6EE3}" type="parTrans" cxnId="{BCAC1F1A-D18B-DC4F-B502-EDDC6BBFD0F8}">
      <dgm:prSet/>
      <dgm:spPr/>
      <dgm:t>
        <a:bodyPr/>
        <a:lstStyle/>
        <a:p>
          <a:endParaRPr lang="en-GB"/>
        </a:p>
      </dgm:t>
    </dgm:pt>
    <dgm:pt modelId="{886AA15C-F01C-D44E-A697-88AB6B2777D1}" type="sibTrans" cxnId="{BCAC1F1A-D18B-DC4F-B502-EDDC6BBFD0F8}">
      <dgm:prSet/>
      <dgm:spPr/>
      <dgm:t>
        <a:bodyPr/>
        <a:lstStyle/>
        <a:p>
          <a:endParaRPr lang="en-GB"/>
        </a:p>
      </dgm:t>
    </dgm:pt>
    <dgm:pt modelId="{35DA52C6-F0FC-6C40-94F5-E99E787AEEE7}" type="pres">
      <dgm:prSet presAssocID="{5B0BE1A4-60EB-4BF8-B9E9-8684D2774D24}" presName="Name0" presStyleCnt="0">
        <dgm:presLayoutVars>
          <dgm:dir/>
          <dgm:resizeHandles val="exact"/>
        </dgm:presLayoutVars>
      </dgm:prSet>
      <dgm:spPr/>
    </dgm:pt>
    <dgm:pt modelId="{FD64D0AF-4961-5F45-BDFC-66763B76AD44}" type="pres">
      <dgm:prSet presAssocID="{4B3240F6-B72B-4F2A-913C-B21438DDC57E}" presName="node" presStyleLbl="node1" presStyleIdx="0" presStyleCnt="6">
        <dgm:presLayoutVars>
          <dgm:bulletEnabled val="1"/>
        </dgm:presLayoutVars>
      </dgm:prSet>
      <dgm:spPr/>
    </dgm:pt>
    <dgm:pt modelId="{F6031C80-F711-A442-932F-51933E8DBCFC}" type="pres">
      <dgm:prSet presAssocID="{692E9BD9-E974-41D4-9B1C-65F2DFB3733B}" presName="sibTrans" presStyleLbl="sibTrans1D1" presStyleIdx="0" presStyleCnt="5"/>
      <dgm:spPr/>
    </dgm:pt>
    <dgm:pt modelId="{114A87B9-3D60-BF49-9965-953941CD29B8}" type="pres">
      <dgm:prSet presAssocID="{692E9BD9-E974-41D4-9B1C-65F2DFB3733B}" presName="connectorText" presStyleLbl="sibTrans1D1" presStyleIdx="0" presStyleCnt="5"/>
      <dgm:spPr/>
    </dgm:pt>
    <dgm:pt modelId="{CEBD144D-C892-4744-826F-0AA520FED1A4}" type="pres">
      <dgm:prSet presAssocID="{12B0BEE3-61A3-F14A-9DFC-89159085FED7}" presName="node" presStyleLbl="node1" presStyleIdx="1" presStyleCnt="6">
        <dgm:presLayoutVars>
          <dgm:bulletEnabled val="1"/>
        </dgm:presLayoutVars>
      </dgm:prSet>
      <dgm:spPr/>
    </dgm:pt>
    <dgm:pt modelId="{2A4C13B7-E29E-F745-920C-D238956B71F8}" type="pres">
      <dgm:prSet presAssocID="{9520BD0D-3EC8-D649-83C0-B259A52D5B2E}" presName="sibTrans" presStyleLbl="sibTrans1D1" presStyleIdx="1" presStyleCnt="5"/>
      <dgm:spPr/>
    </dgm:pt>
    <dgm:pt modelId="{4ECD9BB1-19F0-8343-B2B2-55D41D58DE0F}" type="pres">
      <dgm:prSet presAssocID="{9520BD0D-3EC8-D649-83C0-B259A52D5B2E}" presName="connectorText" presStyleLbl="sibTrans1D1" presStyleIdx="1" presStyleCnt="5"/>
      <dgm:spPr/>
    </dgm:pt>
    <dgm:pt modelId="{317D2233-C4D5-EB48-BE39-3FC2CC51BACA}" type="pres">
      <dgm:prSet presAssocID="{3A89072C-83B7-1D41-B1DA-AB5A56F9160B}" presName="node" presStyleLbl="node1" presStyleIdx="2" presStyleCnt="6">
        <dgm:presLayoutVars>
          <dgm:bulletEnabled val="1"/>
        </dgm:presLayoutVars>
      </dgm:prSet>
      <dgm:spPr/>
    </dgm:pt>
    <dgm:pt modelId="{75181A19-B178-E04E-BABB-F4D583A6C824}" type="pres">
      <dgm:prSet presAssocID="{93E3E62C-AE2E-344F-BAF9-8CBACC791B98}" presName="sibTrans" presStyleLbl="sibTrans1D1" presStyleIdx="2" presStyleCnt="5"/>
      <dgm:spPr/>
    </dgm:pt>
    <dgm:pt modelId="{C5109860-A6CF-0F45-B114-C23ABC126077}" type="pres">
      <dgm:prSet presAssocID="{93E3E62C-AE2E-344F-BAF9-8CBACC791B98}" presName="connectorText" presStyleLbl="sibTrans1D1" presStyleIdx="2" presStyleCnt="5"/>
      <dgm:spPr/>
    </dgm:pt>
    <dgm:pt modelId="{F4647E1B-D39D-994D-B93E-5F87B520E62F}" type="pres">
      <dgm:prSet presAssocID="{624943A2-88E8-4E0B-9929-CC527F38FAAE}" presName="node" presStyleLbl="node1" presStyleIdx="3" presStyleCnt="6">
        <dgm:presLayoutVars>
          <dgm:bulletEnabled val="1"/>
        </dgm:presLayoutVars>
      </dgm:prSet>
      <dgm:spPr/>
    </dgm:pt>
    <dgm:pt modelId="{11A16ABA-A3C8-5E48-8B16-3E6EF67AAD18}" type="pres">
      <dgm:prSet presAssocID="{B00B52F1-3515-49FF-AEFD-0F88686BD91D}" presName="sibTrans" presStyleLbl="sibTrans1D1" presStyleIdx="3" presStyleCnt="5"/>
      <dgm:spPr/>
    </dgm:pt>
    <dgm:pt modelId="{D4493CC9-4EA4-F443-B032-5DDC9744B036}" type="pres">
      <dgm:prSet presAssocID="{B00B52F1-3515-49FF-AEFD-0F88686BD91D}" presName="connectorText" presStyleLbl="sibTrans1D1" presStyleIdx="3" presStyleCnt="5"/>
      <dgm:spPr/>
    </dgm:pt>
    <dgm:pt modelId="{F971C2C1-8ECE-8F4A-84FE-BCB143A04E94}" type="pres">
      <dgm:prSet presAssocID="{374964F9-398B-FE41-99BA-E9839F86E1DB}" presName="node" presStyleLbl="node1" presStyleIdx="4" presStyleCnt="6">
        <dgm:presLayoutVars>
          <dgm:bulletEnabled val="1"/>
        </dgm:presLayoutVars>
      </dgm:prSet>
      <dgm:spPr/>
    </dgm:pt>
    <dgm:pt modelId="{EBEA2AD8-BF5D-764C-8091-90C2F5E03660}" type="pres">
      <dgm:prSet presAssocID="{886AA15C-F01C-D44E-A697-88AB6B2777D1}" presName="sibTrans" presStyleLbl="sibTrans1D1" presStyleIdx="4" presStyleCnt="5"/>
      <dgm:spPr/>
    </dgm:pt>
    <dgm:pt modelId="{C597D4A9-AF2A-884A-84FA-3BABEA343593}" type="pres">
      <dgm:prSet presAssocID="{886AA15C-F01C-D44E-A697-88AB6B2777D1}" presName="connectorText" presStyleLbl="sibTrans1D1" presStyleIdx="4" presStyleCnt="5"/>
      <dgm:spPr/>
    </dgm:pt>
    <dgm:pt modelId="{45A97953-0C23-8647-9F04-ABCE1210C5B9}" type="pres">
      <dgm:prSet presAssocID="{1EDE3C61-287A-0743-BB80-57568BDC30EC}" presName="node" presStyleLbl="node1" presStyleIdx="5" presStyleCnt="6">
        <dgm:presLayoutVars>
          <dgm:bulletEnabled val="1"/>
        </dgm:presLayoutVars>
      </dgm:prSet>
      <dgm:spPr/>
    </dgm:pt>
  </dgm:ptLst>
  <dgm:cxnLst>
    <dgm:cxn modelId="{FD806201-5F2E-744C-8740-161A3A7D8E57}" type="presOf" srcId="{3A89072C-83B7-1D41-B1DA-AB5A56F9160B}" destId="{317D2233-C4D5-EB48-BE39-3FC2CC51BACA}" srcOrd="0" destOrd="0" presId="urn:microsoft.com/office/officeart/2016/7/layout/RepeatingBendingProcessNew"/>
    <dgm:cxn modelId="{A8880C0B-7FA1-0E47-AB11-903A5ED56C85}" srcId="{5B0BE1A4-60EB-4BF8-B9E9-8684D2774D24}" destId="{3A89072C-83B7-1D41-B1DA-AB5A56F9160B}" srcOrd="2" destOrd="0" parTransId="{7FCADCE8-6E37-A64F-B216-D3552992D202}" sibTransId="{93E3E62C-AE2E-344F-BAF9-8CBACC791B98}"/>
    <dgm:cxn modelId="{688DC80F-887C-B34F-80D3-F4F3CB343453}" type="presOf" srcId="{886AA15C-F01C-D44E-A697-88AB6B2777D1}" destId="{C597D4A9-AF2A-884A-84FA-3BABEA343593}" srcOrd="1" destOrd="0" presId="urn:microsoft.com/office/officeart/2016/7/layout/RepeatingBendingProcessNew"/>
    <dgm:cxn modelId="{BCAC1F1A-D18B-DC4F-B502-EDDC6BBFD0F8}" srcId="{5B0BE1A4-60EB-4BF8-B9E9-8684D2774D24}" destId="{374964F9-398B-FE41-99BA-E9839F86E1DB}" srcOrd="4" destOrd="0" parTransId="{C8AE7D5B-1662-364E-B2A0-9568F6CD6EE3}" sibTransId="{886AA15C-F01C-D44E-A697-88AB6B2777D1}"/>
    <dgm:cxn modelId="{160FFA27-0DA0-ED44-B5B9-C5BBCCEB4A6C}" type="presOf" srcId="{12B0BEE3-61A3-F14A-9DFC-89159085FED7}" destId="{CEBD144D-C892-4744-826F-0AA520FED1A4}" srcOrd="0" destOrd="0" presId="urn:microsoft.com/office/officeart/2016/7/layout/RepeatingBendingProcessNew"/>
    <dgm:cxn modelId="{56136746-6E73-244C-9B67-FAECBDC09452}" type="presOf" srcId="{5B0BE1A4-60EB-4BF8-B9E9-8684D2774D24}" destId="{35DA52C6-F0FC-6C40-94F5-E99E787AEEE7}" srcOrd="0" destOrd="0" presId="urn:microsoft.com/office/officeart/2016/7/layout/RepeatingBendingProcessNew"/>
    <dgm:cxn modelId="{C9F08D47-31A2-5145-9F90-5B20A467310B}" type="presOf" srcId="{374964F9-398B-FE41-99BA-E9839F86E1DB}" destId="{F971C2C1-8ECE-8F4A-84FE-BCB143A04E94}" srcOrd="0" destOrd="0" presId="urn:microsoft.com/office/officeart/2016/7/layout/RepeatingBendingProcessNew"/>
    <dgm:cxn modelId="{B71EEC48-6E07-D245-A0FB-20CB30FD2AE6}" srcId="{5B0BE1A4-60EB-4BF8-B9E9-8684D2774D24}" destId="{1EDE3C61-287A-0743-BB80-57568BDC30EC}" srcOrd="5" destOrd="0" parTransId="{1A857BBC-FF35-E147-9CC0-195AD8682C6C}" sibTransId="{E32944DF-889D-B644-A59A-26888167A31B}"/>
    <dgm:cxn modelId="{B54F8B50-9D8C-4B4D-A72D-8B04B29CB801}" srcId="{5B0BE1A4-60EB-4BF8-B9E9-8684D2774D24}" destId="{4B3240F6-B72B-4F2A-913C-B21438DDC57E}" srcOrd="0" destOrd="0" parTransId="{3A9A35C1-2F2E-41B9-8BDE-B2CA836AD867}" sibTransId="{692E9BD9-E974-41D4-9B1C-65F2DFB3733B}"/>
    <dgm:cxn modelId="{6E8AC45D-4F81-493F-BD0E-D813A981DC75}" srcId="{5B0BE1A4-60EB-4BF8-B9E9-8684D2774D24}" destId="{624943A2-88E8-4E0B-9929-CC527F38FAAE}" srcOrd="3" destOrd="0" parTransId="{3275DAB1-C80C-41E1-B6D3-F6194E58C7A0}" sibTransId="{B00B52F1-3515-49FF-AEFD-0F88686BD91D}"/>
    <dgm:cxn modelId="{19AED05D-769A-5A48-8A3B-8152D5D12064}" type="presOf" srcId="{93E3E62C-AE2E-344F-BAF9-8CBACC791B98}" destId="{C5109860-A6CF-0F45-B114-C23ABC126077}" srcOrd="1" destOrd="0" presId="urn:microsoft.com/office/officeart/2016/7/layout/RepeatingBendingProcessNew"/>
    <dgm:cxn modelId="{ECCDFD78-986F-B24E-A4B9-08AFD4211654}" type="presOf" srcId="{4B3240F6-B72B-4F2A-913C-B21438DDC57E}" destId="{FD64D0AF-4961-5F45-BDFC-66763B76AD44}" srcOrd="0" destOrd="0" presId="urn:microsoft.com/office/officeart/2016/7/layout/RepeatingBendingProcessNew"/>
    <dgm:cxn modelId="{D02A9A7C-D1CA-BE41-A161-91B5AC9D4D54}" type="presOf" srcId="{1EDE3C61-287A-0743-BB80-57568BDC30EC}" destId="{45A97953-0C23-8647-9F04-ABCE1210C5B9}" srcOrd="0" destOrd="0" presId="urn:microsoft.com/office/officeart/2016/7/layout/RepeatingBendingProcessNew"/>
    <dgm:cxn modelId="{4A0A397F-8045-DD4F-8323-647A09E46D2A}" type="presOf" srcId="{93E3E62C-AE2E-344F-BAF9-8CBACC791B98}" destId="{75181A19-B178-E04E-BABB-F4D583A6C824}" srcOrd="0" destOrd="0" presId="urn:microsoft.com/office/officeart/2016/7/layout/RepeatingBendingProcessNew"/>
    <dgm:cxn modelId="{39533F89-3B46-4C48-B566-4279EA7141FD}" srcId="{5B0BE1A4-60EB-4BF8-B9E9-8684D2774D24}" destId="{12B0BEE3-61A3-F14A-9DFC-89159085FED7}" srcOrd="1" destOrd="0" parTransId="{3694743E-A34D-C54D-A8B8-21FF9F4ED4EA}" sibTransId="{9520BD0D-3EC8-D649-83C0-B259A52D5B2E}"/>
    <dgm:cxn modelId="{236DDA89-4C57-A449-A113-B39135379B60}" type="presOf" srcId="{9520BD0D-3EC8-D649-83C0-B259A52D5B2E}" destId="{2A4C13B7-E29E-F745-920C-D238956B71F8}" srcOrd="0" destOrd="0" presId="urn:microsoft.com/office/officeart/2016/7/layout/RepeatingBendingProcessNew"/>
    <dgm:cxn modelId="{FD1D738A-5DF2-7C4B-BA2B-CC272D17BF0C}" type="presOf" srcId="{B00B52F1-3515-49FF-AEFD-0F88686BD91D}" destId="{D4493CC9-4EA4-F443-B032-5DDC9744B036}" srcOrd="1" destOrd="0" presId="urn:microsoft.com/office/officeart/2016/7/layout/RepeatingBendingProcessNew"/>
    <dgm:cxn modelId="{35AD659F-AC08-4A46-852C-99BA15C92BD3}" type="presOf" srcId="{692E9BD9-E974-41D4-9B1C-65F2DFB3733B}" destId="{114A87B9-3D60-BF49-9965-953941CD29B8}" srcOrd="1" destOrd="0" presId="urn:microsoft.com/office/officeart/2016/7/layout/RepeatingBendingProcessNew"/>
    <dgm:cxn modelId="{5144B2CF-4981-EA46-844D-8D48C44E01EA}" type="presOf" srcId="{624943A2-88E8-4E0B-9929-CC527F38FAAE}" destId="{F4647E1B-D39D-994D-B93E-5F87B520E62F}" srcOrd="0" destOrd="0" presId="urn:microsoft.com/office/officeart/2016/7/layout/RepeatingBendingProcessNew"/>
    <dgm:cxn modelId="{0787B5CF-EBEA-3241-8527-40C6E8007A6F}" type="presOf" srcId="{B00B52F1-3515-49FF-AEFD-0F88686BD91D}" destId="{11A16ABA-A3C8-5E48-8B16-3E6EF67AAD18}" srcOrd="0" destOrd="0" presId="urn:microsoft.com/office/officeart/2016/7/layout/RepeatingBendingProcessNew"/>
    <dgm:cxn modelId="{6FE4BADC-95D5-9245-9087-1F958AF9099A}" type="presOf" srcId="{9520BD0D-3EC8-D649-83C0-B259A52D5B2E}" destId="{4ECD9BB1-19F0-8343-B2B2-55D41D58DE0F}" srcOrd="1" destOrd="0" presId="urn:microsoft.com/office/officeart/2016/7/layout/RepeatingBendingProcessNew"/>
    <dgm:cxn modelId="{85863FF4-8A12-4642-A3D1-6BBA5407B305}" type="presOf" srcId="{886AA15C-F01C-D44E-A697-88AB6B2777D1}" destId="{EBEA2AD8-BF5D-764C-8091-90C2F5E03660}" srcOrd="0" destOrd="0" presId="urn:microsoft.com/office/officeart/2016/7/layout/RepeatingBendingProcessNew"/>
    <dgm:cxn modelId="{113151F7-8408-3045-AB2A-1C3283329A7C}" type="presOf" srcId="{692E9BD9-E974-41D4-9B1C-65F2DFB3733B}" destId="{F6031C80-F711-A442-932F-51933E8DBCFC}" srcOrd="0" destOrd="0" presId="urn:microsoft.com/office/officeart/2016/7/layout/RepeatingBendingProcessNew"/>
    <dgm:cxn modelId="{6D2174BD-1D4C-6046-B5AC-DAE932FF885F}" type="presParOf" srcId="{35DA52C6-F0FC-6C40-94F5-E99E787AEEE7}" destId="{FD64D0AF-4961-5F45-BDFC-66763B76AD44}" srcOrd="0" destOrd="0" presId="urn:microsoft.com/office/officeart/2016/7/layout/RepeatingBendingProcessNew"/>
    <dgm:cxn modelId="{B6EEF374-3C2D-3948-A15C-A0FEED68D199}" type="presParOf" srcId="{35DA52C6-F0FC-6C40-94F5-E99E787AEEE7}" destId="{F6031C80-F711-A442-932F-51933E8DBCFC}" srcOrd="1" destOrd="0" presId="urn:microsoft.com/office/officeart/2016/7/layout/RepeatingBendingProcessNew"/>
    <dgm:cxn modelId="{71D9FE36-DE85-FB46-AFED-D14A5FC2CD9B}" type="presParOf" srcId="{F6031C80-F711-A442-932F-51933E8DBCFC}" destId="{114A87B9-3D60-BF49-9965-953941CD29B8}" srcOrd="0" destOrd="0" presId="urn:microsoft.com/office/officeart/2016/7/layout/RepeatingBendingProcessNew"/>
    <dgm:cxn modelId="{70D55A34-CD00-EA49-A81C-9827C0C2124B}" type="presParOf" srcId="{35DA52C6-F0FC-6C40-94F5-E99E787AEEE7}" destId="{CEBD144D-C892-4744-826F-0AA520FED1A4}" srcOrd="2" destOrd="0" presId="urn:microsoft.com/office/officeart/2016/7/layout/RepeatingBendingProcessNew"/>
    <dgm:cxn modelId="{01BABFF1-E11B-1647-AAA8-46D1D876DD52}" type="presParOf" srcId="{35DA52C6-F0FC-6C40-94F5-E99E787AEEE7}" destId="{2A4C13B7-E29E-F745-920C-D238956B71F8}" srcOrd="3" destOrd="0" presId="urn:microsoft.com/office/officeart/2016/7/layout/RepeatingBendingProcessNew"/>
    <dgm:cxn modelId="{8E90A8BF-5D38-6943-A0F8-C9327E47C43D}" type="presParOf" srcId="{2A4C13B7-E29E-F745-920C-D238956B71F8}" destId="{4ECD9BB1-19F0-8343-B2B2-55D41D58DE0F}" srcOrd="0" destOrd="0" presId="urn:microsoft.com/office/officeart/2016/7/layout/RepeatingBendingProcessNew"/>
    <dgm:cxn modelId="{0C372025-5E37-2240-AF9F-17E029B6CD56}" type="presParOf" srcId="{35DA52C6-F0FC-6C40-94F5-E99E787AEEE7}" destId="{317D2233-C4D5-EB48-BE39-3FC2CC51BACA}" srcOrd="4" destOrd="0" presId="urn:microsoft.com/office/officeart/2016/7/layout/RepeatingBendingProcessNew"/>
    <dgm:cxn modelId="{6E16C29E-BBF7-1947-895C-A35A8FD54218}" type="presParOf" srcId="{35DA52C6-F0FC-6C40-94F5-E99E787AEEE7}" destId="{75181A19-B178-E04E-BABB-F4D583A6C824}" srcOrd="5" destOrd="0" presId="urn:microsoft.com/office/officeart/2016/7/layout/RepeatingBendingProcessNew"/>
    <dgm:cxn modelId="{5878BB34-83DF-504A-880F-FF6E200D9612}" type="presParOf" srcId="{75181A19-B178-E04E-BABB-F4D583A6C824}" destId="{C5109860-A6CF-0F45-B114-C23ABC126077}" srcOrd="0" destOrd="0" presId="urn:microsoft.com/office/officeart/2016/7/layout/RepeatingBendingProcessNew"/>
    <dgm:cxn modelId="{C55BDDE9-81DE-1145-9252-BD0B66B337A6}" type="presParOf" srcId="{35DA52C6-F0FC-6C40-94F5-E99E787AEEE7}" destId="{F4647E1B-D39D-994D-B93E-5F87B520E62F}" srcOrd="6" destOrd="0" presId="urn:microsoft.com/office/officeart/2016/7/layout/RepeatingBendingProcessNew"/>
    <dgm:cxn modelId="{1A9F916B-1567-D548-86F8-7E90DCBA9A26}" type="presParOf" srcId="{35DA52C6-F0FC-6C40-94F5-E99E787AEEE7}" destId="{11A16ABA-A3C8-5E48-8B16-3E6EF67AAD18}" srcOrd="7" destOrd="0" presId="urn:microsoft.com/office/officeart/2016/7/layout/RepeatingBendingProcessNew"/>
    <dgm:cxn modelId="{06F8F000-FF1B-354A-8A93-8868A8AF772C}" type="presParOf" srcId="{11A16ABA-A3C8-5E48-8B16-3E6EF67AAD18}" destId="{D4493CC9-4EA4-F443-B032-5DDC9744B036}" srcOrd="0" destOrd="0" presId="urn:microsoft.com/office/officeart/2016/7/layout/RepeatingBendingProcessNew"/>
    <dgm:cxn modelId="{73C555A3-AA2E-3A4F-82C2-DCB52A2E3C4D}" type="presParOf" srcId="{35DA52C6-F0FC-6C40-94F5-E99E787AEEE7}" destId="{F971C2C1-8ECE-8F4A-84FE-BCB143A04E94}" srcOrd="8" destOrd="0" presId="urn:microsoft.com/office/officeart/2016/7/layout/RepeatingBendingProcessNew"/>
    <dgm:cxn modelId="{C5BDB139-ED40-3C46-9FFA-9695445E9A62}" type="presParOf" srcId="{35DA52C6-F0FC-6C40-94F5-E99E787AEEE7}" destId="{EBEA2AD8-BF5D-764C-8091-90C2F5E03660}" srcOrd="9" destOrd="0" presId="urn:microsoft.com/office/officeart/2016/7/layout/RepeatingBendingProcessNew"/>
    <dgm:cxn modelId="{66B7CF58-07CD-CD44-A855-AAF2CB0A7F67}" type="presParOf" srcId="{EBEA2AD8-BF5D-764C-8091-90C2F5E03660}" destId="{C597D4A9-AF2A-884A-84FA-3BABEA343593}" srcOrd="0" destOrd="0" presId="urn:microsoft.com/office/officeart/2016/7/layout/RepeatingBendingProcessNew"/>
    <dgm:cxn modelId="{D70D17A9-C5FD-0547-8B18-09AD1F71D92D}" type="presParOf" srcId="{35DA52C6-F0FC-6C40-94F5-E99E787AEEE7}" destId="{45A97953-0C23-8647-9F04-ABCE1210C5B9}"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BA384D-6C56-4C68-8889-46EDF2D0101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1AF9668-5304-41A8-9F4C-D13A86837196}">
      <dgm:prSet/>
      <dgm:spPr/>
      <dgm:t>
        <a:bodyPr/>
        <a:lstStyle/>
        <a:p>
          <a:r>
            <a:rPr lang="en-US" dirty="0"/>
            <a:t>Thomas, Loxley (2001) “</a:t>
          </a:r>
          <a:r>
            <a:rPr lang="en-US" dirty="0" err="1"/>
            <a:t>Iekļaujošā</a:t>
          </a:r>
          <a:r>
            <a:rPr lang="en-US" dirty="0"/>
            <a:t> </a:t>
          </a:r>
          <a:r>
            <a:rPr lang="en-US" dirty="0" err="1"/>
            <a:t>izglītība</a:t>
          </a:r>
          <a:r>
            <a:rPr lang="en-US" dirty="0"/>
            <a:t> nav </a:t>
          </a:r>
          <a:r>
            <a:rPr lang="en-US" dirty="0" err="1"/>
            <a:t>saistīta</a:t>
          </a:r>
          <a:r>
            <a:rPr lang="en-US" dirty="0"/>
            <a:t> </a:t>
          </a:r>
          <a:r>
            <a:rPr lang="en-US" dirty="0" err="1"/>
            <a:t>ar</a:t>
          </a:r>
          <a:r>
            <a:rPr lang="en-US" dirty="0"/>
            <a:t> </a:t>
          </a:r>
          <a:r>
            <a:rPr lang="en-US" dirty="0" err="1"/>
            <a:t>izpratni</a:t>
          </a:r>
          <a:r>
            <a:rPr lang="en-US" dirty="0"/>
            <a:t>, kas </a:t>
          </a:r>
          <a:r>
            <a:rPr lang="en-US" dirty="0" err="1"/>
            <a:t>uzliek</a:t>
          </a:r>
          <a:r>
            <a:rPr lang="en-US" dirty="0"/>
            <a:t> </a:t>
          </a:r>
          <a:r>
            <a:rPr lang="en-US" dirty="0" err="1"/>
            <a:t>robežas</a:t>
          </a:r>
          <a:r>
            <a:rPr lang="en-US" dirty="0"/>
            <a:t> </a:t>
          </a:r>
          <a:r>
            <a:rPr lang="en-US" dirty="0" err="1"/>
            <a:t>tajā</a:t>
          </a:r>
          <a:r>
            <a:rPr lang="en-US" dirty="0"/>
            <a:t>, par </a:t>
          </a:r>
          <a:r>
            <a:rPr lang="en-US" dirty="0" err="1"/>
            <a:t>kuriem</a:t>
          </a:r>
          <a:r>
            <a:rPr lang="en-US" dirty="0"/>
            <a:t> </a:t>
          </a:r>
          <a:r>
            <a:rPr lang="en-US" dirty="0" err="1"/>
            <a:t>bērniem</a:t>
          </a:r>
          <a:r>
            <a:rPr lang="en-US" dirty="0"/>
            <a:t> </a:t>
          </a:r>
          <a:r>
            <a:rPr lang="en-US" dirty="0" err="1"/>
            <a:t>mēs</a:t>
          </a:r>
          <a:r>
            <a:rPr lang="en-US" dirty="0"/>
            <a:t> </a:t>
          </a:r>
          <a:r>
            <a:rPr lang="en-US" dirty="0" err="1"/>
            <a:t>runājam</a:t>
          </a:r>
          <a:r>
            <a:rPr lang="en-US" dirty="0"/>
            <a:t>. </a:t>
          </a:r>
          <a:r>
            <a:rPr lang="en-US" dirty="0" err="1"/>
            <a:t>Gluži</a:t>
          </a:r>
          <a:r>
            <a:rPr lang="en-US" dirty="0"/>
            <a:t> </a:t>
          </a:r>
          <a:r>
            <a:rPr lang="en-US" dirty="0" err="1"/>
            <a:t>pretēji</a:t>
          </a:r>
          <a:r>
            <a:rPr lang="en-US" dirty="0"/>
            <a:t>, </a:t>
          </a:r>
          <a:r>
            <a:rPr lang="en-US" dirty="0" err="1"/>
            <a:t>tas</a:t>
          </a:r>
          <a:r>
            <a:rPr lang="en-US" dirty="0"/>
            <a:t> </a:t>
          </a:r>
          <a:r>
            <a:rPr lang="en-US" dirty="0" err="1"/>
            <a:t>nozīmē</a:t>
          </a:r>
          <a:r>
            <a:rPr lang="en-US" dirty="0"/>
            <a:t> </a:t>
          </a:r>
          <a:r>
            <a:rPr lang="en-US" dirty="0" err="1"/>
            <a:t>radīt</a:t>
          </a:r>
          <a:r>
            <a:rPr lang="en-US" dirty="0"/>
            <a:t> </a:t>
          </a:r>
          <a:r>
            <a:rPr lang="en-US" dirty="0" err="1"/>
            <a:t>struktūru</a:t>
          </a:r>
          <a:r>
            <a:rPr lang="en-US" dirty="0"/>
            <a:t>, </a:t>
          </a:r>
          <a:r>
            <a:rPr lang="en-US" dirty="0" err="1"/>
            <a:t>kurā</a:t>
          </a:r>
          <a:r>
            <a:rPr lang="en-US" dirty="0"/>
            <a:t> </a:t>
          </a:r>
          <a:r>
            <a:rPr lang="en-US" dirty="0" err="1"/>
            <a:t>visi</a:t>
          </a:r>
          <a:r>
            <a:rPr lang="en-US" dirty="0"/>
            <a:t> </a:t>
          </a:r>
          <a:r>
            <a:rPr lang="en-US" dirty="0" err="1"/>
            <a:t>bērni</a:t>
          </a:r>
          <a:r>
            <a:rPr lang="en-US" dirty="0"/>
            <a:t> – </a:t>
          </a:r>
          <a:r>
            <a:rPr lang="en-US" dirty="0" err="1"/>
            <a:t>neskatoties</a:t>
          </a:r>
          <a:r>
            <a:rPr lang="en-US" dirty="0"/>
            <a:t> </a:t>
          </a:r>
          <a:r>
            <a:rPr lang="en-US" dirty="0" err="1"/>
            <a:t>uz</a:t>
          </a:r>
          <a:r>
            <a:rPr lang="en-US" dirty="0"/>
            <a:t> </a:t>
          </a:r>
          <a:r>
            <a:rPr lang="en-US" dirty="0" err="1"/>
            <a:t>savām</a:t>
          </a:r>
          <a:r>
            <a:rPr lang="en-US" dirty="0"/>
            <a:t> </a:t>
          </a:r>
          <a:r>
            <a:rPr lang="en-US" dirty="0" err="1"/>
            <a:t>spējām</a:t>
          </a:r>
          <a:r>
            <a:rPr lang="en-US" dirty="0"/>
            <a:t>, </a:t>
          </a:r>
          <a:r>
            <a:rPr lang="en-US" dirty="0" err="1"/>
            <a:t>dzimumu</a:t>
          </a:r>
          <a:r>
            <a:rPr lang="en-US" dirty="0"/>
            <a:t>, </a:t>
          </a:r>
          <a:r>
            <a:rPr lang="en-US" b="1" dirty="0" err="1"/>
            <a:t>valodu</a:t>
          </a:r>
          <a:r>
            <a:rPr lang="en-US" b="1" dirty="0"/>
            <a:t>, </a:t>
          </a:r>
          <a:r>
            <a:rPr lang="en-US" dirty="0" err="1"/>
            <a:t>etnisko</a:t>
          </a:r>
          <a:r>
            <a:rPr lang="en-US" dirty="0"/>
            <a:t> </a:t>
          </a:r>
          <a:r>
            <a:rPr lang="en-US" dirty="0" err="1"/>
            <a:t>piederību</a:t>
          </a:r>
          <a:r>
            <a:rPr lang="en-US" dirty="0"/>
            <a:t>, </a:t>
          </a:r>
          <a:r>
            <a:rPr lang="en-US" dirty="0" err="1"/>
            <a:t>ētikas</a:t>
          </a:r>
          <a:r>
            <a:rPr lang="en-US" dirty="0"/>
            <a:t> </a:t>
          </a:r>
          <a:r>
            <a:rPr lang="en-US" dirty="0" err="1"/>
            <a:t>vai</a:t>
          </a:r>
          <a:r>
            <a:rPr lang="en-US" dirty="0"/>
            <a:t> </a:t>
          </a:r>
          <a:r>
            <a:rPr lang="en-US" dirty="0" err="1"/>
            <a:t>kultūras</a:t>
          </a:r>
          <a:r>
            <a:rPr lang="en-US" dirty="0"/>
            <a:t> </a:t>
          </a:r>
          <a:r>
            <a:rPr lang="en-US" dirty="0" err="1"/>
            <a:t>piederību</a:t>
          </a:r>
          <a:r>
            <a:rPr lang="en-US" dirty="0"/>
            <a:t> – </a:t>
          </a:r>
          <a:r>
            <a:rPr lang="en-US" dirty="0" err="1"/>
            <a:t>tiek</a:t>
          </a:r>
          <a:r>
            <a:rPr lang="en-US" dirty="0"/>
            <a:t> </a:t>
          </a:r>
          <a:r>
            <a:rPr lang="en-US" dirty="0" err="1"/>
            <a:t>uztverti</a:t>
          </a:r>
          <a:r>
            <a:rPr lang="en-US" dirty="0"/>
            <a:t> </a:t>
          </a:r>
          <a:r>
            <a:rPr lang="en-US" dirty="0" err="1"/>
            <a:t>kā</a:t>
          </a:r>
          <a:r>
            <a:rPr lang="en-US" dirty="0"/>
            <a:t> </a:t>
          </a:r>
          <a:r>
            <a:rPr lang="en-US" dirty="0" err="1"/>
            <a:t>vienlīdzīgi</a:t>
          </a:r>
          <a:r>
            <a:rPr lang="en-US" dirty="0"/>
            <a:t>, </a:t>
          </a:r>
          <a:r>
            <a:rPr lang="en-US" dirty="0" err="1"/>
            <a:t>pret</a:t>
          </a:r>
          <a:r>
            <a:rPr lang="en-US" dirty="0"/>
            <a:t> </a:t>
          </a:r>
          <a:r>
            <a:rPr lang="en-US" dirty="0" err="1"/>
            <a:t>viņiem</a:t>
          </a:r>
          <a:r>
            <a:rPr lang="en-US" dirty="0"/>
            <a:t> </a:t>
          </a:r>
          <a:r>
            <a:rPr lang="en-US" dirty="0" err="1"/>
            <a:t>izturoties</a:t>
          </a:r>
          <a:r>
            <a:rPr lang="en-US" dirty="0"/>
            <a:t> </a:t>
          </a:r>
          <a:r>
            <a:rPr lang="en-US" dirty="0" err="1"/>
            <a:t>ar</a:t>
          </a:r>
          <a:r>
            <a:rPr lang="en-US" dirty="0"/>
            <a:t> </a:t>
          </a:r>
          <a:r>
            <a:rPr lang="en-US" dirty="0" err="1"/>
            <a:t>cieņu</a:t>
          </a:r>
          <a:r>
            <a:rPr lang="en-US" dirty="0"/>
            <a:t> un </a:t>
          </a:r>
          <a:r>
            <a:rPr lang="en-US" dirty="0" err="1"/>
            <a:t>nodrošinot</a:t>
          </a:r>
          <a:r>
            <a:rPr lang="en-US" dirty="0"/>
            <a:t> </a:t>
          </a:r>
          <a:r>
            <a:rPr lang="en-US" dirty="0" err="1"/>
            <a:t>viņiem</a:t>
          </a:r>
          <a:r>
            <a:rPr lang="en-US" dirty="0"/>
            <a:t> </a:t>
          </a:r>
          <a:r>
            <a:rPr lang="en-US" dirty="0" err="1"/>
            <a:t>izglītošanās</a:t>
          </a:r>
          <a:r>
            <a:rPr lang="en-US" dirty="0"/>
            <a:t> un </a:t>
          </a:r>
          <a:r>
            <a:rPr lang="en-US" dirty="0" err="1"/>
            <a:t>cita</a:t>
          </a:r>
          <a:r>
            <a:rPr lang="en-US" dirty="0"/>
            <a:t> </a:t>
          </a:r>
          <a:r>
            <a:rPr lang="en-US" dirty="0" err="1"/>
            <a:t>veida</a:t>
          </a:r>
          <a:r>
            <a:rPr lang="en-US" dirty="0"/>
            <a:t> </a:t>
          </a:r>
          <a:r>
            <a:rPr lang="en-US" dirty="0" err="1"/>
            <a:t>iespējas</a:t>
          </a:r>
          <a:r>
            <a:rPr lang="en-US" dirty="0"/>
            <a:t> </a:t>
          </a:r>
          <a:r>
            <a:rPr lang="en-US" dirty="0" err="1"/>
            <a:t>skolā</a:t>
          </a:r>
          <a:r>
            <a:rPr lang="en-US" dirty="0"/>
            <a:t>”</a:t>
          </a:r>
        </a:p>
      </dgm:t>
    </dgm:pt>
    <dgm:pt modelId="{50FA96BC-6C21-41B4-94B3-0DB55E7CE749}" type="parTrans" cxnId="{3DC23849-C46C-4856-AE28-06F941DF63C9}">
      <dgm:prSet/>
      <dgm:spPr/>
      <dgm:t>
        <a:bodyPr/>
        <a:lstStyle/>
        <a:p>
          <a:endParaRPr lang="en-US"/>
        </a:p>
      </dgm:t>
    </dgm:pt>
    <dgm:pt modelId="{F331C334-32F9-4ED5-9544-733F83C9746F}" type="sibTrans" cxnId="{3DC23849-C46C-4856-AE28-06F941DF63C9}">
      <dgm:prSet/>
      <dgm:spPr/>
      <dgm:t>
        <a:bodyPr/>
        <a:lstStyle/>
        <a:p>
          <a:endParaRPr lang="en-US"/>
        </a:p>
      </dgm:t>
    </dgm:pt>
    <dgm:pt modelId="{BBFDA155-DA41-4CB1-A6FA-27D61DFA432B}">
      <dgm:prSet/>
      <dgm:spPr/>
      <dgm:t>
        <a:bodyPr/>
        <a:lstStyle/>
        <a:p>
          <a:r>
            <a:rPr lang="en-US" dirty="0" err="1"/>
            <a:t>Šeit</a:t>
          </a:r>
          <a:r>
            <a:rPr lang="en-US" dirty="0"/>
            <a:t> </a:t>
          </a:r>
          <a:r>
            <a:rPr lang="en-US" dirty="0" err="1"/>
            <a:t>uzsvars</a:t>
          </a:r>
          <a:r>
            <a:rPr lang="en-US" dirty="0"/>
            <a:t> </a:t>
          </a:r>
          <a:r>
            <a:rPr lang="en-US" dirty="0" err="1"/>
            <a:t>uz</a:t>
          </a:r>
          <a:r>
            <a:rPr lang="en-US" dirty="0"/>
            <a:t> </a:t>
          </a:r>
          <a:r>
            <a:rPr lang="en-US" b="1" dirty="0" err="1"/>
            <a:t>valodu</a:t>
          </a:r>
          <a:r>
            <a:rPr lang="en-US" b="1" dirty="0"/>
            <a:t> </a:t>
          </a:r>
          <a:r>
            <a:rPr lang="en-US" dirty="0" err="1"/>
            <a:t>ir</a:t>
          </a:r>
          <a:r>
            <a:rPr lang="en-US" dirty="0"/>
            <a:t> mans – jo </a:t>
          </a:r>
          <a:r>
            <a:rPr lang="en-US" dirty="0" err="1"/>
            <a:t>šajā</a:t>
          </a:r>
          <a:r>
            <a:rPr lang="en-US" dirty="0"/>
            <a:t> </a:t>
          </a:r>
          <a:r>
            <a:rPr lang="en-US" dirty="0" err="1"/>
            <a:t>kontekstā</a:t>
          </a:r>
          <a:r>
            <a:rPr lang="en-US" dirty="0"/>
            <a:t> </a:t>
          </a:r>
          <a:r>
            <a:rPr lang="en-US" dirty="0" err="1"/>
            <a:t>bērns</a:t>
          </a:r>
          <a:r>
            <a:rPr lang="en-US" dirty="0"/>
            <a:t>, </a:t>
          </a:r>
          <a:r>
            <a:rPr lang="en-US" dirty="0" err="1"/>
            <a:t>kurš</a:t>
          </a:r>
          <a:r>
            <a:rPr lang="en-US" dirty="0"/>
            <a:t> </a:t>
          </a:r>
          <a:r>
            <a:rPr lang="en-US" dirty="0" err="1"/>
            <a:t>apgūst</a:t>
          </a:r>
          <a:r>
            <a:rPr lang="en-US" dirty="0"/>
            <a:t> </a:t>
          </a:r>
          <a:r>
            <a:rPr lang="en-US" dirty="0" err="1"/>
            <a:t>skolas</a:t>
          </a:r>
          <a:r>
            <a:rPr lang="en-US" dirty="0"/>
            <a:t> </a:t>
          </a:r>
          <a:r>
            <a:rPr lang="en-US" dirty="0" err="1"/>
            <a:t>mācību</a:t>
          </a:r>
          <a:r>
            <a:rPr lang="en-US" dirty="0"/>
            <a:t> </a:t>
          </a:r>
          <a:r>
            <a:rPr lang="en-US" dirty="0" err="1"/>
            <a:t>valodu</a:t>
          </a:r>
          <a:r>
            <a:rPr lang="en-US" dirty="0"/>
            <a:t> </a:t>
          </a:r>
          <a:r>
            <a:rPr lang="en-US" dirty="0" err="1"/>
            <a:t>ir</a:t>
          </a:r>
          <a:r>
            <a:rPr lang="en-US" dirty="0"/>
            <a:t> “</a:t>
          </a:r>
          <a:r>
            <a:rPr lang="en-US" dirty="0" err="1"/>
            <a:t>neaizsargāts</a:t>
          </a:r>
          <a:r>
            <a:rPr lang="en-US" dirty="0"/>
            <a:t>” (</a:t>
          </a:r>
          <a:r>
            <a:rPr lang="en-US" i="1" dirty="0"/>
            <a:t>vulnerable</a:t>
          </a:r>
          <a:r>
            <a:rPr lang="en-US" dirty="0"/>
            <a:t>), jo </a:t>
          </a:r>
          <a:r>
            <a:rPr lang="en-US" dirty="0" err="1"/>
            <a:t>viņš</a:t>
          </a:r>
          <a:r>
            <a:rPr lang="en-US" dirty="0"/>
            <a:t> nav </a:t>
          </a:r>
          <a:r>
            <a:rPr lang="en-US" b="1" dirty="0" err="1"/>
            <a:t>vēl</a:t>
          </a:r>
          <a:r>
            <a:rPr lang="en-US" dirty="0"/>
            <a:t> </a:t>
          </a:r>
          <a:r>
            <a:rPr lang="en-US" dirty="0" err="1"/>
            <a:t>spējīgs</a:t>
          </a:r>
          <a:r>
            <a:rPr lang="en-US" dirty="0"/>
            <a:t> </a:t>
          </a:r>
          <a:r>
            <a:rPr lang="en-US" dirty="0" err="1"/>
            <a:t>piekļūt</a:t>
          </a:r>
          <a:r>
            <a:rPr lang="en-US" dirty="0"/>
            <a:t> </a:t>
          </a:r>
          <a:r>
            <a:rPr lang="en-US" dirty="0" err="1"/>
            <a:t>mācību</a:t>
          </a:r>
          <a:r>
            <a:rPr lang="en-US" dirty="0"/>
            <a:t> </a:t>
          </a:r>
          <a:r>
            <a:rPr lang="en-US" dirty="0" err="1"/>
            <a:t>programmai</a:t>
          </a:r>
          <a:r>
            <a:rPr lang="en-US" dirty="0"/>
            <a:t> (</a:t>
          </a:r>
          <a:r>
            <a:rPr lang="en-US" i="1" dirty="0"/>
            <a:t>access the curriculum</a:t>
          </a:r>
          <a:r>
            <a:rPr lang="en-US" dirty="0"/>
            <a:t>). </a:t>
          </a:r>
          <a:r>
            <a:rPr lang="en-US" dirty="0" err="1"/>
            <a:t>Īslaicīgs</a:t>
          </a:r>
          <a:r>
            <a:rPr lang="en-US" dirty="0"/>
            <a:t> </a:t>
          </a:r>
          <a:r>
            <a:rPr lang="en-US" dirty="0" err="1"/>
            <a:t>posms</a:t>
          </a:r>
          <a:r>
            <a:rPr lang="en-US" dirty="0"/>
            <a:t>, </a:t>
          </a:r>
          <a:r>
            <a:rPr lang="en-US" dirty="0" err="1"/>
            <a:t>kurā</a:t>
          </a:r>
          <a:r>
            <a:rPr lang="en-US" dirty="0"/>
            <a:t> </a:t>
          </a:r>
          <a:r>
            <a:rPr lang="en-US" dirty="0" err="1"/>
            <a:t>skolēnam</a:t>
          </a:r>
          <a:r>
            <a:rPr lang="en-US" dirty="0"/>
            <a:t> </a:t>
          </a:r>
          <a:r>
            <a:rPr lang="en-US" dirty="0" err="1"/>
            <a:t>vajadzīga</a:t>
          </a:r>
          <a:r>
            <a:rPr lang="en-US" dirty="0"/>
            <a:t> </a:t>
          </a:r>
          <a:r>
            <a:rPr lang="en-US" dirty="0" err="1"/>
            <a:t>īpaša</a:t>
          </a:r>
          <a:r>
            <a:rPr lang="en-US" dirty="0"/>
            <a:t> </a:t>
          </a:r>
          <a:r>
            <a:rPr lang="en-US" dirty="0" err="1"/>
            <a:t>uzmanība</a:t>
          </a:r>
          <a:r>
            <a:rPr lang="en-US" dirty="0"/>
            <a:t>.</a:t>
          </a:r>
        </a:p>
      </dgm:t>
    </dgm:pt>
    <dgm:pt modelId="{8B2E578D-6C68-4216-8819-FE9795C0F770}" type="parTrans" cxnId="{3E666FD4-A409-4922-A5B2-9169245F3B1D}">
      <dgm:prSet/>
      <dgm:spPr/>
      <dgm:t>
        <a:bodyPr/>
        <a:lstStyle/>
        <a:p>
          <a:endParaRPr lang="en-US"/>
        </a:p>
      </dgm:t>
    </dgm:pt>
    <dgm:pt modelId="{F7DADC08-B1B2-4308-AE8B-8B136C87D3E7}" type="sibTrans" cxnId="{3E666FD4-A409-4922-A5B2-9169245F3B1D}">
      <dgm:prSet/>
      <dgm:spPr/>
      <dgm:t>
        <a:bodyPr/>
        <a:lstStyle/>
        <a:p>
          <a:endParaRPr lang="en-US"/>
        </a:p>
      </dgm:t>
    </dgm:pt>
    <dgm:pt modelId="{805E5C31-F1BE-3646-9225-948DD72148D6}" type="pres">
      <dgm:prSet presAssocID="{FBBA384D-6C56-4C68-8889-46EDF2D01015}" presName="hierChild1" presStyleCnt="0">
        <dgm:presLayoutVars>
          <dgm:chPref val="1"/>
          <dgm:dir/>
          <dgm:animOne val="branch"/>
          <dgm:animLvl val="lvl"/>
          <dgm:resizeHandles/>
        </dgm:presLayoutVars>
      </dgm:prSet>
      <dgm:spPr/>
    </dgm:pt>
    <dgm:pt modelId="{82C7343A-9B17-234F-8780-C003E6671F31}" type="pres">
      <dgm:prSet presAssocID="{31AF9668-5304-41A8-9F4C-D13A86837196}" presName="hierRoot1" presStyleCnt="0"/>
      <dgm:spPr/>
    </dgm:pt>
    <dgm:pt modelId="{C357A57E-0A1C-AD46-9BF9-C1F2E6878F7A}" type="pres">
      <dgm:prSet presAssocID="{31AF9668-5304-41A8-9F4C-D13A86837196}" presName="composite" presStyleCnt="0"/>
      <dgm:spPr/>
    </dgm:pt>
    <dgm:pt modelId="{7DE6896F-42CA-0248-A71E-BD3A997F665F}" type="pres">
      <dgm:prSet presAssocID="{31AF9668-5304-41A8-9F4C-D13A86837196}" presName="background" presStyleLbl="node0" presStyleIdx="0" presStyleCnt="2"/>
      <dgm:spPr/>
    </dgm:pt>
    <dgm:pt modelId="{152F91FB-3377-614B-B946-276F93B7496C}" type="pres">
      <dgm:prSet presAssocID="{31AF9668-5304-41A8-9F4C-D13A86837196}" presName="text" presStyleLbl="fgAcc0" presStyleIdx="0" presStyleCnt="2">
        <dgm:presLayoutVars>
          <dgm:chPref val="3"/>
        </dgm:presLayoutVars>
      </dgm:prSet>
      <dgm:spPr/>
    </dgm:pt>
    <dgm:pt modelId="{38491756-55A9-104F-9398-1BCE8CA425E9}" type="pres">
      <dgm:prSet presAssocID="{31AF9668-5304-41A8-9F4C-D13A86837196}" presName="hierChild2" presStyleCnt="0"/>
      <dgm:spPr/>
    </dgm:pt>
    <dgm:pt modelId="{D273C50F-A1DC-0140-8A11-C1BF2D14F14A}" type="pres">
      <dgm:prSet presAssocID="{BBFDA155-DA41-4CB1-A6FA-27D61DFA432B}" presName="hierRoot1" presStyleCnt="0"/>
      <dgm:spPr/>
    </dgm:pt>
    <dgm:pt modelId="{8027EE49-CA36-4045-9448-0CEA10A135E2}" type="pres">
      <dgm:prSet presAssocID="{BBFDA155-DA41-4CB1-A6FA-27D61DFA432B}" presName="composite" presStyleCnt="0"/>
      <dgm:spPr/>
    </dgm:pt>
    <dgm:pt modelId="{F6F1C993-584C-664C-9E02-B44AAB8808C4}" type="pres">
      <dgm:prSet presAssocID="{BBFDA155-DA41-4CB1-A6FA-27D61DFA432B}" presName="background" presStyleLbl="node0" presStyleIdx="1" presStyleCnt="2"/>
      <dgm:spPr/>
    </dgm:pt>
    <dgm:pt modelId="{A78DDAFC-75DC-614A-9395-35C3225184D7}" type="pres">
      <dgm:prSet presAssocID="{BBFDA155-DA41-4CB1-A6FA-27D61DFA432B}" presName="text" presStyleLbl="fgAcc0" presStyleIdx="1" presStyleCnt="2">
        <dgm:presLayoutVars>
          <dgm:chPref val="3"/>
        </dgm:presLayoutVars>
      </dgm:prSet>
      <dgm:spPr/>
    </dgm:pt>
    <dgm:pt modelId="{7B0DC2BD-3262-C044-80BA-57969C930712}" type="pres">
      <dgm:prSet presAssocID="{BBFDA155-DA41-4CB1-A6FA-27D61DFA432B}" presName="hierChild2" presStyleCnt="0"/>
      <dgm:spPr/>
    </dgm:pt>
  </dgm:ptLst>
  <dgm:cxnLst>
    <dgm:cxn modelId="{3DC23849-C46C-4856-AE28-06F941DF63C9}" srcId="{FBBA384D-6C56-4C68-8889-46EDF2D01015}" destId="{31AF9668-5304-41A8-9F4C-D13A86837196}" srcOrd="0" destOrd="0" parTransId="{50FA96BC-6C21-41B4-94B3-0DB55E7CE749}" sibTransId="{F331C334-32F9-4ED5-9544-733F83C9746F}"/>
    <dgm:cxn modelId="{8700DBA7-2E80-9347-80BB-61752C17CC4C}" type="presOf" srcId="{BBFDA155-DA41-4CB1-A6FA-27D61DFA432B}" destId="{A78DDAFC-75DC-614A-9395-35C3225184D7}" srcOrd="0" destOrd="0" presId="urn:microsoft.com/office/officeart/2005/8/layout/hierarchy1"/>
    <dgm:cxn modelId="{3E666FD4-A409-4922-A5B2-9169245F3B1D}" srcId="{FBBA384D-6C56-4C68-8889-46EDF2D01015}" destId="{BBFDA155-DA41-4CB1-A6FA-27D61DFA432B}" srcOrd="1" destOrd="0" parTransId="{8B2E578D-6C68-4216-8819-FE9795C0F770}" sibTransId="{F7DADC08-B1B2-4308-AE8B-8B136C87D3E7}"/>
    <dgm:cxn modelId="{34EE63F8-0916-D149-99D0-40ED6225EB0B}" type="presOf" srcId="{31AF9668-5304-41A8-9F4C-D13A86837196}" destId="{152F91FB-3377-614B-B946-276F93B7496C}" srcOrd="0" destOrd="0" presId="urn:microsoft.com/office/officeart/2005/8/layout/hierarchy1"/>
    <dgm:cxn modelId="{7AB61AF9-0B12-7641-9E97-75E5D881DBB7}" type="presOf" srcId="{FBBA384D-6C56-4C68-8889-46EDF2D01015}" destId="{805E5C31-F1BE-3646-9225-948DD72148D6}" srcOrd="0" destOrd="0" presId="urn:microsoft.com/office/officeart/2005/8/layout/hierarchy1"/>
    <dgm:cxn modelId="{5E46976C-0117-2A45-9328-7400ECA2BB9E}" type="presParOf" srcId="{805E5C31-F1BE-3646-9225-948DD72148D6}" destId="{82C7343A-9B17-234F-8780-C003E6671F31}" srcOrd="0" destOrd="0" presId="urn:microsoft.com/office/officeart/2005/8/layout/hierarchy1"/>
    <dgm:cxn modelId="{5B8E7370-F4C8-F34D-964B-3AF4F938BB9D}" type="presParOf" srcId="{82C7343A-9B17-234F-8780-C003E6671F31}" destId="{C357A57E-0A1C-AD46-9BF9-C1F2E6878F7A}" srcOrd="0" destOrd="0" presId="urn:microsoft.com/office/officeart/2005/8/layout/hierarchy1"/>
    <dgm:cxn modelId="{3A621A30-7C5A-8740-8170-B13B73F2EB60}" type="presParOf" srcId="{C357A57E-0A1C-AD46-9BF9-C1F2E6878F7A}" destId="{7DE6896F-42CA-0248-A71E-BD3A997F665F}" srcOrd="0" destOrd="0" presId="urn:microsoft.com/office/officeart/2005/8/layout/hierarchy1"/>
    <dgm:cxn modelId="{B1BB8333-3DB0-4F4D-A683-3374E6D62CEE}" type="presParOf" srcId="{C357A57E-0A1C-AD46-9BF9-C1F2E6878F7A}" destId="{152F91FB-3377-614B-B946-276F93B7496C}" srcOrd="1" destOrd="0" presId="urn:microsoft.com/office/officeart/2005/8/layout/hierarchy1"/>
    <dgm:cxn modelId="{BE6FAA48-F4F8-0649-802C-67146CEDC832}" type="presParOf" srcId="{82C7343A-9B17-234F-8780-C003E6671F31}" destId="{38491756-55A9-104F-9398-1BCE8CA425E9}" srcOrd="1" destOrd="0" presId="urn:microsoft.com/office/officeart/2005/8/layout/hierarchy1"/>
    <dgm:cxn modelId="{DADEF6FA-32A2-6C40-8EAB-E529AEBF1A43}" type="presParOf" srcId="{805E5C31-F1BE-3646-9225-948DD72148D6}" destId="{D273C50F-A1DC-0140-8A11-C1BF2D14F14A}" srcOrd="1" destOrd="0" presId="urn:microsoft.com/office/officeart/2005/8/layout/hierarchy1"/>
    <dgm:cxn modelId="{43D237FE-865D-DB45-AFCE-3D1EFCF3B33F}" type="presParOf" srcId="{D273C50F-A1DC-0140-8A11-C1BF2D14F14A}" destId="{8027EE49-CA36-4045-9448-0CEA10A135E2}" srcOrd="0" destOrd="0" presId="urn:microsoft.com/office/officeart/2005/8/layout/hierarchy1"/>
    <dgm:cxn modelId="{F7A00510-8F4A-5D4F-AF30-E24276451A75}" type="presParOf" srcId="{8027EE49-CA36-4045-9448-0CEA10A135E2}" destId="{F6F1C993-584C-664C-9E02-B44AAB8808C4}" srcOrd="0" destOrd="0" presId="urn:microsoft.com/office/officeart/2005/8/layout/hierarchy1"/>
    <dgm:cxn modelId="{66DE07F1-CA02-B34B-80E7-AE7EB6A59578}" type="presParOf" srcId="{8027EE49-CA36-4045-9448-0CEA10A135E2}" destId="{A78DDAFC-75DC-614A-9395-35C3225184D7}" srcOrd="1" destOrd="0" presId="urn:microsoft.com/office/officeart/2005/8/layout/hierarchy1"/>
    <dgm:cxn modelId="{61CD8E1A-10B6-9946-B48B-18464901F56A}" type="presParOf" srcId="{D273C50F-A1DC-0140-8A11-C1BF2D14F14A}" destId="{7B0DC2BD-3262-C044-80BA-57969C9307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44062-FDDE-4556-9D43-74DE5A66FAC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F79C163-D7C6-45CC-9038-5EBE08D23C66}">
      <dgm:prSet/>
      <dgm:spPr/>
      <dgm:t>
        <a:bodyPr/>
        <a:lstStyle/>
        <a:p>
          <a:r>
            <a:rPr lang="lv-LV" dirty="0" err="1"/>
            <a:t>Kelly</a:t>
          </a:r>
          <a:r>
            <a:rPr lang="lv-LV" dirty="0"/>
            <a:t> (2014): Pētījums Īrijā – </a:t>
          </a:r>
          <a:r>
            <a:rPr lang="lv-LV" b="1" dirty="0"/>
            <a:t>zems valodas zināšanu līmenis </a:t>
          </a:r>
          <a:r>
            <a:rPr lang="lv-LV" dirty="0"/>
            <a:t>– kas ir atzīts par galveno šķērsli, ar ko saskaras skolēni, kuri vēlas apgūt skolas mācību programmu – tiktu novērsts, izmantojot uz pētniecību balstītu mācīšanos, jo mācīšanās, kas balstīta uz bērna reālās dzīves pieredzi, atvieglo valodas apguves procesu.</a:t>
          </a:r>
          <a:endParaRPr lang="en-US" dirty="0"/>
        </a:p>
      </dgm:t>
    </dgm:pt>
    <dgm:pt modelId="{0C428BBE-3201-47A0-8349-376AC58FC437}" type="parTrans" cxnId="{2CF14482-1042-4C95-8076-8D696A848DE9}">
      <dgm:prSet/>
      <dgm:spPr/>
      <dgm:t>
        <a:bodyPr/>
        <a:lstStyle/>
        <a:p>
          <a:endParaRPr lang="en-US"/>
        </a:p>
      </dgm:t>
    </dgm:pt>
    <dgm:pt modelId="{2048D5FD-A198-4F2D-81AD-ED5A13090008}" type="sibTrans" cxnId="{2CF14482-1042-4C95-8076-8D696A848DE9}">
      <dgm:prSet phldrT="1" phldr="0"/>
      <dgm:spPr/>
      <dgm:t>
        <a:bodyPr/>
        <a:lstStyle/>
        <a:p>
          <a:endParaRPr lang="en-US"/>
        </a:p>
      </dgm:t>
    </dgm:pt>
    <dgm:pt modelId="{8093E3A2-1555-4C25-B98E-B7873E70765B}">
      <dgm:prSet/>
      <dgm:spPr/>
      <dgm:t>
        <a:bodyPr/>
        <a:lstStyle/>
        <a:p>
          <a:r>
            <a:rPr lang="lv-LV"/>
            <a:t>Skolotāji kā vienu no galvenajām prioritātēm ir uzsvēruši vajadzību pēc </a:t>
          </a:r>
          <a:r>
            <a:rPr lang="lv-LV" b="1"/>
            <a:t>mācībām augstskolā un tālākizglītības apmācības saistībā ar EAL (English as an Additional Language) nodrošināšanu</a:t>
          </a:r>
          <a:r>
            <a:rPr lang="lv-LV"/>
            <a:t>. Apmācībai pirms darba uzsākšanas jāaptver trīs galvenās jomas: </a:t>
          </a:r>
          <a:endParaRPr lang="en-US"/>
        </a:p>
      </dgm:t>
    </dgm:pt>
    <dgm:pt modelId="{7A9F87D5-3A7E-4F68-AFC6-E0E743068BFD}" type="parTrans" cxnId="{650EBF52-700E-48CA-B5DE-1795B2A461D9}">
      <dgm:prSet/>
      <dgm:spPr/>
      <dgm:t>
        <a:bodyPr/>
        <a:lstStyle/>
        <a:p>
          <a:endParaRPr lang="en-US"/>
        </a:p>
      </dgm:t>
    </dgm:pt>
    <dgm:pt modelId="{7172962A-1828-40AA-BD95-2C96053E142F}" type="sibTrans" cxnId="{650EBF52-700E-48CA-B5DE-1795B2A461D9}">
      <dgm:prSet phldrT="2" phldr="0"/>
      <dgm:spPr/>
      <dgm:t>
        <a:bodyPr/>
        <a:lstStyle/>
        <a:p>
          <a:endParaRPr lang="en-US"/>
        </a:p>
      </dgm:t>
    </dgm:pt>
    <dgm:pt modelId="{4C188584-C49F-4934-8232-03647D21C254}">
      <dgm:prSet/>
      <dgm:spPr/>
      <dgm:t>
        <a:bodyPr/>
        <a:lstStyle/>
        <a:p>
          <a:r>
            <a:rPr lang="lv-LV" dirty="0"/>
            <a:t>1) pedagoģiskās pieejas, kas veicinātu valodas apguvi, </a:t>
          </a:r>
          <a:endParaRPr lang="en-US" dirty="0"/>
        </a:p>
      </dgm:t>
    </dgm:pt>
    <dgm:pt modelId="{B9CA1563-AF32-4E9F-B6B5-443774D6701A}" type="parTrans" cxnId="{DC4AC506-DA41-470E-B231-16DAEC9EDE9A}">
      <dgm:prSet/>
      <dgm:spPr/>
      <dgm:t>
        <a:bodyPr/>
        <a:lstStyle/>
        <a:p>
          <a:endParaRPr lang="en-US"/>
        </a:p>
      </dgm:t>
    </dgm:pt>
    <dgm:pt modelId="{71FFB449-FD35-41BF-B61F-C2AE97F60D50}" type="sibTrans" cxnId="{DC4AC506-DA41-470E-B231-16DAEC9EDE9A}">
      <dgm:prSet/>
      <dgm:spPr/>
      <dgm:t>
        <a:bodyPr/>
        <a:lstStyle/>
        <a:p>
          <a:endParaRPr lang="en-US"/>
        </a:p>
      </dgm:t>
    </dgm:pt>
    <dgm:pt modelId="{98C486DE-DB52-42BD-81C5-9B9BF79FD6FC}">
      <dgm:prSet/>
      <dgm:spPr/>
      <dgm:t>
        <a:bodyPr/>
        <a:lstStyle/>
        <a:p>
          <a:r>
            <a:rPr lang="lv-LV"/>
            <a:t>2) mācību materiāli, kas atbilst valodas apguvēja izcelsmei un identitātei, un </a:t>
          </a:r>
          <a:endParaRPr lang="en-US"/>
        </a:p>
      </dgm:t>
    </dgm:pt>
    <dgm:pt modelId="{B290D47B-565C-4586-BEA7-6013BC14EB04}" type="parTrans" cxnId="{7CD0BA3E-4766-43AE-A972-AB2265580DD4}">
      <dgm:prSet/>
      <dgm:spPr/>
      <dgm:t>
        <a:bodyPr/>
        <a:lstStyle/>
        <a:p>
          <a:endParaRPr lang="en-US"/>
        </a:p>
      </dgm:t>
    </dgm:pt>
    <dgm:pt modelId="{1BA5043D-52FD-47F9-B1FF-F086D11B093D}" type="sibTrans" cxnId="{7CD0BA3E-4766-43AE-A972-AB2265580DD4}">
      <dgm:prSet/>
      <dgm:spPr/>
      <dgm:t>
        <a:bodyPr/>
        <a:lstStyle/>
        <a:p>
          <a:endParaRPr lang="en-US"/>
        </a:p>
      </dgm:t>
    </dgm:pt>
    <dgm:pt modelId="{2E302018-02B9-408A-8317-610C32610123}">
      <dgm:prSet/>
      <dgm:spPr/>
      <dgm:t>
        <a:bodyPr/>
        <a:lstStyle/>
        <a:p>
          <a:r>
            <a:rPr lang="lv-LV"/>
            <a:t>3) piemēroti vērtēšanas instrumenti, kas </a:t>
          </a:r>
          <a:r>
            <a:rPr lang="lv-LV" b="1"/>
            <a:t>nesajauc valodas prasmi un mācīšanās spējas.</a:t>
          </a:r>
          <a:endParaRPr lang="en-US"/>
        </a:p>
      </dgm:t>
    </dgm:pt>
    <dgm:pt modelId="{D0849B1F-F899-4B81-90E1-550680A85AA3}" type="parTrans" cxnId="{426866DE-17D3-4A89-A644-F4E4E9DBB3B3}">
      <dgm:prSet/>
      <dgm:spPr/>
      <dgm:t>
        <a:bodyPr/>
        <a:lstStyle/>
        <a:p>
          <a:endParaRPr lang="en-US"/>
        </a:p>
      </dgm:t>
    </dgm:pt>
    <dgm:pt modelId="{9CF0342A-FE1D-4613-BA7D-0981BDF9174D}" type="sibTrans" cxnId="{426866DE-17D3-4A89-A644-F4E4E9DBB3B3}">
      <dgm:prSet/>
      <dgm:spPr/>
      <dgm:t>
        <a:bodyPr/>
        <a:lstStyle/>
        <a:p>
          <a:endParaRPr lang="en-US"/>
        </a:p>
      </dgm:t>
    </dgm:pt>
    <dgm:pt modelId="{4E223C8E-F16B-4D4B-B92E-CF4899A0FE69}" type="pres">
      <dgm:prSet presAssocID="{91B44062-FDDE-4556-9D43-74DE5A66FACD}" presName="linear" presStyleCnt="0">
        <dgm:presLayoutVars>
          <dgm:animLvl val="lvl"/>
          <dgm:resizeHandles val="exact"/>
        </dgm:presLayoutVars>
      </dgm:prSet>
      <dgm:spPr/>
    </dgm:pt>
    <dgm:pt modelId="{4DCF56B1-0A93-C54D-BB93-9D3BC0DA6ABE}" type="pres">
      <dgm:prSet presAssocID="{DF79C163-D7C6-45CC-9038-5EBE08D23C66}" presName="parentText" presStyleLbl="node1" presStyleIdx="0" presStyleCnt="2">
        <dgm:presLayoutVars>
          <dgm:chMax val="0"/>
          <dgm:bulletEnabled val="1"/>
        </dgm:presLayoutVars>
      </dgm:prSet>
      <dgm:spPr/>
    </dgm:pt>
    <dgm:pt modelId="{7D479977-0287-C747-BB96-B3D2E3F7E6E4}" type="pres">
      <dgm:prSet presAssocID="{2048D5FD-A198-4F2D-81AD-ED5A13090008}" presName="spacer" presStyleCnt="0"/>
      <dgm:spPr/>
    </dgm:pt>
    <dgm:pt modelId="{C9CDADA4-1529-8748-8AF8-D9A9E694544D}" type="pres">
      <dgm:prSet presAssocID="{8093E3A2-1555-4C25-B98E-B7873E70765B}" presName="parentText" presStyleLbl="node1" presStyleIdx="1" presStyleCnt="2">
        <dgm:presLayoutVars>
          <dgm:chMax val="0"/>
          <dgm:bulletEnabled val="1"/>
        </dgm:presLayoutVars>
      </dgm:prSet>
      <dgm:spPr/>
    </dgm:pt>
    <dgm:pt modelId="{A162C13A-7A0E-DC4A-9039-DDE8C50D6A25}" type="pres">
      <dgm:prSet presAssocID="{8093E3A2-1555-4C25-B98E-B7873E70765B}" presName="childText" presStyleLbl="revTx" presStyleIdx="0" presStyleCnt="1">
        <dgm:presLayoutVars>
          <dgm:bulletEnabled val="1"/>
        </dgm:presLayoutVars>
      </dgm:prSet>
      <dgm:spPr/>
    </dgm:pt>
  </dgm:ptLst>
  <dgm:cxnLst>
    <dgm:cxn modelId="{DC4AC506-DA41-470E-B231-16DAEC9EDE9A}" srcId="{8093E3A2-1555-4C25-B98E-B7873E70765B}" destId="{4C188584-C49F-4934-8232-03647D21C254}" srcOrd="0" destOrd="0" parTransId="{B9CA1563-AF32-4E9F-B6B5-443774D6701A}" sibTransId="{71FFB449-FD35-41BF-B61F-C2AE97F60D50}"/>
    <dgm:cxn modelId="{7CD0BA3E-4766-43AE-A972-AB2265580DD4}" srcId="{8093E3A2-1555-4C25-B98E-B7873E70765B}" destId="{98C486DE-DB52-42BD-81C5-9B9BF79FD6FC}" srcOrd="1" destOrd="0" parTransId="{B290D47B-565C-4586-BEA7-6013BC14EB04}" sibTransId="{1BA5043D-52FD-47F9-B1FF-F086D11B093D}"/>
    <dgm:cxn modelId="{4B232A48-415D-3340-A000-DA4D1A218B6D}" type="presOf" srcId="{4C188584-C49F-4934-8232-03647D21C254}" destId="{A162C13A-7A0E-DC4A-9039-DDE8C50D6A25}" srcOrd="0" destOrd="0" presId="urn:microsoft.com/office/officeart/2005/8/layout/vList2"/>
    <dgm:cxn modelId="{650EBF52-700E-48CA-B5DE-1795B2A461D9}" srcId="{91B44062-FDDE-4556-9D43-74DE5A66FACD}" destId="{8093E3A2-1555-4C25-B98E-B7873E70765B}" srcOrd="1" destOrd="0" parTransId="{7A9F87D5-3A7E-4F68-AFC6-E0E743068BFD}" sibTransId="{7172962A-1828-40AA-BD95-2C96053E142F}"/>
    <dgm:cxn modelId="{6CB98755-5337-CC47-AEA0-1F3BAC1B7978}" type="presOf" srcId="{98C486DE-DB52-42BD-81C5-9B9BF79FD6FC}" destId="{A162C13A-7A0E-DC4A-9039-DDE8C50D6A25}" srcOrd="0" destOrd="1" presId="urn:microsoft.com/office/officeart/2005/8/layout/vList2"/>
    <dgm:cxn modelId="{1537B656-6E9F-8947-8175-29F4A180E5A7}" type="presOf" srcId="{8093E3A2-1555-4C25-B98E-B7873E70765B}" destId="{C9CDADA4-1529-8748-8AF8-D9A9E694544D}" srcOrd="0" destOrd="0" presId="urn:microsoft.com/office/officeart/2005/8/layout/vList2"/>
    <dgm:cxn modelId="{6D1ECA7F-34B7-3B42-9DBC-FF2D1101EF9B}" type="presOf" srcId="{DF79C163-D7C6-45CC-9038-5EBE08D23C66}" destId="{4DCF56B1-0A93-C54D-BB93-9D3BC0DA6ABE}" srcOrd="0" destOrd="0" presId="urn:microsoft.com/office/officeart/2005/8/layout/vList2"/>
    <dgm:cxn modelId="{2CF14482-1042-4C95-8076-8D696A848DE9}" srcId="{91B44062-FDDE-4556-9D43-74DE5A66FACD}" destId="{DF79C163-D7C6-45CC-9038-5EBE08D23C66}" srcOrd="0" destOrd="0" parTransId="{0C428BBE-3201-47A0-8349-376AC58FC437}" sibTransId="{2048D5FD-A198-4F2D-81AD-ED5A13090008}"/>
    <dgm:cxn modelId="{1032BDC1-F9B3-6F46-B2A7-21B3305E3ED8}" type="presOf" srcId="{2E302018-02B9-408A-8317-610C32610123}" destId="{A162C13A-7A0E-DC4A-9039-DDE8C50D6A25}" srcOrd="0" destOrd="2" presId="urn:microsoft.com/office/officeart/2005/8/layout/vList2"/>
    <dgm:cxn modelId="{426866DE-17D3-4A89-A644-F4E4E9DBB3B3}" srcId="{8093E3A2-1555-4C25-B98E-B7873E70765B}" destId="{2E302018-02B9-408A-8317-610C32610123}" srcOrd="2" destOrd="0" parTransId="{D0849B1F-F899-4B81-90E1-550680A85AA3}" sibTransId="{9CF0342A-FE1D-4613-BA7D-0981BDF9174D}"/>
    <dgm:cxn modelId="{7F96BBE8-8C52-3641-B298-8AE0AE78542E}" type="presOf" srcId="{91B44062-FDDE-4556-9D43-74DE5A66FACD}" destId="{4E223C8E-F16B-4D4B-B92E-CF4899A0FE69}" srcOrd="0" destOrd="0" presId="urn:microsoft.com/office/officeart/2005/8/layout/vList2"/>
    <dgm:cxn modelId="{1696BD95-C3BF-4642-AFC4-AC4E28A21DD5}" type="presParOf" srcId="{4E223C8E-F16B-4D4B-B92E-CF4899A0FE69}" destId="{4DCF56B1-0A93-C54D-BB93-9D3BC0DA6ABE}" srcOrd="0" destOrd="0" presId="urn:microsoft.com/office/officeart/2005/8/layout/vList2"/>
    <dgm:cxn modelId="{505D6C37-64C9-9446-B5FE-D6E66DAC83C7}" type="presParOf" srcId="{4E223C8E-F16B-4D4B-B92E-CF4899A0FE69}" destId="{7D479977-0287-C747-BB96-B3D2E3F7E6E4}" srcOrd="1" destOrd="0" presId="urn:microsoft.com/office/officeart/2005/8/layout/vList2"/>
    <dgm:cxn modelId="{9FC238D1-9D14-4741-B905-C44F50F4AB04}" type="presParOf" srcId="{4E223C8E-F16B-4D4B-B92E-CF4899A0FE69}" destId="{C9CDADA4-1529-8748-8AF8-D9A9E694544D}" srcOrd="2" destOrd="0" presId="urn:microsoft.com/office/officeart/2005/8/layout/vList2"/>
    <dgm:cxn modelId="{77D9A9D9-7790-9842-AC59-711DCC8B48D3}" type="presParOf" srcId="{4E223C8E-F16B-4D4B-B92E-CF4899A0FE69}" destId="{A162C13A-7A0E-DC4A-9039-DDE8C50D6A2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79005-63BE-A241-A9FF-83B34A20ABE1}">
      <dsp:nvSpPr>
        <dsp:cNvPr id="0" name=""/>
        <dsp:cNvSpPr/>
      </dsp:nvSpPr>
      <dsp:spPr>
        <a:xfrm>
          <a:off x="0" y="278351"/>
          <a:ext cx="10515600" cy="4031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C0DCB0-3525-CB45-9753-6802F93857D0}">
      <dsp:nvSpPr>
        <dsp:cNvPr id="0" name=""/>
        <dsp:cNvSpPr/>
      </dsp:nvSpPr>
      <dsp:spPr>
        <a:xfrm>
          <a:off x="525780" y="42191"/>
          <a:ext cx="736092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venir Book" panose="02000503020000020003" pitchFamily="2" charset="0"/>
            </a:rPr>
            <a:t>41% </a:t>
          </a:r>
          <a:r>
            <a:rPr lang="en-US" sz="1600" b="0" i="0" kern="1200" dirty="0" err="1">
              <a:latin typeface="Avenir Book" panose="02000503020000020003" pitchFamily="2" charset="0"/>
            </a:rPr>
            <a:t>nekas</a:t>
          </a:r>
          <a:r>
            <a:rPr lang="en-US" sz="1600" b="0" i="0" kern="1200" dirty="0">
              <a:latin typeface="Avenir Book" panose="02000503020000020003" pitchFamily="2" charset="0"/>
            </a:rPr>
            <a:t> nav </a:t>
          </a:r>
          <a:r>
            <a:rPr lang="en-US" sz="1600" b="0" i="0" kern="1200" dirty="0" err="1">
              <a:latin typeface="Avenir Book" panose="02000503020000020003" pitchFamily="2" charset="0"/>
            </a:rPr>
            <a:t>kavējis</a:t>
          </a:r>
          <a:endParaRPr lang="en-US" sz="1600" b="0" i="0" kern="1200" dirty="0">
            <a:latin typeface="Avenir Book" panose="02000503020000020003" pitchFamily="2" charset="0"/>
          </a:endParaRPr>
        </a:p>
      </dsp:txBody>
      <dsp:txXfrm>
        <a:off x="548837" y="65248"/>
        <a:ext cx="7314806" cy="426206"/>
      </dsp:txXfrm>
    </dsp:sp>
    <dsp:sp modelId="{DBC98AC3-2136-A34D-A13D-A3471CBA9E34}">
      <dsp:nvSpPr>
        <dsp:cNvPr id="0" name=""/>
        <dsp:cNvSpPr/>
      </dsp:nvSpPr>
      <dsp:spPr>
        <a:xfrm>
          <a:off x="0" y="1004111"/>
          <a:ext cx="10515600" cy="403199"/>
        </a:xfrm>
        <a:prstGeom prst="rect">
          <a:avLst/>
        </a:prstGeom>
        <a:solidFill>
          <a:schemeClr val="lt1">
            <a:alpha val="90000"/>
            <a:hueOff val="0"/>
            <a:satOff val="0"/>
            <a:lumOff val="0"/>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9AA5EF-4018-DF49-AD2A-C2265F4EA04D}">
      <dsp:nvSpPr>
        <dsp:cNvPr id="0" name=""/>
        <dsp:cNvSpPr/>
      </dsp:nvSpPr>
      <dsp:spPr>
        <a:xfrm>
          <a:off x="525780" y="767951"/>
          <a:ext cx="7360920" cy="47232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venir Book" panose="02000503020000020003" pitchFamily="2" charset="0"/>
            </a:rPr>
            <a:t>26% </a:t>
          </a:r>
          <a:r>
            <a:rPr lang="en-US" sz="1600" b="0" i="0" kern="1200" dirty="0" err="1">
              <a:latin typeface="Avenir Book" panose="02000503020000020003" pitchFamily="2" charset="0"/>
            </a:rPr>
            <a:t>bērna</a:t>
          </a:r>
          <a:r>
            <a:rPr lang="en-US" sz="1600" b="0" i="0" kern="1200" dirty="0">
              <a:latin typeface="Avenir Book" panose="02000503020000020003" pitchFamily="2" charset="0"/>
            </a:rPr>
            <a:t> </a:t>
          </a:r>
          <a:r>
            <a:rPr lang="en-US" sz="1600" b="0" i="0" kern="1200" dirty="0" err="1">
              <a:latin typeface="Avenir Book" panose="02000503020000020003" pitchFamily="2" charset="0"/>
            </a:rPr>
            <a:t>latviešu</a:t>
          </a:r>
          <a:r>
            <a:rPr lang="en-US" sz="1600" b="0" i="0" kern="1200" dirty="0">
              <a:latin typeface="Avenir Book" panose="02000503020000020003" pitchFamily="2" charset="0"/>
            </a:rPr>
            <a:t> </a:t>
          </a:r>
          <a:r>
            <a:rPr lang="en-US" sz="1600" b="0" i="0" kern="1200" dirty="0" err="1">
              <a:latin typeface="Avenir Book" panose="02000503020000020003" pitchFamily="2" charset="0"/>
            </a:rPr>
            <a:t>valodas</a:t>
          </a:r>
          <a:r>
            <a:rPr lang="en-US" sz="1600" b="0" i="0" kern="1200" dirty="0">
              <a:latin typeface="Avenir Book" panose="02000503020000020003" pitchFamily="2" charset="0"/>
            </a:rPr>
            <a:t> </a:t>
          </a:r>
          <a:r>
            <a:rPr lang="en-US" sz="1600" b="0" i="0" kern="1200" dirty="0" err="1">
              <a:latin typeface="Avenir Book" panose="02000503020000020003" pitchFamily="2" charset="0"/>
            </a:rPr>
            <a:t>zināšanas</a:t>
          </a:r>
          <a:endParaRPr lang="en-US" sz="1600" b="0" i="0" kern="1200" dirty="0">
            <a:latin typeface="Avenir Book" panose="02000503020000020003" pitchFamily="2" charset="0"/>
          </a:endParaRPr>
        </a:p>
      </dsp:txBody>
      <dsp:txXfrm>
        <a:off x="548837" y="791008"/>
        <a:ext cx="7314806" cy="426206"/>
      </dsp:txXfrm>
    </dsp:sp>
    <dsp:sp modelId="{E40CA3F5-70BE-1446-A8DA-DC718823CB04}">
      <dsp:nvSpPr>
        <dsp:cNvPr id="0" name=""/>
        <dsp:cNvSpPr/>
      </dsp:nvSpPr>
      <dsp:spPr>
        <a:xfrm>
          <a:off x="0" y="1729871"/>
          <a:ext cx="10515600" cy="403199"/>
        </a:xfrm>
        <a:prstGeom prst="rect">
          <a:avLst/>
        </a:prstGeom>
        <a:solidFill>
          <a:schemeClr val="lt1">
            <a:alpha val="90000"/>
            <a:hueOff val="0"/>
            <a:satOff val="0"/>
            <a:lumOff val="0"/>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76D4F3-24BF-2140-B011-286B6F26B02A}">
      <dsp:nvSpPr>
        <dsp:cNvPr id="0" name=""/>
        <dsp:cNvSpPr/>
      </dsp:nvSpPr>
      <dsp:spPr>
        <a:xfrm>
          <a:off x="525780" y="1493711"/>
          <a:ext cx="7360920" cy="47232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venir Book" panose="02000503020000020003" pitchFamily="2" charset="0"/>
            </a:rPr>
            <a:t>26% </a:t>
          </a:r>
          <a:r>
            <a:rPr lang="en-US" sz="1600" b="0" i="0" kern="1200" dirty="0" err="1">
              <a:latin typeface="Avenir Book" panose="02000503020000020003" pitchFamily="2" charset="0"/>
            </a:rPr>
            <a:t>atšķirīga</a:t>
          </a:r>
          <a:r>
            <a:rPr lang="en-US" sz="1600" b="0" i="0" kern="1200" dirty="0">
              <a:latin typeface="Avenir Book" panose="02000503020000020003" pitchFamily="2" charset="0"/>
            </a:rPr>
            <a:t> </a:t>
          </a:r>
          <a:r>
            <a:rPr lang="en-US" sz="1600" b="0" i="0" kern="1200" dirty="0" err="1">
              <a:latin typeface="Avenir Book" panose="02000503020000020003" pitchFamily="2" charset="0"/>
            </a:rPr>
            <a:t>mācību</a:t>
          </a:r>
          <a:r>
            <a:rPr lang="en-US" sz="1600" b="0" i="0" kern="1200" dirty="0">
              <a:latin typeface="Avenir Book" panose="02000503020000020003" pitchFamily="2" charset="0"/>
            </a:rPr>
            <a:t> </a:t>
          </a:r>
          <a:r>
            <a:rPr lang="en-US" sz="1600" b="0" i="0" kern="1200" dirty="0" err="1">
              <a:latin typeface="Avenir Book" panose="02000503020000020003" pitchFamily="2" charset="0"/>
            </a:rPr>
            <a:t>pieeja</a:t>
          </a:r>
          <a:r>
            <a:rPr lang="en-US" sz="1600" b="0" i="0" kern="1200" dirty="0">
              <a:latin typeface="Avenir Book" panose="02000503020000020003" pitchFamily="2" charset="0"/>
            </a:rPr>
            <a:t> </a:t>
          </a:r>
          <a:r>
            <a:rPr lang="en-US" sz="1600" b="0" i="0" kern="1200" dirty="0" err="1">
              <a:latin typeface="Avenir Book" panose="02000503020000020003" pitchFamily="2" charset="0"/>
            </a:rPr>
            <a:t>Latvijā</a:t>
          </a:r>
          <a:endParaRPr lang="en-US" sz="1600" b="0" i="0" kern="1200" dirty="0">
            <a:latin typeface="Avenir Book" panose="02000503020000020003" pitchFamily="2" charset="0"/>
          </a:endParaRPr>
        </a:p>
      </dsp:txBody>
      <dsp:txXfrm>
        <a:off x="548837" y="1516768"/>
        <a:ext cx="7314806" cy="426206"/>
      </dsp:txXfrm>
    </dsp:sp>
    <dsp:sp modelId="{02B680E8-67CB-A745-B72C-4A2668904422}">
      <dsp:nvSpPr>
        <dsp:cNvPr id="0" name=""/>
        <dsp:cNvSpPr/>
      </dsp:nvSpPr>
      <dsp:spPr>
        <a:xfrm>
          <a:off x="0" y="2455631"/>
          <a:ext cx="10515600" cy="403199"/>
        </a:xfrm>
        <a:prstGeom prst="rect">
          <a:avLst/>
        </a:prstGeom>
        <a:solidFill>
          <a:schemeClr val="lt1">
            <a:alpha val="90000"/>
            <a:hueOff val="0"/>
            <a:satOff val="0"/>
            <a:lumOff val="0"/>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07A77F-5C67-1A4A-BB73-BA34D362B376}">
      <dsp:nvSpPr>
        <dsp:cNvPr id="0" name=""/>
        <dsp:cNvSpPr/>
      </dsp:nvSpPr>
      <dsp:spPr>
        <a:xfrm>
          <a:off x="525780" y="2219471"/>
          <a:ext cx="7360920" cy="47232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venir Book" panose="02000503020000020003" pitchFamily="2" charset="0"/>
            </a:rPr>
            <a:t>22% </a:t>
          </a:r>
          <a:r>
            <a:rPr lang="en-US" sz="1600" b="0" i="0" kern="1200" dirty="0" err="1">
              <a:latin typeface="Avenir Book" panose="02000503020000020003" pitchFamily="2" charset="0"/>
            </a:rPr>
            <a:t>skolotāju</a:t>
          </a:r>
          <a:r>
            <a:rPr lang="en-US" sz="1600" b="0" i="0" kern="1200" dirty="0">
              <a:latin typeface="Avenir Book" panose="02000503020000020003" pitchFamily="2" charset="0"/>
            </a:rPr>
            <a:t> </a:t>
          </a:r>
          <a:r>
            <a:rPr lang="en-US" sz="1600" b="0" i="0" kern="1200" dirty="0" err="1">
              <a:latin typeface="Avenir Book" panose="02000503020000020003" pitchFamily="2" charset="0"/>
            </a:rPr>
            <a:t>attieksme</a:t>
          </a:r>
          <a:r>
            <a:rPr lang="en-US" sz="1600" b="0" i="0" kern="1200" dirty="0">
              <a:latin typeface="Avenir Book" panose="02000503020000020003" pitchFamily="2" charset="0"/>
            </a:rPr>
            <a:t> </a:t>
          </a:r>
          <a:r>
            <a:rPr lang="en-US" sz="1600" b="0" i="0" kern="1200" dirty="0" err="1">
              <a:latin typeface="Avenir Book" panose="02000503020000020003" pitchFamily="2" charset="0"/>
            </a:rPr>
            <a:t>pret</a:t>
          </a:r>
          <a:r>
            <a:rPr lang="en-US" sz="1600" b="0" i="0" kern="1200" dirty="0">
              <a:latin typeface="Avenir Book" panose="02000503020000020003" pitchFamily="2" charset="0"/>
            </a:rPr>
            <a:t> </a:t>
          </a:r>
          <a:r>
            <a:rPr lang="en-US" sz="1600" b="0" i="0" kern="1200" dirty="0" err="1">
              <a:latin typeface="Avenir Book" panose="02000503020000020003" pitchFamily="2" charset="0"/>
            </a:rPr>
            <a:t>skolēniem</a:t>
          </a:r>
          <a:endParaRPr lang="en-US" sz="1600" b="0" i="0" kern="1200" dirty="0">
            <a:latin typeface="Avenir Book" panose="02000503020000020003" pitchFamily="2" charset="0"/>
          </a:endParaRPr>
        </a:p>
      </dsp:txBody>
      <dsp:txXfrm>
        <a:off x="548837" y="2242528"/>
        <a:ext cx="7314806" cy="426206"/>
      </dsp:txXfrm>
    </dsp:sp>
    <dsp:sp modelId="{CF1CEC04-D690-C740-ADEB-1D22696C5D5C}">
      <dsp:nvSpPr>
        <dsp:cNvPr id="0" name=""/>
        <dsp:cNvSpPr/>
      </dsp:nvSpPr>
      <dsp:spPr>
        <a:xfrm>
          <a:off x="0" y="3181391"/>
          <a:ext cx="10515600" cy="403199"/>
        </a:xfrm>
        <a:prstGeom prst="rect">
          <a:avLst/>
        </a:prstGeom>
        <a:solidFill>
          <a:schemeClr val="lt1">
            <a:alpha val="90000"/>
            <a:hueOff val="0"/>
            <a:satOff val="0"/>
            <a:lumOff val="0"/>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E0D3BA-5FAC-414C-9891-B4EE6E7729E5}">
      <dsp:nvSpPr>
        <dsp:cNvPr id="0" name=""/>
        <dsp:cNvSpPr/>
      </dsp:nvSpPr>
      <dsp:spPr>
        <a:xfrm>
          <a:off x="525780" y="2945231"/>
          <a:ext cx="7360920" cy="47232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venir Book" panose="02000503020000020003" pitchFamily="2" charset="0"/>
            </a:rPr>
            <a:t>16% </a:t>
          </a:r>
          <a:r>
            <a:rPr lang="en-US" sz="1600" b="0" i="0" kern="1200" dirty="0" err="1">
              <a:latin typeface="Avenir Book" panose="02000503020000020003" pitchFamily="2" charset="0"/>
            </a:rPr>
            <a:t>atšķirīgais</a:t>
          </a:r>
          <a:r>
            <a:rPr lang="en-US" sz="1600" b="0" i="0" kern="1200" dirty="0">
              <a:latin typeface="Avenir Book" panose="02000503020000020003" pitchFamily="2" charset="0"/>
            </a:rPr>
            <a:t> </a:t>
          </a:r>
          <a:r>
            <a:rPr lang="en-US" sz="1600" b="0" i="0" kern="1200" dirty="0" err="1">
              <a:latin typeface="Avenir Book" panose="02000503020000020003" pitchFamily="2" charset="0"/>
            </a:rPr>
            <a:t>līmenis</a:t>
          </a:r>
          <a:r>
            <a:rPr lang="en-US" sz="1600" b="0" i="0" kern="1200" dirty="0">
              <a:latin typeface="Avenir Book" panose="02000503020000020003" pitchFamily="2" charset="0"/>
            </a:rPr>
            <a:t> </a:t>
          </a:r>
          <a:r>
            <a:rPr lang="en-US" sz="1600" b="0" i="0" kern="1200" dirty="0" err="1">
              <a:latin typeface="Avenir Book" panose="02000503020000020003" pitchFamily="2" charset="0"/>
            </a:rPr>
            <a:t>mācību</a:t>
          </a:r>
          <a:r>
            <a:rPr lang="en-US" sz="1600" b="0" i="0" kern="1200" dirty="0">
              <a:latin typeface="Avenir Book" panose="02000503020000020003" pitchFamily="2" charset="0"/>
            </a:rPr>
            <a:t> </a:t>
          </a:r>
          <a:r>
            <a:rPr lang="en-US" sz="1600" b="0" i="0" kern="1200" dirty="0" err="1">
              <a:latin typeface="Avenir Book" panose="02000503020000020003" pitchFamily="2" charset="0"/>
            </a:rPr>
            <a:t>priekšmetos</a:t>
          </a:r>
          <a:endParaRPr lang="en-US" sz="1600" b="0" i="0" kern="1200" dirty="0">
            <a:latin typeface="Avenir Book" panose="02000503020000020003" pitchFamily="2" charset="0"/>
          </a:endParaRPr>
        </a:p>
      </dsp:txBody>
      <dsp:txXfrm>
        <a:off x="548837" y="2968288"/>
        <a:ext cx="7314806" cy="426206"/>
      </dsp:txXfrm>
    </dsp:sp>
    <dsp:sp modelId="{0D5B864C-523B-5C4F-90E0-72D5045CA58B}">
      <dsp:nvSpPr>
        <dsp:cNvPr id="0" name=""/>
        <dsp:cNvSpPr/>
      </dsp:nvSpPr>
      <dsp:spPr>
        <a:xfrm>
          <a:off x="0" y="3907152"/>
          <a:ext cx="10515600" cy="403199"/>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4F9AC-111C-714B-9369-0B50334D4858}">
      <dsp:nvSpPr>
        <dsp:cNvPr id="0" name=""/>
        <dsp:cNvSpPr/>
      </dsp:nvSpPr>
      <dsp:spPr>
        <a:xfrm>
          <a:off x="525780" y="3670992"/>
          <a:ext cx="7360920"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venir Book" panose="02000503020000020003" pitchFamily="2" charset="0"/>
            </a:rPr>
            <a:t>13% </a:t>
          </a:r>
          <a:r>
            <a:rPr lang="en-US" sz="1600" b="0" i="0" kern="1200" dirty="0" err="1">
              <a:latin typeface="Avenir Book" panose="02000503020000020003" pitchFamily="2" charset="0"/>
            </a:rPr>
            <a:t>citu</a:t>
          </a:r>
          <a:r>
            <a:rPr lang="en-US" sz="1600" b="0" i="0" kern="1200" dirty="0">
              <a:latin typeface="Avenir Book" panose="02000503020000020003" pitchFamily="2" charset="0"/>
            </a:rPr>
            <a:t> </a:t>
          </a:r>
          <a:r>
            <a:rPr lang="en-US" sz="1600" b="0" i="0" kern="1200" dirty="0" err="1">
              <a:latin typeface="Avenir Book" panose="02000503020000020003" pitchFamily="2" charset="0"/>
            </a:rPr>
            <a:t>bērnu</a:t>
          </a:r>
          <a:r>
            <a:rPr lang="en-US" sz="1600" b="0" i="0" kern="1200" dirty="0">
              <a:latin typeface="Avenir Book" panose="02000503020000020003" pitchFamily="2" charset="0"/>
            </a:rPr>
            <a:t> </a:t>
          </a:r>
          <a:r>
            <a:rPr lang="en-US" sz="1600" b="0" i="0" kern="1200" dirty="0" err="1">
              <a:latin typeface="Avenir Book" panose="02000503020000020003" pitchFamily="2" charset="0"/>
            </a:rPr>
            <a:t>attieksme</a:t>
          </a:r>
          <a:r>
            <a:rPr lang="en-US" sz="1600" b="0" i="0" kern="1200" dirty="0">
              <a:latin typeface="Avenir Book" panose="02000503020000020003" pitchFamily="2" charset="0"/>
            </a:rPr>
            <a:t> </a:t>
          </a:r>
          <a:r>
            <a:rPr lang="en-US" sz="1600" b="0" i="0" kern="1200" dirty="0" err="1">
              <a:latin typeface="Avenir Book" panose="02000503020000020003" pitchFamily="2" charset="0"/>
            </a:rPr>
            <a:t>pret</a:t>
          </a:r>
          <a:r>
            <a:rPr lang="en-US" sz="1600" b="0" i="0" kern="1200" dirty="0">
              <a:latin typeface="Avenir Book" panose="02000503020000020003" pitchFamily="2" charset="0"/>
            </a:rPr>
            <a:t> </a:t>
          </a:r>
          <a:r>
            <a:rPr lang="en-US" sz="1600" b="0" i="0" kern="1200" dirty="0" err="1">
              <a:latin typeface="Avenir Book" panose="02000503020000020003" pitchFamily="2" charset="0"/>
            </a:rPr>
            <a:t>jaunpienākušajiem</a:t>
          </a:r>
          <a:r>
            <a:rPr lang="en-US" sz="1600" b="0" i="0" kern="1200" dirty="0">
              <a:latin typeface="Avenir Book" panose="02000503020000020003" pitchFamily="2" charset="0"/>
            </a:rPr>
            <a:t> </a:t>
          </a:r>
          <a:r>
            <a:rPr lang="en-US" sz="1600" b="0" i="0" kern="1200" dirty="0" err="1">
              <a:latin typeface="Avenir Book" panose="02000503020000020003" pitchFamily="2" charset="0"/>
            </a:rPr>
            <a:t>skolēniem</a:t>
          </a:r>
          <a:endParaRPr lang="en-US" sz="1600" b="0" i="0" kern="1200" dirty="0">
            <a:latin typeface="Avenir Book" panose="02000503020000020003" pitchFamily="2" charset="0"/>
          </a:endParaRPr>
        </a:p>
      </dsp:txBody>
      <dsp:txXfrm>
        <a:off x="548837" y="3694049"/>
        <a:ext cx="731480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31C80-F711-A442-932F-51933E8DBCFC}">
      <dsp:nvSpPr>
        <dsp:cNvPr id="0" name=""/>
        <dsp:cNvSpPr/>
      </dsp:nvSpPr>
      <dsp:spPr>
        <a:xfrm>
          <a:off x="3040792" y="871221"/>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3451"/>
        <a:ext cx="34897" cy="6979"/>
      </dsp:txXfrm>
    </dsp:sp>
    <dsp:sp modelId="{FD64D0AF-4961-5F45-BDFC-66763B76AD44}">
      <dsp:nvSpPr>
        <dsp:cNvPr id="0" name=""/>
        <dsp:cNvSpPr/>
      </dsp:nvSpPr>
      <dsp:spPr>
        <a:xfrm>
          <a:off x="8061" y="658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venir Book" panose="02000503020000020003" pitchFamily="2" charset="0"/>
            </a:rPr>
            <a:t>21% </a:t>
          </a:r>
          <a:r>
            <a:rPr lang="en-US" sz="2000" b="0" i="0" kern="1200" dirty="0" err="1">
              <a:latin typeface="Avenir Book" panose="02000503020000020003" pitchFamily="2" charset="0"/>
            </a:rPr>
            <a:t>Skolotāju</a:t>
          </a:r>
          <a:r>
            <a:rPr lang="en-US" sz="2000" b="0" i="0" kern="1200" dirty="0">
              <a:latin typeface="Avenir Book" panose="02000503020000020003" pitchFamily="2" charset="0"/>
            </a:rPr>
            <a:t> </a:t>
          </a:r>
          <a:r>
            <a:rPr lang="en-US" sz="2000" b="0" i="0" kern="1200" dirty="0" err="1">
              <a:latin typeface="Avenir Book" panose="02000503020000020003" pitchFamily="2" charset="0"/>
            </a:rPr>
            <a:t>attieksme</a:t>
          </a:r>
          <a:r>
            <a:rPr lang="en-US" sz="2000" b="0" i="0" kern="1200" dirty="0">
              <a:latin typeface="Avenir Book" panose="02000503020000020003" pitchFamily="2" charset="0"/>
            </a:rPr>
            <a:t> </a:t>
          </a:r>
          <a:r>
            <a:rPr lang="en-US" sz="2000" b="0" i="0" kern="1200" dirty="0" err="1">
              <a:latin typeface="Avenir Book" panose="02000503020000020003" pitchFamily="2" charset="0"/>
            </a:rPr>
            <a:t>pret</a:t>
          </a:r>
          <a:r>
            <a:rPr lang="en-US" sz="2000" b="0" i="0" kern="1200" dirty="0">
              <a:latin typeface="Avenir Book" panose="02000503020000020003" pitchFamily="2" charset="0"/>
            </a:rPr>
            <a:t> </a:t>
          </a:r>
          <a:r>
            <a:rPr lang="en-US" sz="2000" b="0" i="0" kern="1200" dirty="0" err="1">
              <a:latin typeface="Avenir Book" panose="02000503020000020003" pitchFamily="2" charset="0"/>
            </a:rPr>
            <a:t>remigrantu</a:t>
          </a:r>
          <a:r>
            <a:rPr lang="en-US" sz="2000" b="0" i="0" kern="1200" dirty="0">
              <a:latin typeface="Avenir Book" panose="02000503020000020003" pitchFamily="2" charset="0"/>
            </a:rPr>
            <a:t> </a:t>
          </a:r>
          <a:r>
            <a:rPr lang="en-US" sz="2000" b="0" i="0" kern="1200" dirty="0" err="1">
              <a:latin typeface="Avenir Book" panose="02000503020000020003" pitchFamily="2" charset="0"/>
            </a:rPr>
            <a:t>bērniem</a:t>
          </a:r>
          <a:r>
            <a:rPr lang="en-US" sz="2000" b="0" i="0" kern="1200" dirty="0">
              <a:latin typeface="Avenir Book" panose="02000503020000020003" pitchFamily="2" charset="0"/>
            </a:rPr>
            <a:t> (</a:t>
          </a:r>
          <a:r>
            <a:rPr lang="en-US" sz="2000" b="0" i="0" kern="1200" dirty="0" err="1">
              <a:latin typeface="Avenir Book" panose="02000503020000020003" pitchFamily="2" charset="0"/>
            </a:rPr>
            <a:t>iejūtība</a:t>
          </a:r>
          <a:r>
            <a:rPr lang="en-US" sz="2000" b="0" i="0" kern="1200" dirty="0">
              <a:latin typeface="Avenir Book" panose="02000503020000020003" pitchFamily="2" charset="0"/>
            </a:rPr>
            <a:t>, </a:t>
          </a:r>
          <a:r>
            <a:rPr lang="en-US" sz="2000" b="0" i="0" kern="1200" dirty="0" err="1">
              <a:latin typeface="Avenir Book" panose="02000503020000020003" pitchFamily="2" charset="0"/>
            </a:rPr>
            <a:t>uzmanība</a:t>
          </a:r>
          <a:r>
            <a:rPr lang="en-US" sz="2000" b="0" i="0" kern="1200" dirty="0">
              <a:latin typeface="Avenir Book" panose="02000503020000020003" pitchFamily="2" charset="0"/>
            </a:rPr>
            <a:t>)</a:t>
          </a:r>
        </a:p>
      </dsp:txBody>
      <dsp:txXfrm>
        <a:off x="8061" y="6582"/>
        <a:ext cx="3034531" cy="1820718"/>
      </dsp:txXfrm>
    </dsp:sp>
    <dsp:sp modelId="{2A4C13B7-E29E-F745-920C-D238956B71F8}">
      <dsp:nvSpPr>
        <dsp:cNvPr id="0" name=""/>
        <dsp:cNvSpPr/>
      </dsp:nvSpPr>
      <dsp:spPr>
        <a:xfrm>
          <a:off x="6773265" y="871221"/>
          <a:ext cx="667342" cy="91440"/>
        </a:xfrm>
        <a:custGeom>
          <a:avLst/>
          <a:gdLst/>
          <a:ahLst/>
          <a:cxnLst/>
          <a:rect l="0" t="0" r="0" b="0"/>
          <a:pathLst>
            <a:path>
              <a:moveTo>
                <a:pt x="0" y="45720"/>
              </a:moveTo>
              <a:lnTo>
                <a:pt x="667342"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089488" y="913451"/>
        <a:ext cx="34897" cy="6979"/>
      </dsp:txXfrm>
    </dsp:sp>
    <dsp:sp modelId="{CEBD144D-C892-4744-826F-0AA520FED1A4}">
      <dsp:nvSpPr>
        <dsp:cNvPr id="0" name=""/>
        <dsp:cNvSpPr/>
      </dsp:nvSpPr>
      <dsp:spPr>
        <a:xfrm>
          <a:off x="3740534" y="6582"/>
          <a:ext cx="3034531" cy="182071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venir Book" panose="02000503020000020003" pitchFamily="2" charset="0"/>
            </a:rPr>
            <a:t>19% </a:t>
          </a:r>
          <a:r>
            <a:rPr lang="en-US" sz="2000" b="0" i="0" kern="1200" dirty="0" err="1">
              <a:latin typeface="Avenir Book" panose="02000503020000020003" pitchFamily="2" charset="0"/>
            </a:rPr>
            <a:t>Papildu</a:t>
          </a:r>
          <a:r>
            <a:rPr lang="en-US" sz="2000" b="0" i="0" kern="1200" dirty="0">
              <a:latin typeface="Avenir Book" panose="02000503020000020003" pitchFamily="2" charset="0"/>
            </a:rPr>
            <a:t> </a:t>
          </a:r>
          <a:r>
            <a:rPr lang="en-US" sz="2000" b="0" i="0" kern="1200" dirty="0" err="1">
              <a:latin typeface="Avenir Book" panose="02000503020000020003" pitchFamily="2" charset="0"/>
            </a:rPr>
            <a:t>latv</a:t>
          </a:r>
          <a:r>
            <a:rPr lang="en-US" sz="2000" b="0" i="0" kern="1200" dirty="0">
              <a:latin typeface="Avenir Book" panose="02000503020000020003" pitchFamily="2" charset="0"/>
            </a:rPr>
            <a:t>. </a:t>
          </a:r>
          <a:r>
            <a:rPr lang="en-US" sz="2000" b="0" i="0" kern="1200" dirty="0" err="1">
              <a:latin typeface="Avenir Book" panose="02000503020000020003" pitchFamily="2" charset="0"/>
            </a:rPr>
            <a:t>valodas</a:t>
          </a:r>
          <a:r>
            <a:rPr lang="en-US" sz="2000" b="0" i="0" kern="1200" dirty="0">
              <a:latin typeface="Avenir Book" panose="02000503020000020003" pitchFamily="2" charset="0"/>
            </a:rPr>
            <a:t> </a:t>
          </a:r>
          <a:r>
            <a:rPr lang="en-US" sz="2000" b="0" i="0" kern="1200" dirty="0" err="1">
              <a:latin typeface="Avenir Book" panose="02000503020000020003" pitchFamily="2" charset="0"/>
            </a:rPr>
            <a:t>apguves</a:t>
          </a:r>
          <a:r>
            <a:rPr lang="en-US" sz="2000" b="0" i="0" kern="1200" dirty="0">
              <a:latin typeface="Avenir Book" panose="02000503020000020003" pitchFamily="2" charset="0"/>
            </a:rPr>
            <a:t> </a:t>
          </a:r>
          <a:r>
            <a:rPr lang="en-US" sz="2000" b="0" i="0" kern="1200" dirty="0" err="1">
              <a:latin typeface="Avenir Book" panose="02000503020000020003" pitchFamily="2" charset="0"/>
            </a:rPr>
            <a:t>nodarbības</a:t>
          </a:r>
          <a:r>
            <a:rPr lang="en-US" sz="2000" b="0" i="0" kern="1200" dirty="0">
              <a:latin typeface="Avenir Book" panose="02000503020000020003" pitchFamily="2" charset="0"/>
            </a:rPr>
            <a:t>/ </a:t>
          </a:r>
          <a:r>
            <a:rPr lang="en-US" sz="2000" b="0" i="0" kern="1200" dirty="0" err="1">
              <a:latin typeface="Avenir Book" panose="02000503020000020003" pitchFamily="2" charset="0"/>
            </a:rPr>
            <a:t>individuāla</a:t>
          </a:r>
          <a:r>
            <a:rPr lang="en-US" sz="2000" b="0" i="0" kern="1200" dirty="0">
              <a:latin typeface="Avenir Book" panose="02000503020000020003" pitchFamily="2" charset="0"/>
            </a:rPr>
            <a:t> </a:t>
          </a:r>
          <a:r>
            <a:rPr lang="en-US" sz="2000" b="0" i="0" kern="1200" dirty="0" err="1">
              <a:latin typeface="Avenir Book" panose="02000503020000020003" pitchFamily="2" charset="0"/>
            </a:rPr>
            <a:t>pieeja</a:t>
          </a:r>
          <a:r>
            <a:rPr lang="en-US" sz="2000" b="0" i="0" kern="1200" dirty="0">
              <a:latin typeface="Avenir Book" panose="02000503020000020003" pitchFamily="2" charset="0"/>
            </a:rPr>
            <a:t> </a:t>
          </a:r>
          <a:r>
            <a:rPr lang="en-US" sz="2000" b="0" i="0" kern="1200" dirty="0" err="1">
              <a:latin typeface="Avenir Book" panose="02000503020000020003" pitchFamily="2" charset="0"/>
            </a:rPr>
            <a:t>priekšmetos</a:t>
          </a:r>
          <a:endParaRPr lang="en-US" sz="2000" b="0" i="0" kern="1200" dirty="0">
            <a:latin typeface="Avenir Book" panose="02000503020000020003" pitchFamily="2" charset="0"/>
          </a:endParaRPr>
        </a:p>
      </dsp:txBody>
      <dsp:txXfrm>
        <a:off x="3740534" y="6582"/>
        <a:ext cx="3034531" cy="1820718"/>
      </dsp:txXfrm>
    </dsp:sp>
    <dsp:sp modelId="{75181A19-B178-E04E-BABB-F4D583A6C824}">
      <dsp:nvSpPr>
        <dsp:cNvPr id="0" name=""/>
        <dsp:cNvSpPr/>
      </dsp:nvSpPr>
      <dsp:spPr>
        <a:xfrm>
          <a:off x="1525326" y="1825500"/>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70362" y="2155682"/>
        <a:ext cx="374875" cy="6979"/>
      </dsp:txXfrm>
    </dsp:sp>
    <dsp:sp modelId="{317D2233-C4D5-EB48-BE39-3FC2CC51BACA}">
      <dsp:nvSpPr>
        <dsp:cNvPr id="0" name=""/>
        <dsp:cNvSpPr/>
      </dsp:nvSpPr>
      <dsp:spPr>
        <a:xfrm>
          <a:off x="7473007" y="6582"/>
          <a:ext cx="3034531" cy="182071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venir Book" panose="02000503020000020003" pitchFamily="2" charset="0"/>
            </a:rPr>
            <a:t>11% Nav </a:t>
          </a:r>
          <a:r>
            <a:rPr lang="en-US" sz="2000" b="0" i="0" kern="1200" dirty="0" err="1">
              <a:latin typeface="Avenir Book" panose="02000503020000020003" pitchFamily="2" charset="0"/>
            </a:rPr>
            <a:t>vajadzīgs</a:t>
          </a:r>
          <a:r>
            <a:rPr lang="en-US" sz="2000" b="0" i="0" kern="1200" dirty="0">
              <a:latin typeface="Avenir Book" panose="02000503020000020003" pitchFamily="2" charset="0"/>
            </a:rPr>
            <a:t> </a:t>
          </a:r>
          <a:r>
            <a:rPr lang="en-US" sz="2000" b="0" i="0" kern="1200" dirty="0" err="1">
              <a:latin typeface="Avenir Book" panose="02000503020000020003" pitchFamily="2" charset="0"/>
            </a:rPr>
            <a:t>atbalsts</a:t>
          </a:r>
          <a:r>
            <a:rPr lang="en-US" sz="2000" b="0" i="0" kern="1200" dirty="0">
              <a:latin typeface="Avenir Book" panose="02000503020000020003" pitchFamily="2" charset="0"/>
            </a:rPr>
            <a:t>/ </a:t>
          </a:r>
          <a:r>
            <a:rPr lang="en-US" sz="2000" b="0" i="0" kern="1200" dirty="0" err="1">
              <a:latin typeface="Avenir Book" panose="02000503020000020003" pitchFamily="2" charset="0"/>
            </a:rPr>
            <a:t>novērtē</a:t>
          </a:r>
          <a:r>
            <a:rPr lang="en-US" sz="2000" b="0" i="0" kern="1200" dirty="0">
              <a:latin typeface="Avenir Book" panose="02000503020000020003" pitchFamily="2" charset="0"/>
            </a:rPr>
            <a:t> </a:t>
          </a:r>
          <a:r>
            <a:rPr lang="en-US" sz="2000" b="0" i="0" kern="1200" dirty="0" err="1">
              <a:latin typeface="Avenir Book" panose="02000503020000020003" pitchFamily="2" charset="0"/>
            </a:rPr>
            <a:t>pedagogu</a:t>
          </a:r>
          <a:r>
            <a:rPr lang="en-US" sz="2000" b="0" i="0" kern="1200" dirty="0">
              <a:latin typeface="Avenir Book" panose="02000503020000020003" pitchFamily="2" charset="0"/>
            </a:rPr>
            <a:t> </a:t>
          </a:r>
          <a:r>
            <a:rPr lang="en-US" sz="2000" b="0" i="0" kern="1200" dirty="0" err="1">
              <a:latin typeface="Avenir Book" panose="02000503020000020003" pitchFamily="2" charset="0"/>
            </a:rPr>
            <a:t>līdz</a:t>
          </a:r>
          <a:r>
            <a:rPr lang="en-US" sz="2000" b="0" i="0" kern="1200" dirty="0">
              <a:latin typeface="Avenir Book" panose="02000503020000020003" pitchFamily="2" charset="0"/>
            </a:rPr>
            <a:t> </a:t>
          </a:r>
          <a:r>
            <a:rPr lang="en-US" sz="2000" b="0" i="0" kern="1200" dirty="0" err="1">
              <a:latin typeface="Avenir Book" panose="02000503020000020003" pitchFamily="2" charset="0"/>
            </a:rPr>
            <a:t>šim</a:t>
          </a:r>
          <a:r>
            <a:rPr lang="en-US" sz="2000" b="0" i="0" kern="1200" dirty="0">
              <a:latin typeface="Avenir Book" panose="02000503020000020003" pitchFamily="2" charset="0"/>
            </a:rPr>
            <a:t> </a:t>
          </a:r>
          <a:r>
            <a:rPr lang="en-US" sz="2000" b="0" i="0" kern="1200" dirty="0" err="1">
              <a:latin typeface="Avenir Book" panose="02000503020000020003" pitchFamily="2" charset="0"/>
            </a:rPr>
            <a:t>padarīto</a:t>
          </a:r>
          <a:endParaRPr lang="en-US" sz="2000" b="0" i="0" kern="1200" dirty="0">
            <a:latin typeface="Avenir Book" panose="02000503020000020003" pitchFamily="2" charset="0"/>
          </a:endParaRPr>
        </a:p>
      </dsp:txBody>
      <dsp:txXfrm>
        <a:off x="7473007" y="6582"/>
        <a:ext cx="3034531" cy="1820718"/>
      </dsp:txXfrm>
    </dsp:sp>
    <dsp:sp modelId="{11A16ABA-A3C8-5E48-8B16-3E6EF67AAD18}">
      <dsp:nvSpPr>
        <dsp:cNvPr id="0" name=""/>
        <dsp:cNvSpPr/>
      </dsp:nvSpPr>
      <dsp:spPr>
        <a:xfrm>
          <a:off x="3040792" y="3389882"/>
          <a:ext cx="667342" cy="91440"/>
        </a:xfrm>
        <a:custGeom>
          <a:avLst/>
          <a:gdLst/>
          <a:ahLst/>
          <a:cxnLst/>
          <a:rect l="0" t="0" r="0" b="0"/>
          <a:pathLst>
            <a:path>
              <a:moveTo>
                <a:pt x="0" y="45720"/>
              </a:moveTo>
              <a:lnTo>
                <a:pt x="667342"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2112"/>
        <a:ext cx="34897" cy="6979"/>
      </dsp:txXfrm>
    </dsp:sp>
    <dsp:sp modelId="{F4647E1B-D39D-994D-B93E-5F87B520E62F}">
      <dsp:nvSpPr>
        <dsp:cNvPr id="0" name=""/>
        <dsp:cNvSpPr/>
      </dsp:nvSpPr>
      <dsp:spPr>
        <a:xfrm>
          <a:off x="8061" y="2525243"/>
          <a:ext cx="3034531" cy="182071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venir Book" panose="02000503020000020003" pitchFamily="2" charset="0"/>
            </a:rPr>
            <a:t>10% </a:t>
          </a:r>
          <a:r>
            <a:rPr lang="en-US" sz="2000" b="0" i="0" kern="1200" dirty="0" err="1">
              <a:latin typeface="Avenir Book" panose="02000503020000020003" pitchFamily="2" charset="0"/>
            </a:rPr>
            <a:t>Mainīt</a:t>
          </a:r>
          <a:r>
            <a:rPr lang="en-US" sz="2000" b="0" i="0" kern="1200" dirty="0">
              <a:latin typeface="Avenir Book" panose="02000503020000020003" pitchFamily="2" charset="0"/>
            </a:rPr>
            <a:t> </a:t>
          </a:r>
          <a:r>
            <a:rPr lang="en-US" sz="2000" b="0" i="0" kern="1200" dirty="0" err="1">
              <a:latin typeface="Avenir Book" panose="02000503020000020003" pitchFamily="2" charset="0"/>
            </a:rPr>
            <a:t>skolas</a:t>
          </a:r>
          <a:r>
            <a:rPr lang="en-US" sz="2000" b="0" i="0" kern="1200" dirty="0">
              <a:latin typeface="Avenir Book" panose="02000503020000020003" pitchFamily="2" charset="0"/>
            </a:rPr>
            <a:t> </a:t>
          </a:r>
          <a:r>
            <a:rPr lang="en-US" sz="2000" b="0" i="0" kern="1200" dirty="0" err="1">
              <a:latin typeface="Avenir Book" panose="02000503020000020003" pitchFamily="2" charset="0"/>
            </a:rPr>
            <a:t>vidi</a:t>
          </a:r>
          <a:r>
            <a:rPr lang="en-US" sz="2000" b="0" i="0" kern="1200" dirty="0">
              <a:latin typeface="Avenir Book" panose="02000503020000020003" pitchFamily="2" charset="0"/>
            </a:rPr>
            <a:t>, </a:t>
          </a:r>
          <a:r>
            <a:rPr lang="en-US" sz="2000" b="0" i="0" kern="1200" dirty="0" err="1">
              <a:latin typeface="Avenir Book" panose="02000503020000020003" pitchFamily="2" charset="0"/>
            </a:rPr>
            <a:t>lai</a:t>
          </a:r>
          <a:r>
            <a:rPr lang="en-US" sz="2000" b="0" i="0" kern="1200" dirty="0">
              <a:latin typeface="Avenir Book" panose="02000503020000020003" pitchFamily="2" charset="0"/>
            </a:rPr>
            <a:t> </a:t>
          </a:r>
          <a:r>
            <a:rPr lang="en-US" sz="2000" b="0" i="0" kern="1200" dirty="0" err="1">
              <a:latin typeface="Avenir Book" panose="02000503020000020003" pitchFamily="2" charset="0"/>
            </a:rPr>
            <a:t>jaunpienācējiem</a:t>
          </a:r>
          <a:r>
            <a:rPr lang="en-US" sz="2000" b="0" i="0" kern="1200" dirty="0">
              <a:latin typeface="Avenir Book" panose="02000503020000020003" pitchFamily="2" charset="0"/>
            </a:rPr>
            <a:t> </a:t>
          </a:r>
          <a:r>
            <a:rPr lang="en-US" sz="2000" b="0" i="0" kern="1200" dirty="0" err="1">
              <a:latin typeface="Avenir Book" panose="02000503020000020003" pitchFamily="2" charset="0"/>
            </a:rPr>
            <a:t>nebūtu</a:t>
          </a:r>
          <a:r>
            <a:rPr lang="en-US" sz="2000" b="0" i="0" kern="1200" dirty="0">
              <a:latin typeface="Avenir Book" panose="02000503020000020003" pitchFamily="2" charset="0"/>
            </a:rPr>
            <a:t> </a:t>
          </a:r>
          <a:r>
            <a:rPr lang="en-US" sz="2000" b="0" i="0" kern="1200" dirty="0" err="1">
              <a:latin typeface="Avenir Book" panose="02000503020000020003" pitchFamily="2" charset="0"/>
            </a:rPr>
            <a:t>kultūršoks</a:t>
          </a:r>
          <a:r>
            <a:rPr lang="en-US" sz="2000" b="0" i="0" kern="1200" dirty="0">
              <a:latin typeface="Avenir Book" panose="02000503020000020003" pitchFamily="2" charset="0"/>
            </a:rPr>
            <a:t> </a:t>
          </a:r>
        </a:p>
      </dsp:txBody>
      <dsp:txXfrm>
        <a:off x="8061" y="2525243"/>
        <a:ext cx="3034531" cy="1820718"/>
      </dsp:txXfrm>
    </dsp:sp>
    <dsp:sp modelId="{EBEA2AD8-BF5D-764C-8091-90C2F5E03660}">
      <dsp:nvSpPr>
        <dsp:cNvPr id="0" name=""/>
        <dsp:cNvSpPr/>
      </dsp:nvSpPr>
      <dsp:spPr>
        <a:xfrm>
          <a:off x="6773265" y="3389882"/>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089488" y="3432112"/>
        <a:ext cx="34897" cy="6979"/>
      </dsp:txXfrm>
    </dsp:sp>
    <dsp:sp modelId="{F971C2C1-8ECE-8F4A-84FE-BCB143A04E94}">
      <dsp:nvSpPr>
        <dsp:cNvPr id="0" name=""/>
        <dsp:cNvSpPr/>
      </dsp:nvSpPr>
      <dsp:spPr>
        <a:xfrm>
          <a:off x="3740534" y="2525243"/>
          <a:ext cx="3034531" cy="182071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venir Book" panose="02000503020000020003" pitchFamily="2" charset="0"/>
            </a:rPr>
            <a:t>9% </a:t>
          </a:r>
          <a:r>
            <a:rPr lang="en-US" sz="2000" b="0" i="0" kern="1200" dirty="0" err="1">
              <a:latin typeface="Avenir Book" panose="02000503020000020003" pitchFamily="2" charset="0"/>
            </a:rPr>
            <a:t>Papildu</a:t>
          </a:r>
          <a:r>
            <a:rPr lang="en-US" sz="2000" b="0" i="0" kern="1200" dirty="0">
              <a:latin typeface="Avenir Book" panose="02000503020000020003" pitchFamily="2" charset="0"/>
            </a:rPr>
            <a:t> </a:t>
          </a:r>
          <a:r>
            <a:rPr lang="en-US" sz="2000" b="0" i="0" kern="1200" dirty="0" err="1">
              <a:latin typeface="Avenir Book" panose="02000503020000020003" pitchFamily="2" charset="0"/>
            </a:rPr>
            <a:t>atbalsta</a:t>
          </a:r>
          <a:r>
            <a:rPr lang="en-US" sz="2000" b="0" i="0" kern="1200" dirty="0">
              <a:latin typeface="Avenir Book" panose="02000503020000020003" pitchFamily="2" charset="0"/>
            </a:rPr>
            <a:t> personas </a:t>
          </a:r>
          <a:r>
            <a:rPr lang="en-US" sz="2000" b="0" i="0" kern="1200" dirty="0" err="1">
              <a:latin typeface="Avenir Book" panose="02000503020000020003" pitchFamily="2" charset="0"/>
            </a:rPr>
            <a:t>skolā</a:t>
          </a:r>
          <a:r>
            <a:rPr lang="en-US" sz="2000" b="0" i="0" kern="1200" dirty="0">
              <a:latin typeface="Avenir Book" panose="02000503020000020003" pitchFamily="2" charset="0"/>
            </a:rPr>
            <a:t>/ </a:t>
          </a:r>
          <a:r>
            <a:rPr lang="en-US" sz="2000" b="0" i="0" kern="1200" dirty="0" err="1">
              <a:latin typeface="Avenir Book" panose="02000503020000020003" pitchFamily="2" charset="0"/>
            </a:rPr>
            <a:t>vecāku</a:t>
          </a:r>
          <a:r>
            <a:rPr lang="en-US" sz="2000" b="0" i="0" kern="1200" dirty="0">
              <a:latin typeface="Avenir Book" panose="02000503020000020003" pitchFamily="2" charset="0"/>
            </a:rPr>
            <a:t> </a:t>
          </a:r>
          <a:r>
            <a:rPr lang="en-US" sz="2000" b="0" i="0" kern="1200" dirty="0" err="1">
              <a:latin typeface="Avenir Book" panose="02000503020000020003" pitchFamily="2" charset="0"/>
            </a:rPr>
            <a:t>iesaiste</a:t>
          </a:r>
          <a:endParaRPr lang="en-US" sz="2000" b="0" i="0" kern="1200" dirty="0">
            <a:latin typeface="Avenir Book" panose="02000503020000020003" pitchFamily="2" charset="0"/>
          </a:endParaRPr>
        </a:p>
      </dsp:txBody>
      <dsp:txXfrm>
        <a:off x="3740534" y="2525243"/>
        <a:ext cx="3034531" cy="1820718"/>
      </dsp:txXfrm>
    </dsp:sp>
    <dsp:sp modelId="{45A97953-0C23-8647-9F04-ABCE1210C5B9}">
      <dsp:nvSpPr>
        <dsp:cNvPr id="0" name=""/>
        <dsp:cNvSpPr/>
      </dsp:nvSpPr>
      <dsp:spPr>
        <a:xfrm>
          <a:off x="7473007" y="2525243"/>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venir Book" panose="02000503020000020003" pitchFamily="2" charset="0"/>
            </a:rPr>
            <a:t>7% </a:t>
          </a:r>
          <a:r>
            <a:rPr lang="en-US" sz="2000" b="0" i="0" kern="1200" dirty="0" err="1">
              <a:latin typeface="Avenir Book" panose="02000503020000020003" pitchFamily="2" charset="0"/>
            </a:rPr>
            <a:t>Adaptācijas</a:t>
          </a:r>
          <a:r>
            <a:rPr lang="en-US" sz="2000" b="0" i="0" kern="1200" dirty="0">
              <a:latin typeface="Avenir Book" panose="02000503020000020003" pitchFamily="2" charset="0"/>
            </a:rPr>
            <a:t> </a:t>
          </a:r>
          <a:r>
            <a:rPr lang="en-US" sz="2000" b="0" i="0" kern="1200" dirty="0" err="1">
              <a:latin typeface="Avenir Book" panose="02000503020000020003" pitchFamily="2" charset="0"/>
            </a:rPr>
            <a:t>laiks</a:t>
          </a:r>
          <a:r>
            <a:rPr lang="en-US" sz="2000" b="0" i="0" kern="1200" dirty="0">
              <a:latin typeface="Avenir Book" panose="02000503020000020003" pitchFamily="2" charset="0"/>
            </a:rPr>
            <a:t>, dot </a:t>
          </a:r>
          <a:r>
            <a:rPr lang="en-US" sz="2000" b="0" i="0" kern="1200" dirty="0" err="1">
              <a:latin typeface="Avenir Book" panose="02000503020000020003" pitchFamily="2" charset="0"/>
            </a:rPr>
            <a:t>atlaides</a:t>
          </a:r>
          <a:r>
            <a:rPr lang="en-US" sz="2000" b="0" i="0" kern="1200" dirty="0">
              <a:latin typeface="Avenir Book" panose="02000503020000020003" pitchFamily="2" charset="0"/>
            </a:rPr>
            <a:t>, </a:t>
          </a:r>
          <a:r>
            <a:rPr lang="en-US" sz="2000" b="0" i="0" kern="1200" dirty="0" err="1">
              <a:latin typeface="Avenir Book" panose="02000503020000020003" pitchFamily="2" charset="0"/>
            </a:rPr>
            <a:t>sākumā</a:t>
          </a:r>
          <a:r>
            <a:rPr lang="en-US" sz="2000" b="0" i="0" kern="1200" dirty="0">
              <a:latin typeface="Avenir Book" panose="02000503020000020003" pitchFamily="2" charset="0"/>
            </a:rPr>
            <a:t> </a:t>
          </a:r>
          <a:r>
            <a:rPr lang="en-US" sz="2000" b="0" i="0" kern="1200" dirty="0" err="1">
              <a:latin typeface="Avenir Book" panose="02000503020000020003" pitchFamily="2" charset="0"/>
            </a:rPr>
            <a:t>nevērtēt</a:t>
          </a:r>
          <a:r>
            <a:rPr lang="en-US" sz="2000" b="0" i="0" kern="1200" dirty="0">
              <a:latin typeface="Avenir Book" panose="02000503020000020003" pitchFamily="2" charset="0"/>
            </a:rPr>
            <a:t> </a:t>
          </a:r>
          <a:r>
            <a:rPr lang="en-US" sz="2000" b="0" i="0" kern="1200" dirty="0" err="1">
              <a:latin typeface="Avenir Book" panose="02000503020000020003" pitchFamily="2" charset="0"/>
            </a:rPr>
            <a:t>kā</a:t>
          </a:r>
          <a:r>
            <a:rPr lang="en-US" sz="2000" b="0" i="0" kern="1200" dirty="0">
              <a:latin typeface="Avenir Book" panose="02000503020000020003" pitchFamily="2" charset="0"/>
            </a:rPr>
            <a:t> </a:t>
          </a:r>
          <a:r>
            <a:rPr lang="en-US" sz="2000" b="0" i="0" kern="1200" dirty="0" err="1">
              <a:latin typeface="Avenir Book" panose="02000503020000020003" pitchFamily="2" charset="0"/>
            </a:rPr>
            <a:t>citus</a:t>
          </a:r>
          <a:endParaRPr lang="en-US" sz="2000" b="0" i="0" kern="1200" dirty="0">
            <a:latin typeface="Avenir Book" panose="02000503020000020003" pitchFamily="2" charset="0"/>
          </a:endParaRPr>
        </a:p>
      </dsp:txBody>
      <dsp:txXfrm>
        <a:off x="7473007" y="2525243"/>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6896F-42CA-0248-A71E-BD3A997F665F}">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F91FB-3377-614B-B946-276F93B7496C}">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Thomas, Loxley (2001) “</a:t>
          </a:r>
          <a:r>
            <a:rPr lang="en-US" sz="1700" kern="1200" dirty="0" err="1"/>
            <a:t>Iekļaujošā</a:t>
          </a:r>
          <a:r>
            <a:rPr lang="en-US" sz="1700" kern="1200" dirty="0"/>
            <a:t> </a:t>
          </a:r>
          <a:r>
            <a:rPr lang="en-US" sz="1700" kern="1200" dirty="0" err="1"/>
            <a:t>izglītība</a:t>
          </a:r>
          <a:r>
            <a:rPr lang="en-US" sz="1700" kern="1200" dirty="0"/>
            <a:t> nav </a:t>
          </a:r>
          <a:r>
            <a:rPr lang="en-US" sz="1700" kern="1200" dirty="0" err="1"/>
            <a:t>saistīta</a:t>
          </a:r>
          <a:r>
            <a:rPr lang="en-US" sz="1700" kern="1200" dirty="0"/>
            <a:t> </a:t>
          </a:r>
          <a:r>
            <a:rPr lang="en-US" sz="1700" kern="1200" dirty="0" err="1"/>
            <a:t>ar</a:t>
          </a:r>
          <a:r>
            <a:rPr lang="en-US" sz="1700" kern="1200" dirty="0"/>
            <a:t> </a:t>
          </a:r>
          <a:r>
            <a:rPr lang="en-US" sz="1700" kern="1200" dirty="0" err="1"/>
            <a:t>izpratni</a:t>
          </a:r>
          <a:r>
            <a:rPr lang="en-US" sz="1700" kern="1200" dirty="0"/>
            <a:t>, kas </a:t>
          </a:r>
          <a:r>
            <a:rPr lang="en-US" sz="1700" kern="1200" dirty="0" err="1"/>
            <a:t>uzliek</a:t>
          </a:r>
          <a:r>
            <a:rPr lang="en-US" sz="1700" kern="1200" dirty="0"/>
            <a:t> </a:t>
          </a:r>
          <a:r>
            <a:rPr lang="en-US" sz="1700" kern="1200" dirty="0" err="1"/>
            <a:t>robežas</a:t>
          </a:r>
          <a:r>
            <a:rPr lang="en-US" sz="1700" kern="1200" dirty="0"/>
            <a:t> </a:t>
          </a:r>
          <a:r>
            <a:rPr lang="en-US" sz="1700" kern="1200" dirty="0" err="1"/>
            <a:t>tajā</a:t>
          </a:r>
          <a:r>
            <a:rPr lang="en-US" sz="1700" kern="1200" dirty="0"/>
            <a:t>, par </a:t>
          </a:r>
          <a:r>
            <a:rPr lang="en-US" sz="1700" kern="1200" dirty="0" err="1"/>
            <a:t>kuriem</a:t>
          </a:r>
          <a:r>
            <a:rPr lang="en-US" sz="1700" kern="1200" dirty="0"/>
            <a:t> </a:t>
          </a:r>
          <a:r>
            <a:rPr lang="en-US" sz="1700" kern="1200" dirty="0" err="1"/>
            <a:t>bērniem</a:t>
          </a:r>
          <a:r>
            <a:rPr lang="en-US" sz="1700" kern="1200" dirty="0"/>
            <a:t> </a:t>
          </a:r>
          <a:r>
            <a:rPr lang="en-US" sz="1700" kern="1200" dirty="0" err="1"/>
            <a:t>mēs</a:t>
          </a:r>
          <a:r>
            <a:rPr lang="en-US" sz="1700" kern="1200" dirty="0"/>
            <a:t> </a:t>
          </a:r>
          <a:r>
            <a:rPr lang="en-US" sz="1700" kern="1200" dirty="0" err="1"/>
            <a:t>runājam</a:t>
          </a:r>
          <a:r>
            <a:rPr lang="en-US" sz="1700" kern="1200" dirty="0"/>
            <a:t>. </a:t>
          </a:r>
          <a:r>
            <a:rPr lang="en-US" sz="1700" kern="1200" dirty="0" err="1"/>
            <a:t>Gluži</a:t>
          </a:r>
          <a:r>
            <a:rPr lang="en-US" sz="1700" kern="1200" dirty="0"/>
            <a:t> </a:t>
          </a:r>
          <a:r>
            <a:rPr lang="en-US" sz="1700" kern="1200" dirty="0" err="1"/>
            <a:t>pretēji</a:t>
          </a:r>
          <a:r>
            <a:rPr lang="en-US" sz="1700" kern="1200" dirty="0"/>
            <a:t>, </a:t>
          </a:r>
          <a:r>
            <a:rPr lang="en-US" sz="1700" kern="1200" dirty="0" err="1"/>
            <a:t>tas</a:t>
          </a:r>
          <a:r>
            <a:rPr lang="en-US" sz="1700" kern="1200" dirty="0"/>
            <a:t> </a:t>
          </a:r>
          <a:r>
            <a:rPr lang="en-US" sz="1700" kern="1200" dirty="0" err="1"/>
            <a:t>nozīmē</a:t>
          </a:r>
          <a:r>
            <a:rPr lang="en-US" sz="1700" kern="1200" dirty="0"/>
            <a:t> </a:t>
          </a:r>
          <a:r>
            <a:rPr lang="en-US" sz="1700" kern="1200" dirty="0" err="1"/>
            <a:t>radīt</a:t>
          </a:r>
          <a:r>
            <a:rPr lang="en-US" sz="1700" kern="1200" dirty="0"/>
            <a:t> </a:t>
          </a:r>
          <a:r>
            <a:rPr lang="en-US" sz="1700" kern="1200" dirty="0" err="1"/>
            <a:t>struktūru</a:t>
          </a:r>
          <a:r>
            <a:rPr lang="en-US" sz="1700" kern="1200" dirty="0"/>
            <a:t>, </a:t>
          </a:r>
          <a:r>
            <a:rPr lang="en-US" sz="1700" kern="1200" dirty="0" err="1"/>
            <a:t>kurā</a:t>
          </a:r>
          <a:r>
            <a:rPr lang="en-US" sz="1700" kern="1200" dirty="0"/>
            <a:t> </a:t>
          </a:r>
          <a:r>
            <a:rPr lang="en-US" sz="1700" kern="1200" dirty="0" err="1"/>
            <a:t>visi</a:t>
          </a:r>
          <a:r>
            <a:rPr lang="en-US" sz="1700" kern="1200" dirty="0"/>
            <a:t> </a:t>
          </a:r>
          <a:r>
            <a:rPr lang="en-US" sz="1700" kern="1200" dirty="0" err="1"/>
            <a:t>bērni</a:t>
          </a:r>
          <a:r>
            <a:rPr lang="en-US" sz="1700" kern="1200" dirty="0"/>
            <a:t> – </a:t>
          </a:r>
          <a:r>
            <a:rPr lang="en-US" sz="1700" kern="1200" dirty="0" err="1"/>
            <a:t>neskatoties</a:t>
          </a:r>
          <a:r>
            <a:rPr lang="en-US" sz="1700" kern="1200" dirty="0"/>
            <a:t> </a:t>
          </a:r>
          <a:r>
            <a:rPr lang="en-US" sz="1700" kern="1200" dirty="0" err="1"/>
            <a:t>uz</a:t>
          </a:r>
          <a:r>
            <a:rPr lang="en-US" sz="1700" kern="1200" dirty="0"/>
            <a:t> </a:t>
          </a:r>
          <a:r>
            <a:rPr lang="en-US" sz="1700" kern="1200" dirty="0" err="1"/>
            <a:t>savām</a:t>
          </a:r>
          <a:r>
            <a:rPr lang="en-US" sz="1700" kern="1200" dirty="0"/>
            <a:t> </a:t>
          </a:r>
          <a:r>
            <a:rPr lang="en-US" sz="1700" kern="1200" dirty="0" err="1"/>
            <a:t>spējām</a:t>
          </a:r>
          <a:r>
            <a:rPr lang="en-US" sz="1700" kern="1200" dirty="0"/>
            <a:t>, </a:t>
          </a:r>
          <a:r>
            <a:rPr lang="en-US" sz="1700" kern="1200" dirty="0" err="1"/>
            <a:t>dzimumu</a:t>
          </a:r>
          <a:r>
            <a:rPr lang="en-US" sz="1700" kern="1200" dirty="0"/>
            <a:t>, </a:t>
          </a:r>
          <a:r>
            <a:rPr lang="en-US" sz="1700" b="1" kern="1200" dirty="0" err="1"/>
            <a:t>valodu</a:t>
          </a:r>
          <a:r>
            <a:rPr lang="en-US" sz="1700" b="1" kern="1200" dirty="0"/>
            <a:t>, </a:t>
          </a:r>
          <a:r>
            <a:rPr lang="en-US" sz="1700" kern="1200" dirty="0" err="1"/>
            <a:t>etnisko</a:t>
          </a:r>
          <a:r>
            <a:rPr lang="en-US" sz="1700" kern="1200" dirty="0"/>
            <a:t> </a:t>
          </a:r>
          <a:r>
            <a:rPr lang="en-US" sz="1700" kern="1200" dirty="0" err="1"/>
            <a:t>piederību</a:t>
          </a:r>
          <a:r>
            <a:rPr lang="en-US" sz="1700" kern="1200" dirty="0"/>
            <a:t>, </a:t>
          </a:r>
          <a:r>
            <a:rPr lang="en-US" sz="1700" kern="1200" dirty="0" err="1"/>
            <a:t>ētikas</a:t>
          </a:r>
          <a:r>
            <a:rPr lang="en-US" sz="1700" kern="1200" dirty="0"/>
            <a:t> </a:t>
          </a:r>
          <a:r>
            <a:rPr lang="en-US" sz="1700" kern="1200" dirty="0" err="1"/>
            <a:t>vai</a:t>
          </a:r>
          <a:r>
            <a:rPr lang="en-US" sz="1700" kern="1200" dirty="0"/>
            <a:t> </a:t>
          </a:r>
          <a:r>
            <a:rPr lang="en-US" sz="1700" kern="1200" dirty="0" err="1"/>
            <a:t>kultūras</a:t>
          </a:r>
          <a:r>
            <a:rPr lang="en-US" sz="1700" kern="1200" dirty="0"/>
            <a:t> </a:t>
          </a:r>
          <a:r>
            <a:rPr lang="en-US" sz="1700" kern="1200" dirty="0" err="1"/>
            <a:t>piederību</a:t>
          </a:r>
          <a:r>
            <a:rPr lang="en-US" sz="1700" kern="1200" dirty="0"/>
            <a:t> – </a:t>
          </a:r>
          <a:r>
            <a:rPr lang="en-US" sz="1700" kern="1200" dirty="0" err="1"/>
            <a:t>tiek</a:t>
          </a:r>
          <a:r>
            <a:rPr lang="en-US" sz="1700" kern="1200" dirty="0"/>
            <a:t> </a:t>
          </a:r>
          <a:r>
            <a:rPr lang="en-US" sz="1700" kern="1200" dirty="0" err="1"/>
            <a:t>uztverti</a:t>
          </a:r>
          <a:r>
            <a:rPr lang="en-US" sz="1700" kern="1200" dirty="0"/>
            <a:t> </a:t>
          </a:r>
          <a:r>
            <a:rPr lang="en-US" sz="1700" kern="1200" dirty="0" err="1"/>
            <a:t>kā</a:t>
          </a:r>
          <a:r>
            <a:rPr lang="en-US" sz="1700" kern="1200" dirty="0"/>
            <a:t> </a:t>
          </a:r>
          <a:r>
            <a:rPr lang="en-US" sz="1700" kern="1200" dirty="0" err="1"/>
            <a:t>vienlīdzīgi</a:t>
          </a:r>
          <a:r>
            <a:rPr lang="en-US" sz="1700" kern="1200" dirty="0"/>
            <a:t>, </a:t>
          </a:r>
          <a:r>
            <a:rPr lang="en-US" sz="1700" kern="1200" dirty="0" err="1"/>
            <a:t>pret</a:t>
          </a:r>
          <a:r>
            <a:rPr lang="en-US" sz="1700" kern="1200" dirty="0"/>
            <a:t> </a:t>
          </a:r>
          <a:r>
            <a:rPr lang="en-US" sz="1700" kern="1200" dirty="0" err="1"/>
            <a:t>viņiem</a:t>
          </a:r>
          <a:r>
            <a:rPr lang="en-US" sz="1700" kern="1200" dirty="0"/>
            <a:t> </a:t>
          </a:r>
          <a:r>
            <a:rPr lang="en-US" sz="1700" kern="1200" dirty="0" err="1"/>
            <a:t>izturoties</a:t>
          </a:r>
          <a:r>
            <a:rPr lang="en-US" sz="1700" kern="1200" dirty="0"/>
            <a:t> </a:t>
          </a:r>
          <a:r>
            <a:rPr lang="en-US" sz="1700" kern="1200" dirty="0" err="1"/>
            <a:t>ar</a:t>
          </a:r>
          <a:r>
            <a:rPr lang="en-US" sz="1700" kern="1200" dirty="0"/>
            <a:t> </a:t>
          </a:r>
          <a:r>
            <a:rPr lang="en-US" sz="1700" kern="1200" dirty="0" err="1"/>
            <a:t>cieņu</a:t>
          </a:r>
          <a:r>
            <a:rPr lang="en-US" sz="1700" kern="1200" dirty="0"/>
            <a:t> un </a:t>
          </a:r>
          <a:r>
            <a:rPr lang="en-US" sz="1700" kern="1200" dirty="0" err="1"/>
            <a:t>nodrošinot</a:t>
          </a:r>
          <a:r>
            <a:rPr lang="en-US" sz="1700" kern="1200" dirty="0"/>
            <a:t> </a:t>
          </a:r>
          <a:r>
            <a:rPr lang="en-US" sz="1700" kern="1200" dirty="0" err="1"/>
            <a:t>viņiem</a:t>
          </a:r>
          <a:r>
            <a:rPr lang="en-US" sz="1700" kern="1200" dirty="0"/>
            <a:t> </a:t>
          </a:r>
          <a:r>
            <a:rPr lang="en-US" sz="1700" kern="1200" dirty="0" err="1"/>
            <a:t>izglītošanās</a:t>
          </a:r>
          <a:r>
            <a:rPr lang="en-US" sz="1700" kern="1200" dirty="0"/>
            <a:t> un </a:t>
          </a:r>
          <a:r>
            <a:rPr lang="en-US" sz="1700" kern="1200" dirty="0" err="1"/>
            <a:t>cita</a:t>
          </a:r>
          <a:r>
            <a:rPr lang="en-US" sz="1700" kern="1200" dirty="0"/>
            <a:t> </a:t>
          </a:r>
          <a:r>
            <a:rPr lang="en-US" sz="1700" kern="1200" dirty="0" err="1"/>
            <a:t>veida</a:t>
          </a:r>
          <a:r>
            <a:rPr lang="en-US" sz="1700" kern="1200" dirty="0"/>
            <a:t> </a:t>
          </a:r>
          <a:r>
            <a:rPr lang="en-US" sz="1700" kern="1200" dirty="0" err="1"/>
            <a:t>iespējas</a:t>
          </a:r>
          <a:r>
            <a:rPr lang="en-US" sz="1700" kern="1200" dirty="0"/>
            <a:t> </a:t>
          </a:r>
          <a:r>
            <a:rPr lang="en-US" sz="1700" kern="1200" dirty="0" err="1"/>
            <a:t>skolā</a:t>
          </a:r>
          <a:r>
            <a:rPr lang="en-US" sz="1700" kern="1200" dirty="0"/>
            <a:t>”</a:t>
          </a:r>
        </a:p>
      </dsp:txBody>
      <dsp:txXfrm>
        <a:off x="696297" y="538547"/>
        <a:ext cx="4171627" cy="2590157"/>
      </dsp:txXfrm>
    </dsp:sp>
    <dsp:sp modelId="{F6F1C993-584C-664C-9E02-B44AAB8808C4}">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DDAFC-75DC-614A-9395-35C3225184D7}">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Šeit</a:t>
          </a:r>
          <a:r>
            <a:rPr lang="en-US" sz="1700" kern="1200" dirty="0"/>
            <a:t> </a:t>
          </a:r>
          <a:r>
            <a:rPr lang="en-US" sz="1700" kern="1200" dirty="0" err="1"/>
            <a:t>uzsvars</a:t>
          </a:r>
          <a:r>
            <a:rPr lang="en-US" sz="1700" kern="1200" dirty="0"/>
            <a:t> </a:t>
          </a:r>
          <a:r>
            <a:rPr lang="en-US" sz="1700" kern="1200" dirty="0" err="1"/>
            <a:t>uz</a:t>
          </a:r>
          <a:r>
            <a:rPr lang="en-US" sz="1700" kern="1200" dirty="0"/>
            <a:t> </a:t>
          </a:r>
          <a:r>
            <a:rPr lang="en-US" sz="1700" b="1" kern="1200" dirty="0" err="1"/>
            <a:t>valodu</a:t>
          </a:r>
          <a:r>
            <a:rPr lang="en-US" sz="1700" b="1" kern="1200" dirty="0"/>
            <a:t> </a:t>
          </a:r>
          <a:r>
            <a:rPr lang="en-US" sz="1700" kern="1200" dirty="0" err="1"/>
            <a:t>ir</a:t>
          </a:r>
          <a:r>
            <a:rPr lang="en-US" sz="1700" kern="1200" dirty="0"/>
            <a:t> mans – jo </a:t>
          </a:r>
          <a:r>
            <a:rPr lang="en-US" sz="1700" kern="1200" dirty="0" err="1"/>
            <a:t>šajā</a:t>
          </a:r>
          <a:r>
            <a:rPr lang="en-US" sz="1700" kern="1200" dirty="0"/>
            <a:t> </a:t>
          </a:r>
          <a:r>
            <a:rPr lang="en-US" sz="1700" kern="1200" dirty="0" err="1"/>
            <a:t>kontekstā</a:t>
          </a:r>
          <a:r>
            <a:rPr lang="en-US" sz="1700" kern="1200" dirty="0"/>
            <a:t> </a:t>
          </a:r>
          <a:r>
            <a:rPr lang="en-US" sz="1700" kern="1200" dirty="0" err="1"/>
            <a:t>bērns</a:t>
          </a:r>
          <a:r>
            <a:rPr lang="en-US" sz="1700" kern="1200" dirty="0"/>
            <a:t>, </a:t>
          </a:r>
          <a:r>
            <a:rPr lang="en-US" sz="1700" kern="1200" dirty="0" err="1"/>
            <a:t>kurš</a:t>
          </a:r>
          <a:r>
            <a:rPr lang="en-US" sz="1700" kern="1200" dirty="0"/>
            <a:t> </a:t>
          </a:r>
          <a:r>
            <a:rPr lang="en-US" sz="1700" kern="1200" dirty="0" err="1"/>
            <a:t>apgūst</a:t>
          </a:r>
          <a:r>
            <a:rPr lang="en-US" sz="1700" kern="1200" dirty="0"/>
            <a:t> </a:t>
          </a:r>
          <a:r>
            <a:rPr lang="en-US" sz="1700" kern="1200" dirty="0" err="1"/>
            <a:t>skolas</a:t>
          </a:r>
          <a:r>
            <a:rPr lang="en-US" sz="1700" kern="1200" dirty="0"/>
            <a:t> </a:t>
          </a:r>
          <a:r>
            <a:rPr lang="en-US" sz="1700" kern="1200" dirty="0" err="1"/>
            <a:t>mācību</a:t>
          </a:r>
          <a:r>
            <a:rPr lang="en-US" sz="1700" kern="1200" dirty="0"/>
            <a:t> </a:t>
          </a:r>
          <a:r>
            <a:rPr lang="en-US" sz="1700" kern="1200" dirty="0" err="1"/>
            <a:t>valodu</a:t>
          </a:r>
          <a:r>
            <a:rPr lang="en-US" sz="1700" kern="1200" dirty="0"/>
            <a:t> </a:t>
          </a:r>
          <a:r>
            <a:rPr lang="en-US" sz="1700" kern="1200" dirty="0" err="1"/>
            <a:t>ir</a:t>
          </a:r>
          <a:r>
            <a:rPr lang="en-US" sz="1700" kern="1200" dirty="0"/>
            <a:t> “</a:t>
          </a:r>
          <a:r>
            <a:rPr lang="en-US" sz="1700" kern="1200" dirty="0" err="1"/>
            <a:t>neaizsargāts</a:t>
          </a:r>
          <a:r>
            <a:rPr lang="en-US" sz="1700" kern="1200" dirty="0"/>
            <a:t>” (</a:t>
          </a:r>
          <a:r>
            <a:rPr lang="en-US" sz="1700" i="1" kern="1200" dirty="0"/>
            <a:t>vulnerable</a:t>
          </a:r>
          <a:r>
            <a:rPr lang="en-US" sz="1700" kern="1200" dirty="0"/>
            <a:t>), jo </a:t>
          </a:r>
          <a:r>
            <a:rPr lang="en-US" sz="1700" kern="1200" dirty="0" err="1"/>
            <a:t>viņš</a:t>
          </a:r>
          <a:r>
            <a:rPr lang="en-US" sz="1700" kern="1200" dirty="0"/>
            <a:t> nav </a:t>
          </a:r>
          <a:r>
            <a:rPr lang="en-US" sz="1700" b="1" kern="1200" dirty="0" err="1"/>
            <a:t>vēl</a:t>
          </a:r>
          <a:r>
            <a:rPr lang="en-US" sz="1700" kern="1200" dirty="0"/>
            <a:t> </a:t>
          </a:r>
          <a:r>
            <a:rPr lang="en-US" sz="1700" kern="1200" dirty="0" err="1"/>
            <a:t>spējīgs</a:t>
          </a:r>
          <a:r>
            <a:rPr lang="en-US" sz="1700" kern="1200" dirty="0"/>
            <a:t> </a:t>
          </a:r>
          <a:r>
            <a:rPr lang="en-US" sz="1700" kern="1200" dirty="0" err="1"/>
            <a:t>piekļūt</a:t>
          </a:r>
          <a:r>
            <a:rPr lang="en-US" sz="1700" kern="1200" dirty="0"/>
            <a:t> </a:t>
          </a:r>
          <a:r>
            <a:rPr lang="en-US" sz="1700" kern="1200" dirty="0" err="1"/>
            <a:t>mācību</a:t>
          </a:r>
          <a:r>
            <a:rPr lang="en-US" sz="1700" kern="1200" dirty="0"/>
            <a:t> </a:t>
          </a:r>
          <a:r>
            <a:rPr lang="en-US" sz="1700" kern="1200" dirty="0" err="1"/>
            <a:t>programmai</a:t>
          </a:r>
          <a:r>
            <a:rPr lang="en-US" sz="1700" kern="1200" dirty="0"/>
            <a:t> (</a:t>
          </a:r>
          <a:r>
            <a:rPr lang="en-US" sz="1700" i="1" kern="1200" dirty="0"/>
            <a:t>access the curriculum</a:t>
          </a:r>
          <a:r>
            <a:rPr lang="en-US" sz="1700" kern="1200" dirty="0"/>
            <a:t>). </a:t>
          </a:r>
          <a:r>
            <a:rPr lang="en-US" sz="1700" kern="1200" dirty="0" err="1"/>
            <a:t>Īslaicīgs</a:t>
          </a:r>
          <a:r>
            <a:rPr lang="en-US" sz="1700" kern="1200" dirty="0"/>
            <a:t> </a:t>
          </a:r>
          <a:r>
            <a:rPr lang="en-US" sz="1700" kern="1200" dirty="0" err="1"/>
            <a:t>posms</a:t>
          </a:r>
          <a:r>
            <a:rPr lang="en-US" sz="1700" kern="1200" dirty="0"/>
            <a:t>, </a:t>
          </a:r>
          <a:r>
            <a:rPr lang="en-US" sz="1700" kern="1200" dirty="0" err="1"/>
            <a:t>kurā</a:t>
          </a:r>
          <a:r>
            <a:rPr lang="en-US" sz="1700" kern="1200" dirty="0"/>
            <a:t> </a:t>
          </a:r>
          <a:r>
            <a:rPr lang="en-US" sz="1700" kern="1200" dirty="0" err="1"/>
            <a:t>skolēnam</a:t>
          </a:r>
          <a:r>
            <a:rPr lang="en-US" sz="1700" kern="1200" dirty="0"/>
            <a:t> </a:t>
          </a:r>
          <a:r>
            <a:rPr lang="en-US" sz="1700" kern="1200" dirty="0" err="1"/>
            <a:t>vajadzīga</a:t>
          </a:r>
          <a:r>
            <a:rPr lang="en-US" sz="1700" kern="1200" dirty="0"/>
            <a:t> </a:t>
          </a:r>
          <a:r>
            <a:rPr lang="en-US" sz="1700" kern="1200" dirty="0" err="1"/>
            <a:t>īpaša</a:t>
          </a:r>
          <a:r>
            <a:rPr lang="en-US" sz="1700" kern="1200" dirty="0"/>
            <a:t> </a:t>
          </a:r>
          <a:r>
            <a:rPr lang="en-US" sz="1700" kern="1200" dirty="0" err="1"/>
            <a:t>uzmanība</a:t>
          </a:r>
          <a:r>
            <a:rPr lang="en-US" sz="1700" kern="1200" dirty="0"/>
            <a:t>.</a:t>
          </a:r>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F56B1-0A93-C54D-BB93-9D3BC0DA6ABE}">
      <dsp:nvSpPr>
        <dsp:cNvPr id="0" name=""/>
        <dsp:cNvSpPr/>
      </dsp:nvSpPr>
      <dsp:spPr>
        <a:xfrm>
          <a:off x="0" y="36841"/>
          <a:ext cx="10515600" cy="16415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kern="1200" dirty="0" err="1"/>
            <a:t>Kelly</a:t>
          </a:r>
          <a:r>
            <a:rPr lang="lv-LV" sz="2300" kern="1200" dirty="0"/>
            <a:t> (2014): Pētījums Īrijā – </a:t>
          </a:r>
          <a:r>
            <a:rPr lang="lv-LV" sz="2300" b="1" kern="1200" dirty="0"/>
            <a:t>zems valodas zināšanu līmenis </a:t>
          </a:r>
          <a:r>
            <a:rPr lang="lv-LV" sz="2300" kern="1200" dirty="0"/>
            <a:t>– kas ir atzīts par galveno šķērsli, ar ko saskaras skolēni, kuri vēlas apgūt skolas mācību programmu – tiktu novērsts, izmantojot uz pētniecību balstītu mācīšanos, jo mācīšanās, kas balstīta uz bērna reālās dzīves pieredzi, atvieglo valodas apguves procesu.</a:t>
          </a:r>
          <a:endParaRPr lang="en-US" sz="2300" kern="1200" dirty="0"/>
        </a:p>
      </dsp:txBody>
      <dsp:txXfrm>
        <a:off x="80132" y="116973"/>
        <a:ext cx="10355336" cy="1481245"/>
      </dsp:txXfrm>
    </dsp:sp>
    <dsp:sp modelId="{C9CDADA4-1529-8748-8AF8-D9A9E694544D}">
      <dsp:nvSpPr>
        <dsp:cNvPr id="0" name=""/>
        <dsp:cNvSpPr/>
      </dsp:nvSpPr>
      <dsp:spPr>
        <a:xfrm>
          <a:off x="0" y="1744591"/>
          <a:ext cx="10515600" cy="16415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kern="1200"/>
            <a:t>Skolotāji kā vienu no galvenajām prioritātēm ir uzsvēruši vajadzību pēc </a:t>
          </a:r>
          <a:r>
            <a:rPr lang="lv-LV" sz="2300" b="1" kern="1200"/>
            <a:t>mācībām augstskolā un tālākizglītības apmācības saistībā ar EAL (English as an Additional Language) nodrošināšanu</a:t>
          </a:r>
          <a:r>
            <a:rPr lang="lv-LV" sz="2300" kern="1200"/>
            <a:t>. Apmācībai pirms darba uzsākšanas jāaptver trīs galvenās jomas: </a:t>
          </a:r>
          <a:endParaRPr lang="en-US" sz="2300" kern="1200"/>
        </a:p>
      </dsp:txBody>
      <dsp:txXfrm>
        <a:off x="80132" y="1824723"/>
        <a:ext cx="10355336" cy="1481245"/>
      </dsp:txXfrm>
    </dsp:sp>
    <dsp:sp modelId="{A162C13A-7A0E-DC4A-9039-DDE8C50D6A25}">
      <dsp:nvSpPr>
        <dsp:cNvPr id="0" name=""/>
        <dsp:cNvSpPr/>
      </dsp:nvSpPr>
      <dsp:spPr>
        <a:xfrm>
          <a:off x="0" y="3386101"/>
          <a:ext cx="105156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lv-LV" sz="1800" kern="1200" dirty="0"/>
            <a:t>1) pedagoģiskās pieejas, kas veicinātu valodas apguvi, </a:t>
          </a:r>
          <a:endParaRPr lang="en-US" sz="1800" kern="1200" dirty="0"/>
        </a:p>
        <a:p>
          <a:pPr marL="171450" lvl="1" indent="-171450" algn="l" defTabSz="800100">
            <a:lnSpc>
              <a:spcPct val="90000"/>
            </a:lnSpc>
            <a:spcBef>
              <a:spcPct val="0"/>
            </a:spcBef>
            <a:spcAft>
              <a:spcPct val="20000"/>
            </a:spcAft>
            <a:buChar char="•"/>
          </a:pPr>
          <a:r>
            <a:rPr lang="lv-LV" sz="1800" kern="1200"/>
            <a:t>2) mācību materiāli, kas atbilst valodas apguvēja izcelsmei un identitātei, un </a:t>
          </a:r>
          <a:endParaRPr lang="en-US" sz="1800" kern="1200"/>
        </a:p>
        <a:p>
          <a:pPr marL="171450" lvl="1" indent="-171450" algn="l" defTabSz="800100">
            <a:lnSpc>
              <a:spcPct val="90000"/>
            </a:lnSpc>
            <a:spcBef>
              <a:spcPct val="0"/>
            </a:spcBef>
            <a:spcAft>
              <a:spcPct val="20000"/>
            </a:spcAft>
            <a:buChar char="•"/>
          </a:pPr>
          <a:r>
            <a:rPr lang="lv-LV" sz="1800" kern="1200"/>
            <a:t>3) piemēroti vērtēšanas instrumenti, kas </a:t>
          </a:r>
          <a:r>
            <a:rPr lang="lv-LV" sz="1800" b="1" kern="1200"/>
            <a:t>nesajauc valodas prasmi un mācīšanās spējas.</a:t>
          </a:r>
          <a:endParaRPr lang="en-US" sz="1800" kern="1200"/>
        </a:p>
      </dsp:txBody>
      <dsp:txXfrm>
        <a:off x="0" y="3386101"/>
        <a:ext cx="10515600" cy="9283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D81B-81DF-91EB-5F7C-48664421872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V"/>
          </a:p>
        </p:txBody>
      </p:sp>
      <p:sp>
        <p:nvSpPr>
          <p:cNvPr id="3" name="Subtitle 2">
            <a:extLst>
              <a:ext uri="{FF2B5EF4-FFF2-40B4-BE49-F238E27FC236}">
                <a16:creationId xmlns:a16="http://schemas.microsoft.com/office/drawing/2014/main" id="{20901078-6145-1C40-5638-0B1B758CE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9CCC9877-D918-400F-C030-1D5392036E4F}"/>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5" name="Footer Placeholder 4">
            <a:extLst>
              <a:ext uri="{FF2B5EF4-FFF2-40B4-BE49-F238E27FC236}">
                <a16:creationId xmlns:a16="http://schemas.microsoft.com/office/drawing/2014/main" id="{61A4CF68-2CA0-62AE-F3F1-7068B0233F10}"/>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F577E4F4-A170-33CB-D195-A50E7699D3DA}"/>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302628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451E-DF5C-635B-4C54-DE46BEEDCA7F}"/>
              </a:ext>
            </a:extLst>
          </p:cNvPr>
          <p:cNvSpPr>
            <a:spLocks noGrp="1"/>
          </p:cNvSpPr>
          <p:nvPr>
            <p:ph type="title"/>
          </p:nvPr>
        </p:nvSpPr>
        <p:spPr/>
        <p:txBody>
          <a:bodyPr/>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9AE5EDEE-3132-5C47-7A35-37213C0FF9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4CC95CDA-1B99-6E15-6C08-8A0FEC122F17}"/>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5" name="Footer Placeholder 4">
            <a:extLst>
              <a:ext uri="{FF2B5EF4-FFF2-40B4-BE49-F238E27FC236}">
                <a16:creationId xmlns:a16="http://schemas.microsoft.com/office/drawing/2014/main" id="{1238C241-8729-6868-A672-C07C225EEE54}"/>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20AD55A0-454D-1257-EFFC-62FF0428ABBA}"/>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161757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F7EED7-AEBE-B7B7-41A1-EDBD52C62DC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081EBB35-2EA3-099D-2C15-9B4057D2C1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B4B62E41-1C74-4583-F41B-77DC97E0EE12}"/>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5" name="Footer Placeholder 4">
            <a:extLst>
              <a:ext uri="{FF2B5EF4-FFF2-40B4-BE49-F238E27FC236}">
                <a16:creationId xmlns:a16="http://schemas.microsoft.com/office/drawing/2014/main" id="{6B10D007-35EB-7FD8-31C1-CAE1CF4A37BA}"/>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FEFFDDB0-8814-1F1B-5C00-028D72EAB849}"/>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151682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6570-358F-444F-8605-D8EF43C2DAD0}"/>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3C12230C-0DC2-4D59-1FCD-03E985F8C6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B00E5CCE-9E8F-2240-AEAA-437BD74CE3DB}"/>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5" name="Footer Placeholder 4">
            <a:extLst>
              <a:ext uri="{FF2B5EF4-FFF2-40B4-BE49-F238E27FC236}">
                <a16:creationId xmlns:a16="http://schemas.microsoft.com/office/drawing/2014/main" id="{F6B39245-402F-07E1-B700-AB6FC221ABD3}"/>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C4C66A8A-164C-E5E7-E86B-1109D911DBD4}"/>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365297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5DDD-1609-B4EA-A56B-6C835CAB4DF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V"/>
          </a:p>
        </p:txBody>
      </p:sp>
      <p:sp>
        <p:nvSpPr>
          <p:cNvPr id="3" name="Text Placeholder 2">
            <a:extLst>
              <a:ext uri="{FF2B5EF4-FFF2-40B4-BE49-F238E27FC236}">
                <a16:creationId xmlns:a16="http://schemas.microsoft.com/office/drawing/2014/main" id="{18E2F5A1-896A-C4AC-5F1D-24F8865C4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0BBDDC-1206-C6C0-F3DD-FA8F7E82A0ED}"/>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5" name="Footer Placeholder 4">
            <a:extLst>
              <a:ext uri="{FF2B5EF4-FFF2-40B4-BE49-F238E27FC236}">
                <a16:creationId xmlns:a16="http://schemas.microsoft.com/office/drawing/2014/main" id="{4188DEAC-36CF-FB07-927F-5E11DDED974F}"/>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8FB44F9A-D5D9-B253-B1B7-35330870F22D}"/>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13688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E7CE-AB5B-BEF7-98A1-889707DBD6BD}"/>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BBEDD318-2760-D902-80A9-2086FEAA5A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a:extLst>
              <a:ext uri="{FF2B5EF4-FFF2-40B4-BE49-F238E27FC236}">
                <a16:creationId xmlns:a16="http://schemas.microsoft.com/office/drawing/2014/main" id="{6B19B80D-C106-FD69-35AB-4C0261AA5A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4">
            <a:extLst>
              <a:ext uri="{FF2B5EF4-FFF2-40B4-BE49-F238E27FC236}">
                <a16:creationId xmlns:a16="http://schemas.microsoft.com/office/drawing/2014/main" id="{3DC9CF0D-4DEC-8AB2-9290-B416F708B178}"/>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6" name="Footer Placeholder 5">
            <a:extLst>
              <a:ext uri="{FF2B5EF4-FFF2-40B4-BE49-F238E27FC236}">
                <a16:creationId xmlns:a16="http://schemas.microsoft.com/office/drawing/2014/main" id="{22975EDC-A78D-CCE1-239F-C00CC49EA0EF}"/>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5070CDEE-FD51-7CAC-3D2E-02D2F33AA70D}"/>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99805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FE88-8A2B-7DA0-748C-34C394B1FA77}"/>
              </a:ext>
            </a:extLst>
          </p:cNvPr>
          <p:cNvSpPr>
            <a:spLocks noGrp="1"/>
          </p:cNvSpPr>
          <p:nvPr>
            <p:ph type="title"/>
          </p:nvPr>
        </p:nvSpPr>
        <p:spPr>
          <a:xfrm>
            <a:off x="839788" y="365125"/>
            <a:ext cx="10515600" cy="1325563"/>
          </a:xfrm>
        </p:spPr>
        <p:txBody>
          <a:bodyPr/>
          <a:lstStyle/>
          <a:p>
            <a:r>
              <a:rPr lang="en-GB"/>
              <a:t>Click to edit Master title style</a:t>
            </a:r>
            <a:endParaRPr lang="en-LV"/>
          </a:p>
        </p:txBody>
      </p:sp>
      <p:sp>
        <p:nvSpPr>
          <p:cNvPr id="3" name="Text Placeholder 2">
            <a:extLst>
              <a:ext uri="{FF2B5EF4-FFF2-40B4-BE49-F238E27FC236}">
                <a16:creationId xmlns:a16="http://schemas.microsoft.com/office/drawing/2014/main" id="{53900AAF-E854-DF37-C0C4-276A47D8A9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D5DFCEA-0102-682D-F990-EBA4E144E0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a:extLst>
              <a:ext uri="{FF2B5EF4-FFF2-40B4-BE49-F238E27FC236}">
                <a16:creationId xmlns:a16="http://schemas.microsoft.com/office/drawing/2014/main" id="{5C9D5102-8417-1E85-07C9-A61331535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C5F08F-7A5E-4D92-97DC-FB6E7A94ED6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6">
            <a:extLst>
              <a:ext uri="{FF2B5EF4-FFF2-40B4-BE49-F238E27FC236}">
                <a16:creationId xmlns:a16="http://schemas.microsoft.com/office/drawing/2014/main" id="{EB21972C-8779-8712-06CB-B59BB9F79F38}"/>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8" name="Footer Placeholder 7">
            <a:extLst>
              <a:ext uri="{FF2B5EF4-FFF2-40B4-BE49-F238E27FC236}">
                <a16:creationId xmlns:a16="http://schemas.microsoft.com/office/drawing/2014/main" id="{C8190BA3-D6AB-9004-F448-724A2BB87497}"/>
              </a:ext>
            </a:extLst>
          </p:cNvPr>
          <p:cNvSpPr>
            <a:spLocks noGrp="1"/>
          </p:cNvSpPr>
          <p:nvPr>
            <p:ph type="ftr" sz="quarter" idx="11"/>
          </p:nvPr>
        </p:nvSpPr>
        <p:spPr/>
        <p:txBody>
          <a:bodyPr/>
          <a:lstStyle/>
          <a:p>
            <a:endParaRPr lang="en-LV"/>
          </a:p>
        </p:txBody>
      </p:sp>
      <p:sp>
        <p:nvSpPr>
          <p:cNvPr id="9" name="Slide Number Placeholder 8">
            <a:extLst>
              <a:ext uri="{FF2B5EF4-FFF2-40B4-BE49-F238E27FC236}">
                <a16:creationId xmlns:a16="http://schemas.microsoft.com/office/drawing/2014/main" id="{590FAA3B-808F-8CA3-8342-EE6DBE7E6581}"/>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387554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8C52-87CD-0B09-47F3-530A974FE8A5}"/>
              </a:ext>
            </a:extLst>
          </p:cNvPr>
          <p:cNvSpPr>
            <a:spLocks noGrp="1"/>
          </p:cNvSpPr>
          <p:nvPr>
            <p:ph type="title"/>
          </p:nvPr>
        </p:nvSpPr>
        <p:spPr/>
        <p:txBody>
          <a:bodyPr/>
          <a:lstStyle/>
          <a:p>
            <a:r>
              <a:rPr lang="en-GB"/>
              <a:t>Click to edit Master title style</a:t>
            </a:r>
            <a:endParaRPr lang="en-LV"/>
          </a:p>
        </p:txBody>
      </p:sp>
      <p:sp>
        <p:nvSpPr>
          <p:cNvPr id="3" name="Date Placeholder 2">
            <a:extLst>
              <a:ext uri="{FF2B5EF4-FFF2-40B4-BE49-F238E27FC236}">
                <a16:creationId xmlns:a16="http://schemas.microsoft.com/office/drawing/2014/main" id="{5C4863F6-91C9-855E-54F8-FA5C5BBD4AB0}"/>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4" name="Footer Placeholder 3">
            <a:extLst>
              <a:ext uri="{FF2B5EF4-FFF2-40B4-BE49-F238E27FC236}">
                <a16:creationId xmlns:a16="http://schemas.microsoft.com/office/drawing/2014/main" id="{77EA9E73-2CD4-9471-5322-E19EF8C4A7C6}"/>
              </a:ext>
            </a:extLst>
          </p:cNvPr>
          <p:cNvSpPr>
            <a:spLocks noGrp="1"/>
          </p:cNvSpPr>
          <p:nvPr>
            <p:ph type="ftr" sz="quarter" idx="11"/>
          </p:nvPr>
        </p:nvSpPr>
        <p:spPr/>
        <p:txBody>
          <a:bodyPr/>
          <a:lstStyle/>
          <a:p>
            <a:endParaRPr lang="en-LV"/>
          </a:p>
        </p:txBody>
      </p:sp>
      <p:sp>
        <p:nvSpPr>
          <p:cNvPr id="5" name="Slide Number Placeholder 4">
            <a:extLst>
              <a:ext uri="{FF2B5EF4-FFF2-40B4-BE49-F238E27FC236}">
                <a16:creationId xmlns:a16="http://schemas.microsoft.com/office/drawing/2014/main" id="{F5720EEE-CDBD-8F60-62F7-C110C34146C0}"/>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340413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CED7B2-407B-F90E-405C-51CAD9AA524D}"/>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3" name="Footer Placeholder 2">
            <a:extLst>
              <a:ext uri="{FF2B5EF4-FFF2-40B4-BE49-F238E27FC236}">
                <a16:creationId xmlns:a16="http://schemas.microsoft.com/office/drawing/2014/main" id="{54D311C9-B766-4152-DB29-8D0391BC1E41}"/>
              </a:ext>
            </a:extLst>
          </p:cNvPr>
          <p:cNvSpPr>
            <a:spLocks noGrp="1"/>
          </p:cNvSpPr>
          <p:nvPr>
            <p:ph type="ftr" sz="quarter" idx="11"/>
          </p:nvPr>
        </p:nvSpPr>
        <p:spPr/>
        <p:txBody>
          <a:bodyPr/>
          <a:lstStyle/>
          <a:p>
            <a:endParaRPr lang="en-LV"/>
          </a:p>
        </p:txBody>
      </p:sp>
      <p:sp>
        <p:nvSpPr>
          <p:cNvPr id="4" name="Slide Number Placeholder 3">
            <a:extLst>
              <a:ext uri="{FF2B5EF4-FFF2-40B4-BE49-F238E27FC236}">
                <a16:creationId xmlns:a16="http://schemas.microsoft.com/office/drawing/2014/main" id="{2B551010-770E-5985-4714-28FF90BCB99A}"/>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353290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4486-5C34-B92C-1EAA-E3BFE4C9DF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V"/>
          </a:p>
        </p:txBody>
      </p:sp>
      <p:sp>
        <p:nvSpPr>
          <p:cNvPr id="3" name="Content Placeholder 2">
            <a:extLst>
              <a:ext uri="{FF2B5EF4-FFF2-40B4-BE49-F238E27FC236}">
                <a16:creationId xmlns:a16="http://schemas.microsoft.com/office/drawing/2014/main" id="{BA3D5D2E-0408-4230-BAC9-508CF510C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a:extLst>
              <a:ext uri="{FF2B5EF4-FFF2-40B4-BE49-F238E27FC236}">
                <a16:creationId xmlns:a16="http://schemas.microsoft.com/office/drawing/2014/main" id="{977DB9BD-25C0-494F-19EC-750AE38F3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F519FE-CC37-99ED-6957-90859AE98A11}"/>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6" name="Footer Placeholder 5">
            <a:extLst>
              <a:ext uri="{FF2B5EF4-FFF2-40B4-BE49-F238E27FC236}">
                <a16:creationId xmlns:a16="http://schemas.microsoft.com/office/drawing/2014/main" id="{1E9B3F56-7C77-501C-6E24-9426E6A02EC6}"/>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3980B6A7-B41A-69B6-EB8F-6ADA52F835A0}"/>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284838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A52D-03A2-6D37-4B83-4AAB854201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V"/>
          </a:p>
        </p:txBody>
      </p:sp>
      <p:sp>
        <p:nvSpPr>
          <p:cNvPr id="3" name="Picture Placeholder 2">
            <a:extLst>
              <a:ext uri="{FF2B5EF4-FFF2-40B4-BE49-F238E27FC236}">
                <a16:creationId xmlns:a16="http://schemas.microsoft.com/office/drawing/2014/main" id="{7915AAFC-1651-5F8B-C64B-8CA9ECD032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V"/>
          </a:p>
        </p:txBody>
      </p:sp>
      <p:sp>
        <p:nvSpPr>
          <p:cNvPr id="4" name="Text Placeholder 3">
            <a:extLst>
              <a:ext uri="{FF2B5EF4-FFF2-40B4-BE49-F238E27FC236}">
                <a16:creationId xmlns:a16="http://schemas.microsoft.com/office/drawing/2014/main" id="{BF22DAE5-8576-38B4-7952-A4A36B661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DD61DD-78D8-0EA9-7A16-AAEA093132C0}"/>
              </a:ext>
            </a:extLst>
          </p:cNvPr>
          <p:cNvSpPr>
            <a:spLocks noGrp="1"/>
          </p:cNvSpPr>
          <p:nvPr>
            <p:ph type="dt" sz="half" idx="10"/>
          </p:nvPr>
        </p:nvSpPr>
        <p:spPr/>
        <p:txBody>
          <a:bodyPr/>
          <a:lstStyle/>
          <a:p>
            <a:fld id="{1F5F3B77-054D-6344-8F8D-89107F1D60AA}" type="datetimeFigureOut">
              <a:rPr lang="en-LV" smtClean="0"/>
              <a:t>08/09/2022</a:t>
            </a:fld>
            <a:endParaRPr lang="en-LV"/>
          </a:p>
        </p:txBody>
      </p:sp>
      <p:sp>
        <p:nvSpPr>
          <p:cNvPr id="6" name="Footer Placeholder 5">
            <a:extLst>
              <a:ext uri="{FF2B5EF4-FFF2-40B4-BE49-F238E27FC236}">
                <a16:creationId xmlns:a16="http://schemas.microsoft.com/office/drawing/2014/main" id="{81C28E00-141E-DEF3-468C-3565D914430E}"/>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97360205-5064-6995-CD0A-C8CDD592660D}"/>
              </a:ext>
            </a:extLst>
          </p:cNvPr>
          <p:cNvSpPr>
            <a:spLocks noGrp="1"/>
          </p:cNvSpPr>
          <p:nvPr>
            <p:ph type="sldNum" sz="quarter" idx="12"/>
          </p:nvPr>
        </p:nvSpPr>
        <p:spPr/>
        <p:txBody>
          <a:bodyPr/>
          <a:lstStyle/>
          <a:p>
            <a:fld id="{2C60D9C5-E9C8-1C40-9B82-0C365F46821F}" type="slidenum">
              <a:rPr lang="en-LV" smtClean="0"/>
              <a:t>‹#›</a:t>
            </a:fld>
            <a:endParaRPr lang="en-LV"/>
          </a:p>
        </p:txBody>
      </p:sp>
    </p:spTree>
    <p:extLst>
      <p:ext uri="{BB962C8B-B14F-4D97-AF65-F5344CB8AC3E}">
        <p14:creationId xmlns:p14="http://schemas.microsoft.com/office/powerpoint/2010/main" val="94508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9C804-48CD-E8EC-70CD-B6FE6AF85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V"/>
          </a:p>
        </p:txBody>
      </p:sp>
      <p:sp>
        <p:nvSpPr>
          <p:cNvPr id="3" name="Text Placeholder 2">
            <a:extLst>
              <a:ext uri="{FF2B5EF4-FFF2-40B4-BE49-F238E27FC236}">
                <a16:creationId xmlns:a16="http://schemas.microsoft.com/office/drawing/2014/main" id="{6899D814-3D39-13D0-FA41-5CCE67515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78F17DEB-0624-4697-16BA-6AE72D34C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F3B77-054D-6344-8F8D-89107F1D60AA}" type="datetimeFigureOut">
              <a:rPr lang="en-LV" smtClean="0"/>
              <a:t>08/09/2022</a:t>
            </a:fld>
            <a:endParaRPr lang="en-LV"/>
          </a:p>
        </p:txBody>
      </p:sp>
      <p:sp>
        <p:nvSpPr>
          <p:cNvPr id="5" name="Footer Placeholder 4">
            <a:extLst>
              <a:ext uri="{FF2B5EF4-FFF2-40B4-BE49-F238E27FC236}">
                <a16:creationId xmlns:a16="http://schemas.microsoft.com/office/drawing/2014/main" id="{6D8A3122-5195-03C5-3E9E-B2E1F89BF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EA557B40-043D-2D3C-73FE-D0B4823B8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0D9C5-E9C8-1C40-9B82-0C365F46821F}" type="slidenum">
              <a:rPr lang="en-LV" smtClean="0"/>
              <a:t>‹#›</a:t>
            </a:fld>
            <a:endParaRPr lang="en-LV"/>
          </a:p>
        </p:txBody>
      </p:sp>
    </p:spTree>
    <p:extLst>
      <p:ext uri="{BB962C8B-B14F-4D97-AF65-F5344CB8AC3E}">
        <p14:creationId xmlns:p14="http://schemas.microsoft.com/office/powerpoint/2010/main" val="338747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U100-FSI-ENG.pdf">
            <a:extLst>
              <a:ext uri="{FF2B5EF4-FFF2-40B4-BE49-F238E27FC236}">
                <a16:creationId xmlns:a16="http://schemas.microsoft.com/office/drawing/2014/main" id="{8492B773-DB02-DDF3-2378-7491B5241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804" y="5293687"/>
            <a:ext cx="5682997" cy="737381"/>
          </a:xfrm>
          <a:prstGeom prst="rect">
            <a:avLst/>
          </a:prstGeom>
        </p:spPr>
      </p:pic>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C6E4-0DF5-58DB-43DB-B636C995C57D}"/>
              </a:ext>
            </a:extLst>
          </p:cNvPr>
          <p:cNvSpPr>
            <a:spLocks noGrp="1"/>
          </p:cNvSpPr>
          <p:nvPr>
            <p:ph type="ctrTitle"/>
          </p:nvPr>
        </p:nvSpPr>
        <p:spPr>
          <a:xfrm>
            <a:off x="1300968" y="1564313"/>
            <a:ext cx="8921672" cy="1713305"/>
          </a:xfrm>
        </p:spPr>
        <p:txBody>
          <a:bodyPr anchor="b">
            <a:normAutofit/>
          </a:bodyPr>
          <a:lstStyle/>
          <a:p>
            <a:pPr algn="l"/>
            <a:r>
              <a:rPr lang="en-LV" sz="3200" dirty="0"/>
              <a:t>Remigrējušie bērni no iekļaujošās izglītības perspektīvas: kādas ir viņu vajadzības, un vai tās šobrīd tiek pietiekami adresētas?</a:t>
            </a:r>
          </a:p>
        </p:txBody>
      </p:sp>
      <p:sp>
        <p:nvSpPr>
          <p:cNvPr id="3" name="Subtitle 2">
            <a:extLst>
              <a:ext uri="{FF2B5EF4-FFF2-40B4-BE49-F238E27FC236}">
                <a16:creationId xmlns:a16="http://schemas.microsoft.com/office/drawing/2014/main" id="{0A957195-5640-410D-BDB7-65D36E498017}"/>
              </a:ext>
            </a:extLst>
          </p:cNvPr>
          <p:cNvSpPr>
            <a:spLocks noGrp="1"/>
          </p:cNvSpPr>
          <p:nvPr>
            <p:ph type="subTitle" idx="1"/>
          </p:nvPr>
        </p:nvSpPr>
        <p:spPr>
          <a:xfrm>
            <a:off x="1999468" y="3852302"/>
            <a:ext cx="7321298" cy="753165"/>
          </a:xfrm>
        </p:spPr>
        <p:txBody>
          <a:bodyPr anchor="t">
            <a:noAutofit/>
          </a:bodyPr>
          <a:lstStyle/>
          <a:p>
            <a:pPr algn="l"/>
            <a:r>
              <a:rPr lang="en-LV" sz="1600" dirty="0"/>
              <a:t>Daina Grosa</a:t>
            </a:r>
          </a:p>
          <a:p>
            <a:pPr algn="l"/>
            <a:r>
              <a:rPr lang="en-LV" sz="1600" dirty="0"/>
              <a:t>LU Filozofijas un socioloģijas institūta pētniece</a:t>
            </a:r>
          </a:p>
          <a:p>
            <a:pPr algn="l"/>
            <a:r>
              <a:rPr lang="en-LV" sz="1600" dirty="0"/>
              <a:t>Saseksas (Sussex) Universitātes doktorantūras kandidāte</a:t>
            </a:r>
          </a:p>
        </p:txBody>
      </p:sp>
    </p:spTree>
    <p:extLst>
      <p:ext uri="{BB962C8B-B14F-4D97-AF65-F5344CB8AC3E}">
        <p14:creationId xmlns:p14="http://schemas.microsoft.com/office/powerpoint/2010/main" val="340384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BC7A8-B4F5-9431-757C-05BDB380ACF8}"/>
              </a:ext>
            </a:extLst>
          </p:cNvPr>
          <p:cNvSpPr>
            <a:spLocks noGrp="1"/>
          </p:cNvSpPr>
          <p:nvPr>
            <p:ph type="title"/>
          </p:nvPr>
        </p:nvSpPr>
        <p:spPr>
          <a:xfrm>
            <a:off x="686834" y="1153572"/>
            <a:ext cx="3200400" cy="4461163"/>
          </a:xfrm>
        </p:spPr>
        <p:txBody>
          <a:bodyPr>
            <a:normAutofit/>
          </a:bodyPr>
          <a:lstStyle/>
          <a:p>
            <a:r>
              <a:rPr lang="en-LV" sz="4100" dirty="0">
                <a:solidFill>
                  <a:srgbClr val="FFFFFF"/>
                </a:solidFill>
              </a:rPr>
              <a:t>Atziņas no intervijām ar remigrantiem un skolotājiem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DC88A-E16F-4A4D-5AEC-D343D9EC8A8B}"/>
              </a:ext>
            </a:extLst>
          </p:cNvPr>
          <p:cNvSpPr>
            <a:spLocks noGrp="1"/>
          </p:cNvSpPr>
          <p:nvPr>
            <p:ph idx="1"/>
          </p:nvPr>
        </p:nvSpPr>
        <p:spPr>
          <a:xfrm>
            <a:off x="4447308" y="591344"/>
            <a:ext cx="6906491" cy="5585619"/>
          </a:xfrm>
        </p:spPr>
        <p:txBody>
          <a:bodyPr anchor="ctr">
            <a:normAutofit/>
          </a:bodyPr>
          <a:lstStyle/>
          <a:p>
            <a:pPr marL="0" indent="0">
              <a:buNone/>
            </a:pPr>
            <a:r>
              <a:rPr lang="en-LV" dirty="0"/>
              <a:t>Vecāki redz, ka atbalsts, kas bērnam pienākas, ne vienmēr tiek saņemts.</a:t>
            </a:r>
          </a:p>
          <a:p>
            <a:pPr marL="0" indent="0">
              <a:buNone/>
            </a:pPr>
            <a:r>
              <a:rPr lang="lv-LV" sz="2400" i="1" dirty="0"/>
              <a:t>« [Dēlam] klasē atradās vēl divi puiši, un viņi ir krievvalodīgie, un viņiem ir valoda zemāka nekā Robertam. [</a:t>
            </a:r>
            <a:r>
              <a:rPr lang="lv-LV" sz="2400" i="1" dirty="0" err="1"/>
              <a:t>Remigrācijas</a:t>
            </a:r>
            <a:r>
              <a:rPr lang="lv-LV" sz="2400" i="1" dirty="0"/>
              <a:t> koordinatore bija man stāstījusi], ka var pieprasīt atbalstu, individuālu, </a:t>
            </a:r>
            <a:r>
              <a:rPr lang="lv-LV" sz="2400" i="1" dirty="0" err="1"/>
              <a:t>remigrantiem</a:t>
            </a:r>
            <a:r>
              <a:rPr lang="lv-LV" sz="2400" i="1" dirty="0"/>
              <a:t> […] un es domāju, ka tas būs </a:t>
            </a:r>
            <a:r>
              <a:rPr lang="lv-LV" sz="2400" i="1" dirty="0" err="1"/>
              <a:t>super</a:t>
            </a:r>
            <a:r>
              <a:rPr lang="lv-LV" sz="2400" i="1" dirty="0"/>
              <a:t> […] Bet netika tas viss sniegts. Viņš tika ņemts kopā ar citiem bērniem, tiem, kuriem ir slikta valoda, un nekas tur nebija individuāli</a:t>
            </a:r>
            <a:r>
              <a:rPr lang="lv-LV" sz="2400" dirty="0"/>
              <a:t>.».</a:t>
            </a:r>
          </a:p>
          <a:p>
            <a:pPr marL="2286000" lvl="5" indent="0">
              <a:buNone/>
            </a:pPr>
            <a:r>
              <a:rPr lang="lv-LV" dirty="0"/>
              <a:t>Inta, ar 9. </a:t>
            </a:r>
            <a:r>
              <a:rPr lang="lv-LV" dirty="0" err="1"/>
              <a:t>g.v</a:t>
            </a:r>
            <a:r>
              <a:rPr lang="lv-LV" dirty="0"/>
              <a:t>. dēlu atgriezusies no Īrijas</a:t>
            </a:r>
            <a:endParaRPr lang="en-LV" dirty="0"/>
          </a:p>
          <a:p>
            <a:endParaRPr lang="en-LV" dirty="0"/>
          </a:p>
        </p:txBody>
      </p:sp>
    </p:spTree>
    <p:extLst>
      <p:ext uri="{BB962C8B-B14F-4D97-AF65-F5344CB8AC3E}">
        <p14:creationId xmlns:p14="http://schemas.microsoft.com/office/powerpoint/2010/main" val="44216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DB44BC-DA08-8569-3144-37D27B690E6C}"/>
              </a:ext>
            </a:extLst>
          </p:cNvPr>
          <p:cNvSpPr>
            <a:spLocks noGrp="1"/>
          </p:cNvSpPr>
          <p:nvPr>
            <p:ph type="title"/>
          </p:nvPr>
        </p:nvSpPr>
        <p:spPr>
          <a:xfrm>
            <a:off x="1171074" y="1396686"/>
            <a:ext cx="3240506" cy="4064628"/>
          </a:xfrm>
        </p:spPr>
        <p:txBody>
          <a:bodyPr>
            <a:normAutofit/>
          </a:bodyPr>
          <a:lstStyle/>
          <a:p>
            <a:r>
              <a:rPr lang="en-LV" dirty="0">
                <a:solidFill>
                  <a:srgbClr val="FFFFFF"/>
                </a:solidFill>
              </a:rPr>
              <a:t>Atziņas no intervijām ar skolas atbalsta personālu</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26EB86-23A3-8A8D-E6F1-A119EEA8226F}"/>
              </a:ext>
            </a:extLst>
          </p:cNvPr>
          <p:cNvSpPr>
            <a:spLocks noGrp="1"/>
          </p:cNvSpPr>
          <p:nvPr>
            <p:ph idx="1"/>
          </p:nvPr>
        </p:nvSpPr>
        <p:spPr>
          <a:xfrm>
            <a:off x="5370153" y="1526033"/>
            <a:ext cx="5536397" cy="3935281"/>
          </a:xfrm>
        </p:spPr>
        <p:txBody>
          <a:bodyPr>
            <a:normAutofit fontScale="92500" lnSpcReduction="10000"/>
          </a:bodyPr>
          <a:lstStyle/>
          <a:p>
            <a:r>
              <a:rPr lang="en-LV" sz="1800" dirty="0"/>
              <a:t>Psihologe, konsultē remigrantu ģimenes:</a:t>
            </a:r>
          </a:p>
          <a:p>
            <a:r>
              <a:rPr lang="en-LV" sz="1800" dirty="0"/>
              <a:t>“…</a:t>
            </a:r>
            <a:r>
              <a:rPr lang="en-LV" sz="1800" i="1" dirty="0"/>
              <a:t>Skolotāji…te Latvijā…nav sagatavota sistēma, kā šādu bērnu uzņemt skolā. Viņu formāli uzņem skolā, laipni gaida un patiesībā sagaida, ka viņš vienkārši ienāks, integrēsies, adaptēsies un gan jau, ka viss pāries un būs kārtībā. </a:t>
            </a:r>
          </a:p>
          <a:p>
            <a:r>
              <a:rPr lang="en-LV" sz="1800" i="1" dirty="0"/>
              <a:t>Bet tāda skaidra sistēma, ka skolotāja varētu sniegt atbalstu bērnam, vai kur varētu papildus valodas nodarbības dabūt, un ka tā arī ir Latvijas skolas interese. </a:t>
            </a:r>
          </a:p>
          <a:p>
            <a:r>
              <a:rPr lang="en-LV" sz="1800" i="1" dirty="0"/>
              <a:t>Varētu jau teikt, lai vecāki sūta bērnu valodas kursos, vai ņem privātstundas, ne ka skolai būtu tāda sistēma, lai skolotājs saprot, ko viņš var darīt. Jo manā pieredzē skolotāji lielākoties viņi vienkārši voluntāri, nu…brīvprātīgi…dara un palīdz, bet tas var arī nebūt pietiekami…”</a:t>
            </a:r>
          </a:p>
          <a:p>
            <a:endParaRPr lang="en-LV" sz="1800" i="1" dirty="0"/>
          </a:p>
        </p:txBody>
      </p:sp>
    </p:spTree>
    <p:extLst>
      <p:ext uri="{BB962C8B-B14F-4D97-AF65-F5344CB8AC3E}">
        <p14:creationId xmlns:p14="http://schemas.microsoft.com/office/powerpoint/2010/main" val="277730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6293F-4667-6C14-C95E-553497C176DF}"/>
              </a:ext>
            </a:extLst>
          </p:cNvPr>
          <p:cNvSpPr>
            <a:spLocks noGrp="1"/>
          </p:cNvSpPr>
          <p:nvPr>
            <p:ph type="title"/>
          </p:nvPr>
        </p:nvSpPr>
        <p:spPr>
          <a:xfrm>
            <a:off x="956826" y="1112969"/>
            <a:ext cx="3937298" cy="4166010"/>
          </a:xfrm>
        </p:spPr>
        <p:txBody>
          <a:bodyPr>
            <a:normAutofit/>
          </a:bodyPr>
          <a:lstStyle/>
          <a:p>
            <a:r>
              <a:rPr lang="en-LV" dirty="0">
                <a:solidFill>
                  <a:srgbClr val="FFFFFF"/>
                </a:solidFill>
              </a:rPr>
              <a:t>Atziņas no intervijām ar remigrantiem un skolotājiem</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33C0445-4F88-16B1-F4F2-0B5A8C971D7E}"/>
              </a:ext>
            </a:extLst>
          </p:cNvPr>
          <p:cNvSpPr>
            <a:spLocks noGrp="1"/>
          </p:cNvSpPr>
          <p:nvPr>
            <p:ph idx="1"/>
          </p:nvPr>
        </p:nvSpPr>
        <p:spPr>
          <a:xfrm>
            <a:off x="6096000" y="820880"/>
            <a:ext cx="5257799" cy="4889350"/>
          </a:xfrm>
        </p:spPr>
        <p:txBody>
          <a:bodyPr anchor="t">
            <a:normAutofit lnSpcReduction="10000"/>
          </a:bodyPr>
          <a:lstStyle/>
          <a:p>
            <a:r>
              <a:rPr lang="en-LV" sz="1800" dirty="0"/>
              <a:t>Jaunieša skatpunkts – kultūršoks attiecībā pret mācību vidi:</a:t>
            </a:r>
          </a:p>
          <a:p>
            <a:endParaRPr lang="en-LV" sz="1800" dirty="0"/>
          </a:p>
          <a:p>
            <a:r>
              <a:rPr lang="en-LV" sz="1800" dirty="0"/>
              <a:t>“</a:t>
            </a:r>
            <a:r>
              <a:rPr lang="en-LV" sz="1800" i="1" dirty="0"/>
              <a:t>Šajos dažos gados, kurus esmu pavadījis, mācoties Latvijā, esmu zaudējis vēlmi, iedvesmu, motivāciju dziļāk pētīt kādu jautājumu, vai tēmu, kas mani aizrauj, kas varētu būt noderīga, nākotnē profesionāli specializējoties. Es esmu attīstījis, manuprāt, sliktu ieradumu – mācīties kontroldarbam, nevis sev…</a:t>
            </a:r>
          </a:p>
          <a:p>
            <a:r>
              <a:rPr lang="en-LV" sz="1800" i="1" dirty="0"/>
              <a:t>…Es arī ievēroju, ka skolēniem lielākoties ir negatīva attieksme pret skolu. Es jutu, ka nav vēlēšanās būt skolā, pildīt mājasdarbus, aktīvi iesaistīties stundās un uztvert skolu kā nopietnu dzīves posmu. Šeit dominē naidīga attieksme pret skolu, kas arī ir viens no iemesliem kāpēc izveidojusies nedraudzīga mācību vide.”</a:t>
            </a:r>
          </a:p>
          <a:p>
            <a:pPr lvl="3"/>
            <a:r>
              <a:rPr lang="en-LV" sz="1400" i="1" dirty="0"/>
              <a:t>17.g.v. jaunietis, pārcēlies no Austrālijas</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3075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161D5-308F-1D84-B496-68C1484EE143}"/>
              </a:ext>
            </a:extLst>
          </p:cNvPr>
          <p:cNvSpPr>
            <a:spLocks noGrp="1"/>
          </p:cNvSpPr>
          <p:nvPr>
            <p:ph type="title"/>
          </p:nvPr>
        </p:nvSpPr>
        <p:spPr>
          <a:xfrm>
            <a:off x="1043631" y="809898"/>
            <a:ext cx="10173010" cy="1554480"/>
          </a:xfrm>
        </p:spPr>
        <p:txBody>
          <a:bodyPr anchor="ctr">
            <a:normAutofit/>
          </a:bodyPr>
          <a:lstStyle/>
          <a:p>
            <a:r>
              <a:rPr lang="en-LV" sz="4800"/>
              <a:t>Kā rezultāti iekļaujas iekļaujošās izglītības kontekstā</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6C0E415-46D5-C4F4-CC5B-2414DD52E415}"/>
              </a:ext>
            </a:extLst>
          </p:cNvPr>
          <p:cNvGraphicFramePr>
            <a:graphicFrameLocks noGrp="1"/>
          </p:cNvGraphicFramePr>
          <p:nvPr>
            <p:ph idx="1"/>
            <p:extLst>
              <p:ext uri="{D42A27DB-BD31-4B8C-83A1-F6EECF244321}">
                <p14:modId xmlns:p14="http://schemas.microsoft.com/office/powerpoint/2010/main" val="280539291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349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2C92C-F2F1-8922-DB6F-484DD3928C82}"/>
              </a:ext>
            </a:extLst>
          </p:cNvPr>
          <p:cNvSpPr>
            <a:spLocks noGrp="1"/>
          </p:cNvSpPr>
          <p:nvPr>
            <p:ph type="title"/>
          </p:nvPr>
        </p:nvSpPr>
        <p:spPr>
          <a:xfrm>
            <a:off x="645067" y="282437"/>
            <a:ext cx="4282983" cy="1200361"/>
          </a:xfrm>
        </p:spPr>
        <p:txBody>
          <a:bodyPr vert="horz" lIns="91440" tIns="45720" rIns="91440" bIns="45720" rtlCol="0" anchor="b">
            <a:noAutofit/>
          </a:bodyPr>
          <a:lstStyle/>
          <a:p>
            <a:r>
              <a:rPr lang="en-US" sz="2400" kern="1200" dirty="0" err="1">
                <a:solidFill>
                  <a:schemeClr val="tx1"/>
                </a:solidFill>
                <a:latin typeface="+mj-lt"/>
                <a:ea typeface="+mj-ea"/>
                <a:cs typeface="+mj-cs"/>
              </a:rPr>
              <a:t>Iekļaujošo</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skolu</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indikatori</a:t>
            </a:r>
            <a:r>
              <a:rPr lang="en-US" sz="2400" kern="1200" dirty="0">
                <a:solidFill>
                  <a:schemeClr val="tx1"/>
                </a:solidFill>
                <a:latin typeface="+mj-lt"/>
                <a:ea typeface="+mj-ea"/>
                <a:cs typeface="+mj-cs"/>
              </a:rPr>
              <a:t> – to </a:t>
            </a:r>
            <a:r>
              <a:rPr lang="en-US" sz="2400" kern="1200" dirty="0" err="1">
                <a:solidFill>
                  <a:schemeClr val="tx1"/>
                </a:solidFill>
                <a:latin typeface="+mj-lt"/>
                <a:ea typeface="+mj-ea"/>
                <a:cs typeface="+mj-cs"/>
              </a:rPr>
              <a:t>starpā</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arī</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attiecībā</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uz</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imigrantu</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remigrantu</a:t>
            </a:r>
            <a:r>
              <a:rPr lang="en-US" sz="2400" kern="1200" dirty="0">
                <a:solidFill>
                  <a:schemeClr val="tx1"/>
                </a:solidFill>
                <a:latin typeface="+mj-lt"/>
                <a:ea typeface="+mj-ea"/>
                <a:cs typeface="+mj-cs"/>
              </a:rPr>
              <a:t> un </a:t>
            </a:r>
            <a:r>
              <a:rPr lang="en-US" sz="2400" kern="1200" dirty="0" err="1">
                <a:solidFill>
                  <a:schemeClr val="tx1"/>
                </a:solidFill>
                <a:latin typeface="+mj-lt"/>
                <a:ea typeface="+mj-ea"/>
                <a:cs typeface="+mj-cs"/>
              </a:rPr>
              <a:t>bēgļu</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bērniem</a:t>
            </a:r>
            <a:endParaRPr lang="en-US" sz="2400" kern="1200" dirty="0">
              <a:solidFill>
                <a:schemeClr val="tx1"/>
              </a:solidFill>
              <a:latin typeface="+mj-lt"/>
              <a:ea typeface="+mj-ea"/>
              <a:cs typeface="+mj-cs"/>
            </a:endParaRPr>
          </a:p>
        </p:txBody>
      </p:sp>
      <p:sp>
        <p:nvSpPr>
          <p:cNvPr id="25" name="Rectangle 2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D439D-2751-AA99-7016-399292C1EAC5}"/>
              </a:ext>
            </a:extLst>
          </p:cNvPr>
          <p:cNvSpPr txBox="1"/>
          <p:nvPr/>
        </p:nvSpPr>
        <p:spPr>
          <a:xfrm>
            <a:off x="645066" y="1850519"/>
            <a:ext cx="4282984" cy="4058191"/>
          </a:xfrm>
          <a:prstGeom prst="rect">
            <a:avLst/>
          </a:prstGeom>
        </p:spPr>
        <p:txBody>
          <a:bodyPr vert="horz" lIns="91440" tIns="45720" rIns="91440" bIns="45720" rtlCol="0" anchor="ctr">
            <a:normAutofit lnSpcReduction="10000"/>
          </a:bodyPr>
          <a:lstStyle/>
          <a:p>
            <a:pPr marL="171450" indent="-171450">
              <a:lnSpc>
                <a:spcPct val="90000"/>
              </a:lnSpc>
              <a:spcAft>
                <a:spcPts val="600"/>
              </a:spcAft>
              <a:buFont typeface="Arial" panose="020B0604020202020204" pitchFamily="34" charset="0"/>
              <a:buChar char="•"/>
            </a:pPr>
            <a:r>
              <a:rPr lang="en-US" sz="1200" dirty="0" err="1"/>
              <a:t>Dažādība</a:t>
            </a:r>
            <a:r>
              <a:rPr lang="en-US" sz="1200" dirty="0"/>
              <a:t> </a:t>
            </a:r>
            <a:r>
              <a:rPr lang="en-US" sz="1200" dirty="0" err="1"/>
              <a:t>tiek</a:t>
            </a:r>
            <a:r>
              <a:rPr lang="en-US" sz="1200" dirty="0"/>
              <a:t> </a:t>
            </a:r>
            <a:r>
              <a:rPr lang="en-US" sz="1200" dirty="0" err="1"/>
              <a:t>vērtēta</a:t>
            </a:r>
            <a:r>
              <a:rPr lang="en-US" sz="1200" dirty="0"/>
              <a:t> </a:t>
            </a:r>
            <a:r>
              <a:rPr lang="en-US" sz="1200" dirty="0" err="1"/>
              <a:t>kā</a:t>
            </a:r>
            <a:r>
              <a:rPr lang="en-US" sz="1200" dirty="0"/>
              <a:t> </a:t>
            </a:r>
            <a:r>
              <a:rPr lang="en-US" sz="1200" dirty="0" err="1"/>
              <a:t>bagātinošs</a:t>
            </a:r>
            <a:r>
              <a:rPr lang="en-US" sz="1200" dirty="0"/>
              <a:t> </a:t>
            </a:r>
            <a:r>
              <a:rPr lang="en-US" sz="1200" dirty="0" err="1"/>
              <a:t>skolas</a:t>
            </a:r>
            <a:r>
              <a:rPr lang="en-US" sz="1200" dirty="0"/>
              <a:t> vides </a:t>
            </a:r>
            <a:r>
              <a:rPr lang="en-US" sz="1200" dirty="0" err="1"/>
              <a:t>aspekts</a:t>
            </a:r>
            <a:r>
              <a:rPr lang="en-US" sz="1200" dirty="0"/>
              <a:t>.</a:t>
            </a:r>
          </a:p>
          <a:p>
            <a:pPr indent="-228600">
              <a:lnSpc>
                <a:spcPct val="90000"/>
              </a:lnSpc>
              <a:spcAft>
                <a:spcPts val="600"/>
              </a:spcAft>
              <a:buFont typeface="Arial" panose="020B0604020202020204" pitchFamily="34" charset="0"/>
              <a:buChar char="•"/>
            </a:pPr>
            <a:r>
              <a:rPr lang="en-US" sz="1200" dirty="0" err="1"/>
              <a:t>Personāls</a:t>
            </a:r>
            <a:r>
              <a:rPr lang="en-US" sz="1200" dirty="0"/>
              <a:t> </a:t>
            </a:r>
            <a:r>
              <a:rPr lang="en-US" sz="1200" dirty="0" err="1"/>
              <a:t>izprot</a:t>
            </a:r>
            <a:r>
              <a:rPr lang="en-US" sz="1200" dirty="0"/>
              <a:t> </a:t>
            </a:r>
            <a:r>
              <a:rPr lang="en-US" sz="1200" b="1" dirty="0" err="1"/>
              <a:t>kultūras</a:t>
            </a:r>
            <a:r>
              <a:rPr lang="en-US" sz="1200" b="1" dirty="0"/>
              <a:t> </a:t>
            </a:r>
            <a:r>
              <a:rPr lang="en-US" sz="1200" b="1" dirty="0" err="1"/>
              <a:t>kompetences</a:t>
            </a:r>
            <a:r>
              <a:rPr lang="en-US" sz="1200" b="1" dirty="0"/>
              <a:t> </a:t>
            </a:r>
            <a:r>
              <a:rPr lang="en-US" sz="1200" dirty="0" err="1"/>
              <a:t>nozīmi</a:t>
            </a:r>
            <a:r>
              <a:rPr lang="en-US" sz="1200" dirty="0"/>
              <a:t> un </a:t>
            </a:r>
            <a:r>
              <a:rPr lang="en-US" sz="1200" dirty="0" err="1"/>
              <a:t>ir</a:t>
            </a:r>
            <a:r>
              <a:rPr lang="en-US" sz="1200" dirty="0"/>
              <a:t> </a:t>
            </a:r>
            <a:r>
              <a:rPr lang="en-US" sz="1200" dirty="0" err="1"/>
              <a:t>apņēmušies</a:t>
            </a:r>
            <a:r>
              <a:rPr lang="en-US" sz="1200" dirty="0"/>
              <a:t> </a:t>
            </a:r>
            <a:r>
              <a:rPr lang="en-US" sz="1200" dirty="0" err="1"/>
              <a:t>attīstīt</a:t>
            </a:r>
            <a:r>
              <a:rPr lang="en-US" sz="1200" dirty="0"/>
              <a:t> </a:t>
            </a:r>
            <a:r>
              <a:rPr lang="en-US" sz="1200" dirty="0" err="1"/>
              <a:t>šīs</a:t>
            </a:r>
            <a:r>
              <a:rPr lang="en-US" sz="1200" dirty="0"/>
              <a:t> </a:t>
            </a:r>
            <a:r>
              <a:rPr lang="en-US" sz="1200" dirty="0" err="1"/>
              <a:t>spējas</a:t>
            </a:r>
            <a:r>
              <a:rPr lang="en-US" sz="1200" dirty="0"/>
              <a:t>.</a:t>
            </a:r>
          </a:p>
          <a:p>
            <a:pPr indent="-228600">
              <a:lnSpc>
                <a:spcPct val="90000"/>
              </a:lnSpc>
              <a:spcAft>
                <a:spcPts val="600"/>
              </a:spcAft>
              <a:buFont typeface="Arial" panose="020B0604020202020204" pitchFamily="34" charset="0"/>
              <a:buChar char="•"/>
            </a:pPr>
            <a:r>
              <a:rPr lang="en-US" sz="1200" b="1" dirty="0" err="1"/>
              <a:t>Diferencēta</a:t>
            </a:r>
            <a:r>
              <a:rPr lang="en-US" sz="1200" b="1" dirty="0"/>
              <a:t> </a:t>
            </a:r>
            <a:r>
              <a:rPr lang="en-US" sz="1200" b="1" dirty="0" err="1"/>
              <a:t>apmācība</a:t>
            </a:r>
            <a:r>
              <a:rPr lang="en-US" sz="1200" b="1" dirty="0"/>
              <a:t> </a:t>
            </a:r>
            <a:r>
              <a:rPr lang="en-US" sz="1200" dirty="0" err="1"/>
              <a:t>ir</a:t>
            </a:r>
            <a:r>
              <a:rPr lang="en-US" sz="1200" dirty="0"/>
              <a:t> </a:t>
            </a:r>
            <a:r>
              <a:rPr lang="en-US" sz="1200" dirty="0" err="1"/>
              <a:t>neatņemama</a:t>
            </a:r>
            <a:r>
              <a:rPr lang="en-US" sz="1200" dirty="0"/>
              <a:t> </a:t>
            </a:r>
            <a:r>
              <a:rPr lang="en-US" sz="1200" dirty="0" err="1"/>
              <a:t>klases</a:t>
            </a:r>
            <a:r>
              <a:rPr lang="en-US" sz="1200" dirty="0"/>
              <a:t> </a:t>
            </a:r>
            <a:r>
              <a:rPr lang="en-US" sz="1200" dirty="0" err="1"/>
              <a:t>prakses</a:t>
            </a:r>
            <a:r>
              <a:rPr lang="en-US" sz="1200" dirty="0"/>
              <a:t> </a:t>
            </a:r>
            <a:r>
              <a:rPr lang="en-US" sz="1200" dirty="0" err="1"/>
              <a:t>sastāvdaļa</a:t>
            </a:r>
            <a:r>
              <a:rPr lang="en-US" sz="1200" dirty="0"/>
              <a:t>.</a:t>
            </a:r>
          </a:p>
          <a:p>
            <a:pPr indent="-228600">
              <a:lnSpc>
                <a:spcPct val="90000"/>
              </a:lnSpc>
              <a:spcAft>
                <a:spcPts val="600"/>
              </a:spcAft>
              <a:buFont typeface="Arial" panose="020B0604020202020204" pitchFamily="34" charset="0"/>
              <a:buChar char="•"/>
            </a:pPr>
            <a:r>
              <a:rPr lang="en-US" sz="1200" b="1" dirty="0" err="1"/>
              <a:t>Pastāvīga</a:t>
            </a:r>
            <a:r>
              <a:rPr lang="en-US" sz="1200" b="1" dirty="0"/>
              <a:t> </a:t>
            </a:r>
            <a:r>
              <a:rPr lang="en-US" sz="1200" b="1" dirty="0" err="1"/>
              <a:t>novērtēšana</a:t>
            </a:r>
            <a:r>
              <a:rPr lang="en-US" sz="1200" b="1" dirty="0"/>
              <a:t> </a:t>
            </a:r>
            <a:r>
              <a:rPr lang="en-US" sz="1200" dirty="0" err="1"/>
              <a:t>nosaka</a:t>
            </a:r>
            <a:r>
              <a:rPr lang="en-US" sz="1200" dirty="0"/>
              <a:t>, </a:t>
            </a:r>
            <a:r>
              <a:rPr lang="en-US" sz="1200" dirty="0" err="1"/>
              <a:t>kad</a:t>
            </a:r>
            <a:r>
              <a:rPr lang="en-US" sz="1200" dirty="0"/>
              <a:t> </a:t>
            </a:r>
            <a:r>
              <a:rPr lang="en-US" sz="1200" dirty="0" err="1"/>
              <a:t>skolēniem</a:t>
            </a:r>
            <a:r>
              <a:rPr lang="en-US" sz="1200" dirty="0"/>
              <a:t> </a:t>
            </a:r>
            <a:r>
              <a:rPr lang="en-US" sz="1200" dirty="0" err="1"/>
              <a:t>ir</a:t>
            </a:r>
            <a:r>
              <a:rPr lang="en-US" sz="1200" dirty="0"/>
              <a:t> </a:t>
            </a:r>
            <a:r>
              <a:rPr lang="en-US" sz="1200" dirty="0" err="1"/>
              <a:t>nepieciešams</a:t>
            </a:r>
            <a:r>
              <a:rPr lang="en-US" sz="1200" dirty="0"/>
              <a:t> </a:t>
            </a:r>
            <a:r>
              <a:rPr lang="en-US" sz="1200" dirty="0" err="1"/>
              <a:t>papildu</a:t>
            </a:r>
            <a:r>
              <a:rPr lang="en-US" sz="1200" dirty="0"/>
              <a:t> </a:t>
            </a:r>
            <a:r>
              <a:rPr lang="en-US" sz="1200" dirty="0" err="1"/>
              <a:t>atbalsts</a:t>
            </a:r>
            <a:r>
              <a:rPr lang="en-US" sz="1200" dirty="0"/>
              <a:t>, </a:t>
            </a:r>
            <a:r>
              <a:rPr lang="en-US" sz="1200" dirty="0" err="1"/>
              <a:t>intervences</a:t>
            </a:r>
            <a:r>
              <a:rPr lang="en-US" sz="1200" dirty="0"/>
              <a:t> un </a:t>
            </a:r>
            <a:r>
              <a:rPr lang="en-US" sz="1200" dirty="0" err="1"/>
              <a:t>pakalpojumi</a:t>
            </a:r>
            <a:r>
              <a:rPr lang="en-US" sz="1200" dirty="0"/>
              <a:t>.</a:t>
            </a:r>
          </a:p>
          <a:p>
            <a:pPr indent="-228600">
              <a:lnSpc>
                <a:spcPct val="90000"/>
              </a:lnSpc>
              <a:spcAft>
                <a:spcPts val="600"/>
              </a:spcAft>
              <a:buFont typeface="Arial" panose="020B0604020202020204" pitchFamily="34" charset="0"/>
              <a:buChar char="•"/>
            </a:pPr>
            <a:r>
              <a:rPr lang="en-US" sz="1200" b="1" dirty="0" err="1"/>
              <a:t>Skolēni</a:t>
            </a:r>
            <a:r>
              <a:rPr lang="en-US" sz="1200" b="1" dirty="0"/>
              <a:t>, kas </a:t>
            </a:r>
            <a:r>
              <a:rPr lang="en-US" sz="1200" b="1" dirty="0" err="1"/>
              <a:t>apgūst</a:t>
            </a:r>
            <a:r>
              <a:rPr lang="en-US" sz="1200" b="1" dirty="0"/>
              <a:t> </a:t>
            </a:r>
            <a:r>
              <a:rPr lang="en-US" sz="1200" b="1" dirty="0" err="1"/>
              <a:t>angļu</a:t>
            </a:r>
            <a:r>
              <a:rPr lang="en-US" sz="1200" b="1" dirty="0"/>
              <a:t> </a:t>
            </a:r>
            <a:r>
              <a:rPr lang="en-US" sz="1200" b="1" dirty="0" err="1"/>
              <a:t>valodu</a:t>
            </a:r>
            <a:r>
              <a:rPr lang="en-US" sz="1200" b="1" dirty="0"/>
              <a:t> </a:t>
            </a:r>
            <a:r>
              <a:rPr lang="en-US" sz="1200" b="1" dirty="0" err="1"/>
              <a:t>kā</a:t>
            </a:r>
            <a:r>
              <a:rPr lang="en-US" sz="1200" b="1" dirty="0"/>
              <a:t> </a:t>
            </a:r>
            <a:r>
              <a:rPr lang="en-US" sz="1200" b="1" dirty="0" err="1"/>
              <a:t>papildu</a:t>
            </a:r>
            <a:r>
              <a:rPr lang="en-US" sz="1200" b="1" dirty="0"/>
              <a:t> </a:t>
            </a:r>
            <a:r>
              <a:rPr lang="en-US" sz="1200" b="1" dirty="0" err="1"/>
              <a:t>valodu</a:t>
            </a:r>
            <a:r>
              <a:rPr lang="en-US" sz="1200" b="1" dirty="0"/>
              <a:t>, </a:t>
            </a:r>
            <a:r>
              <a:rPr lang="en-US" sz="1200" b="1" dirty="0" err="1"/>
              <a:t>saņem</a:t>
            </a:r>
            <a:r>
              <a:rPr lang="en-US" sz="1200" b="1" dirty="0"/>
              <a:t> </a:t>
            </a:r>
            <a:r>
              <a:rPr lang="en-US" sz="1200" b="1" dirty="0" err="1"/>
              <a:t>akadēmisko</a:t>
            </a:r>
            <a:r>
              <a:rPr lang="en-US" sz="1200" b="1" dirty="0"/>
              <a:t> un </a:t>
            </a:r>
            <a:r>
              <a:rPr lang="en-US" sz="1200" b="1" dirty="0" err="1"/>
              <a:t>kultūras</a:t>
            </a:r>
            <a:r>
              <a:rPr lang="en-US" sz="1200" b="1" dirty="0"/>
              <a:t> </a:t>
            </a:r>
            <a:r>
              <a:rPr lang="en-US" sz="1200" b="1" dirty="0" err="1"/>
              <a:t>atbalstu</a:t>
            </a:r>
            <a:r>
              <a:rPr lang="en-US" sz="1200" b="1" dirty="0"/>
              <a:t>, kas </a:t>
            </a:r>
            <a:r>
              <a:rPr lang="en-US" sz="1200" b="1" dirty="0" err="1"/>
              <a:t>viņiem</a:t>
            </a:r>
            <a:r>
              <a:rPr lang="en-US" sz="1200" b="1" dirty="0"/>
              <a:t> </a:t>
            </a:r>
            <a:r>
              <a:rPr lang="en-US" sz="1200" b="1" dirty="0" err="1"/>
              <a:t>ir</a:t>
            </a:r>
            <a:r>
              <a:rPr lang="en-US" sz="1200" b="1" dirty="0"/>
              <a:t> </a:t>
            </a:r>
            <a:r>
              <a:rPr lang="en-US" sz="1200" b="1" dirty="0" err="1"/>
              <a:t>nepieciešams</a:t>
            </a:r>
            <a:r>
              <a:rPr lang="en-US" sz="1200" b="1" dirty="0"/>
              <a:t>, </a:t>
            </a:r>
            <a:r>
              <a:rPr lang="en-US" sz="1200" b="1" dirty="0" err="1"/>
              <a:t>lai</a:t>
            </a:r>
            <a:r>
              <a:rPr lang="en-US" sz="1200" b="1" dirty="0"/>
              <a:t> </a:t>
            </a:r>
            <a:r>
              <a:rPr lang="en-US" sz="1200" b="1" dirty="0" err="1"/>
              <a:t>viņi</a:t>
            </a:r>
            <a:r>
              <a:rPr lang="en-US" sz="1200" b="1" dirty="0"/>
              <a:t> </a:t>
            </a:r>
            <a:r>
              <a:rPr lang="en-US" sz="1200" b="1" dirty="0" err="1"/>
              <a:t>veiksmīgi</a:t>
            </a:r>
            <a:r>
              <a:rPr lang="en-US" sz="1200" b="1" dirty="0"/>
              <a:t> </a:t>
            </a:r>
            <a:r>
              <a:rPr lang="en-US" sz="1200" b="1" dirty="0" err="1"/>
              <a:t>mācītos</a:t>
            </a:r>
            <a:r>
              <a:rPr lang="en-US" sz="1200" b="1" dirty="0"/>
              <a:t> un </a:t>
            </a:r>
            <a:r>
              <a:rPr lang="en-US" sz="1200" b="1" dirty="0" err="1"/>
              <a:t>būtu</a:t>
            </a:r>
            <a:r>
              <a:rPr lang="en-US" sz="1200" b="1" dirty="0"/>
              <a:t> </a:t>
            </a:r>
            <a:r>
              <a:rPr lang="en-US" sz="1200" b="1" dirty="0" err="1"/>
              <a:t>aktīvi</a:t>
            </a:r>
            <a:r>
              <a:rPr lang="en-US" sz="1200" b="1" dirty="0"/>
              <a:t> </a:t>
            </a:r>
            <a:r>
              <a:rPr lang="en-US" sz="1200" b="1" dirty="0" err="1"/>
              <a:t>skolas</a:t>
            </a:r>
            <a:r>
              <a:rPr lang="en-US" sz="1200" b="1" dirty="0"/>
              <a:t> </a:t>
            </a:r>
            <a:r>
              <a:rPr lang="en-US" sz="1200" b="1" dirty="0" err="1"/>
              <a:t>kopienas</a:t>
            </a:r>
            <a:r>
              <a:rPr lang="en-US" sz="1200" b="1" dirty="0"/>
              <a:t> </a:t>
            </a:r>
            <a:r>
              <a:rPr lang="en-US" sz="1200" b="1" dirty="0" err="1"/>
              <a:t>locekļi</a:t>
            </a:r>
            <a:r>
              <a:rPr lang="en-US" sz="1200" b="1" dirty="0"/>
              <a:t>.</a:t>
            </a:r>
          </a:p>
          <a:p>
            <a:pPr indent="-228600">
              <a:lnSpc>
                <a:spcPct val="90000"/>
              </a:lnSpc>
              <a:spcAft>
                <a:spcPts val="600"/>
              </a:spcAft>
              <a:buFont typeface="Arial" panose="020B0604020202020204" pitchFamily="34" charset="0"/>
              <a:buChar char="•"/>
            </a:pPr>
            <a:r>
              <a:rPr lang="en-US" sz="1200" dirty="0" err="1"/>
              <a:t>Skolotāji</a:t>
            </a:r>
            <a:r>
              <a:rPr lang="en-US" sz="1200" dirty="0"/>
              <a:t> zina </a:t>
            </a:r>
            <a:r>
              <a:rPr lang="en-US" sz="1200" dirty="0" err="1"/>
              <a:t>savu</a:t>
            </a:r>
            <a:r>
              <a:rPr lang="en-US" sz="1200" dirty="0"/>
              <a:t> </a:t>
            </a:r>
            <a:r>
              <a:rPr lang="en-US" sz="1200" b="1" dirty="0" err="1"/>
              <a:t>skolēnu</a:t>
            </a:r>
            <a:r>
              <a:rPr lang="en-US" sz="1200" b="1" dirty="0"/>
              <a:t> </a:t>
            </a:r>
            <a:r>
              <a:rPr lang="en-US" sz="1200" b="1" dirty="0" err="1"/>
              <a:t>individuālās</a:t>
            </a:r>
            <a:r>
              <a:rPr lang="en-US" sz="1200" b="1" dirty="0"/>
              <a:t> </a:t>
            </a:r>
            <a:r>
              <a:rPr lang="en-US" sz="1200" b="1" dirty="0" err="1"/>
              <a:t>stiprās</a:t>
            </a:r>
            <a:r>
              <a:rPr lang="en-US" sz="1200" b="1" dirty="0"/>
              <a:t> </a:t>
            </a:r>
            <a:r>
              <a:rPr lang="en-US" sz="1200" b="1" dirty="0" err="1"/>
              <a:t>puses</a:t>
            </a:r>
            <a:r>
              <a:rPr lang="en-US" sz="1200" b="1" dirty="0"/>
              <a:t>, </a:t>
            </a:r>
            <a:r>
              <a:rPr lang="en-US" sz="1200" b="1" dirty="0" err="1"/>
              <a:t>vajadzības</a:t>
            </a:r>
            <a:r>
              <a:rPr lang="en-US" sz="1200" b="1" dirty="0"/>
              <a:t>, </a:t>
            </a:r>
            <a:r>
              <a:rPr lang="en-US" sz="1200" b="1" dirty="0" err="1"/>
              <a:t>intereses</a:t>
            </a:r>
            <a:r>
              <a:rPr lang="en-US" sz="1200" b="1" dirty="0"/>
              <a:t> un </a:t>
            </a:r>
            <a:r>
              <a:rPr lang="en-US" sz="1200" b="1" dirty="0" err="1"/>
              <a:t>mācīšanās</a:t>
            </a:r>
            <a:r>
              <a:rPr lang="en-US" sz="1200" b="1" dirty="0"/>
              <a:t> </a:t>
            </a:r>
            <a:r>
              <a:rPr lang="en-US" sz="1200" b="1" dirty="0" err="1"/>
              <a:t>vēlmes</a:t>
            </a:r>
            <a:r>
              <a:rPr lang="en-US" sz="1200" dirty="0"/>
              <a:t>, un </a:t>
            </a:r>
            <a:r>
              <a:rPr lang="en-US" sz="1200" dirty="0" err="1"/>
              <a:t>izmanto</a:t>
            </a:r>
            <a:r>
              <a:rPr lang="en-US" sz="1200" dirty="0"/>
              <a:t> </a:t>
            </a:r>
            <a:r>
              <a:rPr lang="en-US" sz="1200" dirty="0" err="1"/>
              <a:t>šo</a:t>
            </a:r>
            <a:r>
              <a:rPr lang="en-US" sz="1200" dirty="0"/>
              <a:t> </a:t>
            </a:r>
            <a:r>
              <a:rPr lang="en-US" sz="1200" dirty="0" err="1"/>
              <a:t>informāciju</a:t>
            </a:r>
            <a:r>
              <a:rPr lang="en-US" sz="1200" dirty="0"/>
              <a:t>, </a:t>
            </a:r>
            <a:r>
              <a:rPr lang="en-US" sz="1200" dirty="0" err="1"/>
              <a:t>lai</a:t>
            </a:r>
            <a:r>
              <a:rPr lang="en-US" sz="1200" dirty="0"/>
              <a:t> </a:t>
            </a:r>
            <a:r>
              <a:rPr lang="en-US" sz="1200" dirty="0" err="1"/>
              <a:t>bagātinātu</a:t>
            </a:r>
            <a:r>
              <a:rPr lang="en-US" sz="1200" dirty="0"/>
              <a:t> </a:t>
            </a:r>
            <a:r>
              <a:rPr lang="en-US" sz="1200" dirty="0" err="1"/>
              <a:t>mācību</a:t>
            </a:r>
            <a:r>
              <a:rPr lang="en-US" sz="1200" dirty="0"/>
              <a:t> </a:t>
            </a:r>
            <a:r>
              <a:rPr lang="en-US" sz="1200" dirty="0" err="1"/>
              <a:t>plānošanu</a:t>
            </a:r>
            <a:r>
              <a:rPr lang="en-US" sz="1200" dirty="0"/>
              <a:t>.</a:t>
            </a:r>
          </a:p>
          <a:p>
            <a:pPr indent="-228600">
              <a:lnSpc>
                <a:spcPct val="90000"/>
              </a:lnSpc>
              <a:spcAft>
                <a:spcPts val="600"/>
              </a:spcAft>
              <a:buFont typeface="Arial" panose="020B0604020202020204" pitchFamily="34" charset="0"/>
              <a:buChar char="•"/>
            </a:pPr>
            <a:r>
              <a:rPr lang="en-US" sz="1200" dirty="0" err="1"/>
              <a:t>Skolēniem</a:t>
            </a:r>
            <a:r>
              <a:rPr lang="en-US" sz="1200" dirty="0"/>
              <a:t> </a:t>
            </a:r>
            <a:r>
              <a:rPr lang="en-US" sz="1200" dirty="0" err="1"/>
              <a:t>ir</a:t>
            </a:r>
            <a:r>
              <a:rPr lang="en-US" sz="1200" dirty="0"/>
              <a:t> </a:t>
            </a:r>
            <a:r>
              <a:rPr lang="en-US" sz="1200" dirty="0" err="1"/>
              <a:t>pieejami</a:t>
            </a:r>
            <a:r>
              <a:rPr lang="en-US" sz="1200" dirty="0"/>
              <a:t> </a:t>
            </a:r>
            <a:r>
              <a:rPr lang="en-US" sz="1200" dirty="0" err="1"/>
              <a:t>dažādi</a:t>
            </a:r>
            <a:r>
              <a:rPr lang="en-US" sz="1200" dirty="0"/>
              <a:t> </a:t>
            </a:r>
            <a:r>
              <a:rPr lang="en-US" sz="1200" dirty="0" err="1"/>
              <a:t>mācību</a:t>
            </a:r>
            <a:r>
              <a:rPr lang="en-US" sz="1200" dirty="0"/>
              <a:t> </a:t>
            </a:r>
            <a:r>
              <a:rPr lang="en-US" sz="1200" dirty="0" err="1"/>
              <a:t>resursi</a:t>
            </a:r>
            <a:r>
              <a:rPr lang="en-US" sz="1200" dirty="0"/>
              <a:t> </a:t>
            </a:r>
            <a:r>
              <a:rPr lang="en-US" sz="1200" dirty="0" err="1"/>
              <a:t>dažādos</a:t>
            </a:r>
            <a:r>
              <a:rPr lang="en-US" sz="1200" b="1" dirty="0"/>
              <a:t> </a:t>
            </a:r>
            <a:r>
              <a:rPr lang="en-US" sz="1200" b="1" dirty="0" err="1"/>
              <a:t>lasīšanas</a:t>
            </a:r>
            <a:r>
              <a:rPr lang="en-US" sz="1200" b="1" dirty="0"/>
              <a:t> </a:t>
            </a:r>
            <a:r>
              <a:rPr lang="en-US" sz="1200" b="1" dirty="0" err="1"/>
              <a:t>līmeņos</a:t>
            </a:r>
            <a:r>
              <a:rPr lang="en-US" sz="1200" b="1" dirty="0"/>
              <a:t> un </a:t>
            </a:r>
            <a:r>
              <a:rPr lang="en-US" sz="1200" b="1" dirty="0" err="1"/>
              <a:t>dažādos</a:t>
            </a:r>
            <a:r>
              <a:rPr lang="en-US" sz="1200" b="1" dirty="0"/>
              <a:t> </a:t>
            </a:r>
            <a:r>
              <a:rPr lang="en-US" sz="1200" b="1" dirty="0" err="1"/>
              <a:t>formātos</a:t>
            </a:r>
            <a:r>
              <a:rPr lang="en-US" sz="1200" b="1" dirty="0"/>
              <a:t>.</a:t>
            </a:r>
          </a:p>
          <a:p>
            <a:pPr indent="-228600">
              <a:lnSpc>
                <a:spcPct val="90000"/>
              </a:lnSpc>
              <a:spcAft>
                <a:spcPts val="600"/>
              </a:spcAft>
              <a:buFont typeface="Arial" panose="020B0604020202020204" pitchFamily="34" charset="0"/>
              <a:buChar char="•"/>
            </a:pPr>
            <a:r>
              <a:rPr lang="en-US" sz="1200" b="1" dirty="0" err="1"/>
              <a:t>Izglītības</a:t>
            </a:r>
            <a:r>
              <a:rPr lang="en-US" sz="1200" b="1" dirty="0"/>
              <a:t> </a:t>
            </a:r>
            <a:r>
              <a:rPr lang="en-US" sz="1200" b="1" dirty="0" err="1"/>
              <a:t>asistenti</a:t>
            </a:r>
            <a:r>
              <a:rPr lang="en-US" sz="1200" b="1" dirty="0"/>
              <a:t> </a:t>
            </a:r>
            <a:r>
              <a:rPr lang="en-US" sz="1200" dirty="0" err="1"/>
              <a:t>atbalsta</a:t>
            </a:r>
            <a:r>
              <a:rPr lang="en-US" sz="1200" dirty="0"/>
              <a:t> </a:t>
            </a:r>
            <a:r>
              <a:rPr lang="en-US" sz="1200" dirty="0" err="1"/>
              <a:t>visu</a:t>
            </a:r>
            <a:r>
              <a:rPr lang="en-US" sz="1200" dirty="0"/>
              <a:t> </a:t>
            </a:r>
            <a:r>
              <a:rPr lang="en-US" sz="1200" dirty="0" err="1"/>
              <a:t>skolēnu</a:t>
            </a:r>
            <a:r>
              <a:rPr lang="en-US" sz="1200" dirty="0"/>
              <a:t> </a:t>
            </a:r>
            <a:r>
              <a:rPr lang="en-US" sz="1200" dirty="0" err="1"/>
              <a:t>mācīšanos</a:t>
            </a:r>
            <a:r>
              <a:rPr lang="en-US" sz="1200" dirty="0"/>
              <a:t> un </a:t>
            </a:r>
            <a:r>
              <a:rPr lang="en-US" sz="1200" dirty="0" err="1"/>
              <a:t>līdzdalību</a:t>
            </a:r>
            <a:r>
              <a:rPr lang="en-US" sz="1200" dirty="0"/>
              <a:t>.</a:t>
            </a:r>
          </a:p>
          <a:p>
            <a:pPr indent="-228600">
              <a:lnSpc>
                <a:spcPct val="90000"/>
              </a:lnSpc>
              <a:spcAft>
                <a:spcPts val="600"/>
              </a:spcAft>
              <a:buFont typeface="Arial" panose="020B0604020202020204" pitchFamily="34" charset="0"/>
              <a:buChar char="•"/>
            </a:pPr>
            <a:r>
              <a:rPr lang="en-US" sz="1200" dirty="0" err="1"/>
              <a:t>Skolas</a:t>
            </a:r>
            <a:r>
              <a:rPr lang="en-US" sz="1200" dirty="0"/>
              <a:t> </a:t>
            </a:r>
            <a:r>
              <a:rPr lang="en-US" sz="1200" dirty="0" err="1"/>
              <a:t>personāls</a:t>
            </a:r>
            <a:r>
              <a:rPr lang="en-US" sz="1200" dirty="0"/>
              <a:t> </a:t>
            </a:r>
            <a:r>
              <a:rPr lang="en-US" sz="1200" dirty="0" err="1"/>
              <a:t>veicina</a:t>
            </a:r>
            <a:r>
              <a:rPr lang="en-US" sz="1200" dirty="0"/>
              <a:t> un </a:t>
            </a:r>
            <a:r>
              <a:rPr lang="en-US" sz="1200" dirty="0" err="1"/>
              <a:t>novērtē</a:t>
            </a:r>
            <a:r>
              <a:rPr lang="en-US" sz="1200" dirty="0"/>
              <a:t> </a:t>
            </a:r>
            <a:r>
              <a:rPr lang="en-US" sz="1200" b="1" dirty="0" err="1"/>
              <a:t>vecāku</a:t>
            </a:r>
            <a:r>
              <a:rPr lang="en-US" sz="1200" b="1" dirty="0"/>
              <a:t> </a:t>
            </a:r>
            <a:r>
              <a:rPr lang="en-US" sz="1200" b="1" dirty="0" err="1"/>
              <a:t>iesaistīšanos</a:t>
            </a:r>
            <a:r>
              <a:rPr lang="en-US" sz="1200" b="1" dirty="0"/>
              <a:t>.</a:t>
            </a:r>
          </a:p>
          <a:p>
            <a:pPr indent="-228600">
              <a:lnSpc>
                <a:spcPct val="90000"/>
              </a:lnSpc>
              <a:spcAft>
                <a:spcPts val="600"/>
              </a:spcAft>
              <a:buFont typeface="Arial" panose="020B0604020202020204" pitchFamily="34" charset="0"/>
              <a:buChar char="•"/>
            </a:pPr>
            <a:endParaRPr lang="en-US" sz="900" dirty="0"/>
          </a:p>
          <a:p>
            <a:pPr indent="-228600">
              <a:lnSpc>
                <a:spcPct val="90000"/>
              </a:lnSpc>
              <a:spcAft>
                <a:spcPts val="600"/>
              </a:spcAft>
              <a:buFont typeface="Arial" panose="020B0604020202020204" pitchFamily="34" charset="0"/>
              <a:buChar char="•"/>
            </a:pPr>
            <a:r>
              <a:rPr lang="en-US" sz="900" i="1" dirty="0" err="1"/>
              <a:t>Izvilkumi</a:t>
            </a:r>
            <a:r>
              <a:rPr lang="en-US" sz="900" i="1" dirty="0"/>
              <a:t> no </a:t>
            </a:r>
            <a:r>
              <a:rPr lang="en-US" sz="900" i="1" dirty="0" err="1"/>
              <a:t>Albertas</a:t>
            </a:r>
            <a:r>
              <a:rPr lang="en-US" sz="900" i="1" dirty="0"/>
              <a:t> provinces (</a:t>
            </a:r>
            <a:r>
              <a:rPr lang="en-US" sz="900" i="1" dirty="0" err="1"/>
              <a:t>Kanāda</a:t>
            </a:r>
            <a:r>
              <a:rPr lang="en-US" sz="900" i="1" dirty="0"/>
              <a:t>) </a:t>
            </a:r>
            <a:r>
              <a:rPr lang="en-US" sz="900" i="1" dirty="0" err="1"/>
              <a:t>dokumenta</a:t>
            </a:r>
            <a:r>
              <a:rPr lang="en-US" sz="900" i="1" dirty="0"/>
              <a:t> par </a:t>
            </a:r>
            <a:r>
              <a:rPr lang="en-US" sz="900" i="1" dirty="0" err="1"/>
              <a:t>Iekļaujošo</a:t>
            </a:r>
            <a:r>
              <a:rPr lang="en-US" sz="900" i="1" dirty="0"/>
              <a:t> </a:t>
            </a:r>
            <a:r>
              <a:rPr lang="en-US" sz="900" i="1" dirty="0" err="1"/>
              <a:t>izglītību</a:t>
            </a:r>
            <a:r>
              <a:rPr lang="en-US" sz="900" i="1" dirty="0"/>
              <a:t> (2013)</a:t>
            </a:r>
          </a:p>
        </p:txBody>
      </p:sp>
      <p:sp>
        <p:nvSpPr>
          <p:cNvPr id="27" name="Rectangle 2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picture containing text, electronics, screenshot, display&#10;&#10;Description automatically generated">
            <a:extLst>
              <a:ext uri="{FF2B5EF4-FFF2-40B4-BE49-F238E27FC236}">
                <a16:creationId xmlns:a16="http://schemas.microsoft.com/office/drawing/2014/main" id="{C5E7E8A6-2E6E-E22C-F67D-803BF6244CBB}"/>
              </a:ext>
            </a:extLst>
          </p:cNvPr>
          <p:cNvPicPr>
            <a:picLocks noGrp="1" noChangeAspect="1"/>
          </p:cNvPicPr>
          <p:nvPr>
            <p:ph idx="1"/>
          </p:nvPr>
        </p:nvPicPr>
        <p:blipFill>
          <a:blip r:embed="rId2"/>
          <a:stretch>
            <a:fillRect/>
          </a:stretch>
        </p:blipFill>
        <p:spPr>
          <a:xfrm>
            <a:off x="6822682" y="657293"/>
            <a:ext cx="3933193" cy="4926842"/>
          </a:xfrm>
        </p:spPr>
      </p:pic>
    </p:spTree>
    <p:extLst>
      <p:ext uri="{BB962C8B-B14F-4D97-AF65-F5344CB8AC3E}">
        <p14:creationId xmlns:p14="http://schemas.microsoft.com/office/powerpoint/2010/main" val="107634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4" name="Rectangle 2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29D07-5B5F-E8D6-C284-6924852DA820}"/>
              </a:ext>
            </a:extLst>
          </p:cNvPr>
          <p:cNvSpPr>
            <a:spLocks noGrp="1"/>
          </p:cNvSpPr>
          <p:nvPr>
            <p:ph type="title"/>
          </p:nvPr>
        </p:nvSpPr>
        <p:spPr>
          <a:xfrm>
            <a:off x="1210516" y="248083"/>
            <a:ext cx="9849751" cy="1349671"/>
          </a:xfrm>
        </p:spPr>
        <p:txBody>
          <a:bodyPr anchor="b">
            <a:normAutofit/>
          </a:bodyPr>
          <a:lstStyle/>
          <a:p>
            <a:r>
              <a:rPr lang="en-LV" sz="3200" dirty="0"/>
              <a:t>Kā rezultāti iekļaujas iekļaujošās izglītības kontekstā</a:t>
            </a:r>
          </a:p>
        </p:txBody>
      </p:sp>
      <p:sp>
        <p:nvSpPr>
          <p:cNvPr id="6" name="Content Placeholder 5">
            <a:extLst>
              <a:ext uri="{FF2B5EF4-FFF2-40B4-BE49-F238E27FC236}">
                <a16:creationId xmlns:a16="http://schemas.microsoft.com/office/drawing/2014/main" id="{5DE1E35B-EEBA-55B9-A50A-77B32C10D12E}"/>
              </a:ext>
            </a:extLst>
          </p:cNvPr>
          <p:cNvSpPr>
            <a:spLocks noGrp="1"/>
          </p:cNvSpPr>
          <p:nvPr>
            <p:ph idx="1"/>
          </p:nvPr>
        </p:nvSpPr>
        <p:spPr/>
        <p:txBody>
          <a:bodyPr>
            <a:normAutofit fontScale="85000" lnSpcReduction="10000"/>
          </a:bodyPr>
          <a:lstStyle/>
          <a:p>
            <a:pPr marL="342900" lvl="0" indent="-342900">
              <a:buFont typeface="Arial" panose="020B0604020202020204" pitchFamily="34" charset="0"/>
              <a:buChar char="•"/>
              <a:tabLst>
                <a:tab pos="457200" algn="l"/>
              </a:tabLst>
            </a:pPr>
            <a:r>
              <a:rPr lang="de-DE" sz="1800" dirty="0">
                <a:latin typeface="Calibri" panose="020F0502020204030204" pitchFamily="34" charset="0"/>
                <a:ea typeface="Calibri" panose="020F0502020204030204" pitchFamily="34" charset="0"/>
                <a:cs typeface="Times New Roman" panose="02020603050405020304" pitchFamily="18" charset="0"/>
              </a:rPr>
              <a:t>Bianco &amp; </a:t>
            </a:r>
            <a:r>
              <a:rPr lang="de-DE" sz="1800" dirty="0" err="1">
                <a:latin typeface="Calibri" panose="020F0502020204030204" pitchFamily="34" charset="0"/>
                <a:ea typeface="Calibri" panose="020F0502020204030204" pitchFamily="34" charset="0"/>
                <a:cs typeface="Times New Roman" panose="02020603050405020304" pitchFamily="18" charset="0"/>
              </a:rPr>
              <a:t>Cobo</a:t>
            </a:r>
            <a:r>
              <a:rPr lang="de-DE" sz="1800" dirty="0">
                <a:latin typeface="Calibri" panose="020F0502020204030204" pitchFamily="34" charset="0"/>
                <a:ea typeface="Calibri" panose="020F0502020204030204" pitchFamily="34" charset="0"/>
                <a:cs typeface="Times New Roman" panose="02020603050405020304" pitchFamily="18" charset="0"/>
              </a:rPr>
              <a:t> (2020) - </a:t>
            </a:r>
            <a:r>
              <a:rPr lang="en-LV" sz="1800" dirty="0">
                <a:effectLst/>
                <a:latin typeface="Calibri" panose="020F0502020204030204" pitchFamily="34" charset="0"/>
                <a:ea typeface="Calibri" panose="020F0502020204030204" pitchFamily="34" charset="0"/>
                <a:cs typeface="Times New Roman" panose="02020603050405020304" pitchFamily="18" charset="0"/>
              </a:rPr>
              <a:t>Attiecībā uz bērniem ar migrantu izcelsmi,  valodu un kultūru daudzveidība, īpaši skolā, ir daudzvalodu sabiedrības sastāvdaļa. </a:t>
            </a:r>
            <a:r>
              <a:rPr lang="en-LV" sz="1800" b="1" dirty="0">
                <a:effectLst/>
                <a:latin typeface="Calibri" panose="020F0502020204030204" pitchFamily="34" charset="0"/>
                <a:ea typeface="Calibri" panose="020F0502020204030204" pitchFamily="34" charset="0"/>
                <a:cs typeface="Times New Roman" panose="02020603050405020304" pitchFamily="18" charset="0"/>
              </a:rPr>
              <a:t>To arī nevar klasificēt kā trūkumu (</a:t>
            </a:r>
            <a:r>
              <a:rPr lang="en-LV" sz="1800" b="1" i="1" dirty="0">
                <a:effectLst/>
                <a:latin typeface="Calibri" panose="020F0502020204030204" pitchFamily="34" charset="0"/>
                <a:ea typeface="Calibri" panose="020F0502020204030204" pitchFamily="34" charset="0"/>
                <a:cs typeface="Times New Roman" panose="02020603050405020304" pitchFamily="18" charset="0"/>
              </a:rPr>
              <a:t>disadvantage</a:t>
            </a:r>
            <a:r>
              <a:rPr lang="en-LV" sz="1800" b="1" dirty="0">
                <a:effectLst/>
                <a:latin typeface="Calibri" panose="020F0502020204030204" pitchFamily="34" charset="0"/>
                <a:ea typeface="Calibri" panose="020F0502020204030204" pitchFamily="34" charset="0"/>
                <a:cs typeface="Times New Roman" panose="02020603050405020304" pitchFamily="18" charset="0"/>
              </a:rPr>
              <a:t>), drīzāk kā priekšrocību (</a:t>
            </a:r>
            <a:r>
              <a:rPr lang="en-LV" sz="1800" b="1" i="1" dirty="0">
                <a:effectLst/>
                <a:latin typeface="Calibri" panose="020F0502020204030204" pitchFamily="34" charset="0"/>
                <a:ea typeface="Calibri" panose="020F0502020204030204" pitchFamily="34" charset="0"/>
                <a:cs typeface="Times New Roman" panose="02020603050405020304" pitchFamily="18" charset="0"/>
              </a:rPr>
              <a:t>advantage</a:t>
            </a:r>
            <a:r>
              <a:rPr lang="en-LV" sz="1800" b="1" dirty="0">
                <a:effectLst/>
                <a:latin typeface="Calibri" panose="020F0502020204030204" pitchFamily="34" charset="0"/>
                <a:ea typeface="Calibri" panose="020F0502020204030204" pitchFamily="34" charset="0"/>
                <a:cs typeface="Times New Roman" panose="02020603050405020304" pitchFamily="18" charset="0"/>
              </a:rPr>
              <a:t>), jo šī valoda un kultūra ir bagātinājusi bērna personību</a:t>
            </a:r>
            <a:r>
              <a:rPr lang="en-LV" sz="1800" dirty="0">
                <a:effectLst/>
                <a:latin typeface="Calibri" panose="020F0502020204030204" pitchFamily="34" charset="0"/>
                <a:ea typeface="Calibri" panose="020F0502020204030204" pitchFamily="34" charset="0"/>
                <a:cs typeface="Times New Roman" panose="02020603050405020304" pitchFamily="18" charset="0"/>
              </a:rPr>
              <a:t>. Tas pats attiecas uz </a:t>
            </a:r>
            <a:r>
              <a:rPr lang="en-LV" sz="1800" b="1" dirty="0">
                <a:effectLst/>
                <a:latin typeface="Calibri" panose="020F0502020204030204" pitchFamily="34" charset="0"/>
                <a:ea typeface="Calibri" panose="020F0502020204030204" pitchFamily="34" charset="0"/>
                <a:cs typeface="Times New Roman" panose="02020603050405020304" pitchFamily="18" charset="0"/>
              </a:rPr>
              <a:t>remigrējušiem bērniem</a:t>
            </a:r>
            <a:r>
              <a:rPr lang="en-LV" sz="1800" dirty="0">
                <a:effectLst/>
                <a:latin typeface="Calibri" panose="020F0502020204030204" pitchFamily="34" charset="0"/>
                <a:ea typeface="Calibri" panose="020F0502020204030204" pitchFamily="34" charset="0"/>
                <a:cs typeface="Times New Roman" panose="02020603050405020304" pitchFamily="18" charset="0"/>
              </a:rPr>
              <a:t>, jo viņu iepriekšējās </a:t>
            </a:r>
            <a:r>
              <a:rPr lang="en-LV" sz="1800" b="1" dirty="0">
                <a:effectLst/>
                <a:latin typeface="Calibri" panose="020F0502020204030204" pitchFamily="34" charset="0"/>
                <a:ea typeface="Calibri" panose="020F0502020204030204" pitchFamily="34" charset="0"/>
                <a:cs typeface="Times New Roman" panose="02020603050405020304" pitchFamily="18" charset="0"/>
              </a:rPr>
              <a:t>mītnes zemes valoda un kultūra </a:t>
            </a:r>
            <a:r>
              <a:rPr lang="en-LV" sz="1800" dirty="0">
                <a:effectLst/>
                <a:latin typeface="Calibri" panose="020F0502020204030204" pitchFamily="34" charset="0"/>
                <a:ea typeface="Calibri" panose="020F0502020204030204" pitchFamily="34" charset="0"/>
                <a:cs typeface="Times New Roman" panose="02020603050405020304" pitchFamily="18" charset="0"/>
              </a:rPr>
              <a:t>ir tikpat dziļi iesēdusies viņu zemapziņā, cik mātes valoda un kultūra migrantiem. </a:t>
            </a:r>
          </a:p>
          <a:p>
            <a:pPr marL="342900" lvl="0" indent="-342900">
              <a:buFont typeface="Arial" panose="020B0604020202020204" pitchFamily="34" charset="0"/>
              <a:buChar char="•"/>
              <a:tabLst>
                <a:tab pos="457200" algn="l"/>
              </a:tabLst>
            </a:pPr>
            <a:endParaRPr lang="en-LV"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K</a:t>
            </a:r>
            <a:r>
              <a:rPr lang="en-LV" sz="1800" dirty="0">
                <a:latin typeface="Calibri" panose="020F0502020204030204" pitchFamily="34" charset="0"/>
                <a:ea typeface="Calibri" panose="020F0502020204030204" pitchFamily="34" charset="0"/>
                <a:cs typeface="Times New Roman" panose="02020603050405020304" pitchFamily="18" charset="0"/>
              </a:rPr>
              <a:t>ā mācīt valodu iesācējiem? </a:t>
            </a:r>
          </a:p>
          <a:p>
            <a:pPr marL="1257300" lvl="2" indent="-342900">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a:t>
            </a:r>
            <a:r>
              <a:rPr lang="en-LV" sz="1800" dirty="0">
                <a:effectLst/>
                <a:latin typeface="Calibri" panose="020F0502020204030204" pitchFamily="34" charset="0"/>
                <a:ea typeface="Calibri" panose="020F0502020204030204" pitchFamily="34" charset="0"/>
                <a:cs typeface="Times New Roman" panose="02020603050405020304" pitchFamily="18" charset="0"/>
              </a:rPr>
              <a:t>tsevišķi – jaunpienācējus segregējot? </a:t>
            </a:r>
          </a:p>
          <a:p>
            <a:pPr marL="1257300" lvl="2" indent="-342900">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I</a:t>
            </a:r>
            <a:r>
              <a:rPr lang="en-LV" sz="1800" dirty="0">
                <a:latin typeface="Calibri" panose="020F0502020204030204" pitchFamily="34" charset="0"/>
                <a:ea typeface="Calibri" panose="020F0502020204030204" pitchFamily="34" charset="0"/>
                <a:cs typeface="Times New Roman" panose="02020603050405020304" pitchFamily="18" charset="0"/>
              </a:rPr>
              <a:t>ekļaujot jaunpienācējus pilnībā ar vienaudžiem no paša sākuma?</a:t>
            </a:r>
          </a:p>
          <a:p>
            <a:pPr marL="1257300" lvl="2" indent="-342900">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a:t>
            </a:r>
            <a:r>
              <a:rPr lang="en-LV" sz="1800" b="1" dirty="0">
                <a:effectLst/>
                <a:latin typeface="Calibri" panose="020F0502020204030204" pitchFamily="34" charset="0"/>
                <a:ea typeface="Calibri" panose="020F0502020204030204" pitchFamily="34" charset="0"/>
                <a:cs typeface="Times New Roman" panose="02020603050405020304" pitchFamily="18" charset="0"/>
              </a:rPr>
              <a:t>aļēji iekļaujot – daļu stundas kopā, daļu atsevišķi?</a:t>
            </a:r>
          </a:p>
          <a:p>
            <a:pPr marL="1257300" lvl="2" indent="-342900">
              <a:tabLst>
                <a:tab pos="457200" algn="l"/>
              </a:tabLst>
            </a:pPr>
            <a:r>
              <a:rPr lang="en-GB" sz="1800" dirty="0" err="1">
                <a:latin typeface="Calibri" panose="020F0502020204030204" pitchFamily="34" charset="0"/>
                <a:ea typeface="Calibri" panose="020F0502020204030204" pitchFamily="34" charset="0"/>
                <a:cs typeface="Times New Roman" panose="02020603050405020304" pitchFamily="18" charset="0"/>
              </a:rPr>
              <a:t>Sekmīga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valodas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apguve</a:t>
            </a:r>
            <a:r>
              <a:rPr lang="en-GB" sz="1800" dirty="0">
                <a:latin typeface="Calibri" panose="020F0502020204030204" pitchFamily="34" charset="0"/>
                <a:ea typeface="Calibri" panose="020F0502020204030204" pitchFamily="34" charset="0"/>
                <a:cs typeface="Times New Roman" panose="02020603050405020304" pitchFamily="18" charset="0"/>
              </a:rPr>
              <a:t> un </a:t>
            </a:r>
            <a:r>
              <a:rPr lang="en-GB" sz="1800" dirty="0" err="1">
                <a:latin typeface="Calibri" panose="020F0502020204030204" pitchFamily="34" charset="0"/>
                <a:ea typeface="Calibri" panose="020F0502020204030204" pitchFamily="34" charset="0"/>
                <a:cs typeface="Times New Roman" panose="02020603050405020304" pitchFamily="18" charset="0"/>
              </a:rPr>
              <a:t>socializācija</a:t>
            </a:r>
            <a:r>
              <a:rPr lang="en-GB" sz="1800" dirty="0">
                <a:latin typeface="Calibri" panose="020F0502020204030204" pitchFamily="34" charset="0"/>
                <a:ea typeface="Calibri" panose="020F0502020204030204" pitchFamily="34" charset="0"/>
                <a:cs typeface="Times New Roman" panose="02020603050405020304" pitchFamily="18" charset="0"/>
              </a:rPr>
              <a:t> a</a:t>
            </a:r>
            <a:r>
              <a:rPr lang="en-LV" sz="1800" dirty="0">
                <a:effectLst/>
                <a:latin typeface="Calibri" panose="020F0502020204030204" pitchFamily="34" charset="0"/>
                <a:ea typeface="Calibri" panose="020F0502020204030204" pitchFamily="34" charset="0"/>
                <a:cs typeface="Times New Roman" panose="02020603050405020304" pitchFamily="18" charset="0"/>
              </a:rPr>
              <a:t>tkarīga no daudziem faktoriem</a:t>
            </a:r>
          </a:p>
          <a:p>
            <a:pPr marL="1257300" lvl="2" indent="-342900">
              <a:tabLst>
                <a:tab pos="457200" algn="l"/>
              </a:tabLst>
            </a:pPr>
            <a:r>
              <a:rPr lang="en-LV" sz="1800" dirty="0">
                <a:effectLst/>
                <a:latin typeface="Calibri" panose="020F0502020204030204" pitchFamily="34" charset="0"/>
                <a:ea typeface="Calibri" panose="020F0502020204030204" pitchFamily="34" charset="0"/>
                <a:cs typeface="Times New Roman" panose="02020603050405020304" pitchFamily="18" charset="0"/>
              </a:rPr>
              <a:t>Valodiska vajadzība – pēc iespējas ātri iemācīt valodu – lai bērni iekļautos vidē, jūtas pieņemti, tiek līdzi mācībās</a:t>
            </a:r>
          </a:p>
          <a:p>
            <a:pPr marL="342900" lvl="0" indent="-342900">
              <a:buFont typeface="Arial" panose="020B0604020202020204" pitchFamily="34" charset="0"/>
              <a:buChar char="•"/>
              <a:tabLst>
                <a:tab pos="457200" algn="l"/>
              </a:tabLst>
            </a:pPr>
            <a:endParaRPr lang="en-LV"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buNone/>
              <a:tabLst>
                <a:tab pos="457200" algn="l"/>
              </a:tabLst>
            </a:pPr>
            <a:r>
              <a:rPr lang="en-LV" sz="1800" dirty="0">
                <a:effectLst/>
                <a:latin typeface="Calibri" panose="020F0502020204030204" pitchFamily="34" charset="0"/>
                <a:ea typeface="Calibri" panose="020F0502020204030204" pitchFamily="34" charset="0"/>
                <a:cs typeface="Times New Roman" panose="02020603050405020304" pitchFamily="18" charset="0"/>
              </a:rPr>
              <a:t>Pasaules prakse ļoti atšķiras. Pētījumos atklājies (Norvēģijā – Fandrem et al 2021), ka segregējot (mācot atsevišķās klasēs, vai pat skolās) skolēns sociāli neiekļaujas ar vietējiem skolēniem. Austrijā māca vācu valodu kopā ar citiem vienaudžiem, pedagogi gribētu, lai māca atsevišķi. (Kast &amp; Schwab 2020)</a:t>
            </a:r>
          </a:p>
          <a:p>
            <a:pPr marL="914400" lvl="2" indent="0">
              <a:buNone/>
              <a:tabLst>
                <a:tab pos="457200" algn="l"/>
              </a:tabLst>
            </a:pPr>
            <a:endParaRPr lang="en-LV" sz="1800" dirty="0">
              <a:latin typeface="Calibri" panose="020F0502020204030204" pitchFamily="34" charset="0"/>
              <a:ea typeface="Calibri" panose="020F0502020204030204" pitchFamily="34" charset="0"/>
              <a:cs typeface="Times New Roman" panose="02020603050405020304" pitchFamily="18" charset="0"/>
            </a:endParaRPr>
          </a:p>
          <a:p>
            <a:pPr marL="914400" lvl="2" indent="0">
              <a:buNone/>
              <a:tabLst>
                <a:tab pos="457200" algn="l"/>
              </a:tabLst>
            </a:pPr>
            <a:r>
              <a:rPr lang="en-LV" sz="1800" dirty="0">
                <a:effectLst/>
                <a:latin typeface="Calibri" panose="020F0502020204030204" pitchFamily="34" charset="0"/>
                <a:ea typeface="Calibri" panose="020F0502020204030204" pitchFamily="34" charset="0"/>
                <a:cs typeface="Times New Roman" panose="02020603050405020304" pitchFamily="18" charset="0"/>
              </a:rPr>
              <a:t>Austrālijas modelis, kur bērni mācās sākumā atsevišķā skolā un vēlāk pievienojas vienaudžiem – šķiet samērā labi darbojas. </a:t>
            </a:r>
            <a:r>
              <a:rPr lang="en-LV" sz="1800" dirty="0">
                <a:latin typeface="Calibri" panose="020F0502020204030204" pitchFamily="34" charset="0"/>
                <a:ea typeface="Calibri" panose="020F0502020204030204" pitchFamily="34" charset="0"/>
                <a:cs typeface="Times New Roman" panose="02020603050405020304" pitchFamily="18" charset="0"/>
              </a:rPr>
              <a:t>Atkarīgs arī no skolotāju sagatavotības, vecāku iesaistes, sabiedrības attieksmes. (Miller et al. 2018)</a:t>
            </a:r>
            <a:endParaRPr lang="en-LV" sz="18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tabLst>
                <a:tab pos="457200" algn="l"/>
              </a:tabLst>
            </a:pPr>
            <a:endParaRPr lang="en-LV"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3039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41BB4B-288F-78B7-D20F-9F871A9EEF7B}"/>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29"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2F2865-890A-B0E4-FAC7-DF510CD78742}"/>
              </a:ext>
            </a:extLst>
          </p:cNvPr>
          <p:cNvSpPr>
            <a:spLocks noGrp="1"/>
          </p:cNvSpPr>
          <p:nvPr>
            <p:ph type="title"/>
          </p:nvPr>
        </p:nvSpPr>
        <p:spPr>
          <a:xfrm>
            <a:off x="838200" y="365125"/>
            <a:ext cx="10515600" cy="1325563"/>
          </a:xfrm>
        </p:spPr>
        <p:txBody>
          <a:bodyPr>
            <a:normAutofit/>
          </a:bodyPr>
          <a:lstStyle/>
          <a:p>
            <a:r>
              <a:rPr lang="en-LV"/>
              <a:t>Kā rezultāti iekļaujas iekļaujošās izglītības kontekstā</a:t>
            </a:r>
            <a:endParaRPr lang="en-LV" dirty="0"/>
          </a:p>
        </p:txBody>
      </p:sp>
      <p:graphicFrame>
        <p:nvGraphicFramePr>
          <p:cNvPr id="5" name="Content Placeholder 2">
            <a:extLst>
              <a:ext uri="{FF2B5EF4-FFF2-40B4-BE49-F238E27FC236}">
                <a16:creationId xmlns:a16="http://schemas.microsoft.com/office/drawing/2014/main" id="{AD919128-ADAD-8296-0A8D-A040597B8B3F}"/>
              </a:ext>
            </a:extLst>
          </p:cNvPr>
          <p:cNvGraphicFramePr>
            <a:graphicFrameLocks noGrp="1"/>
          </p:cNvGraphicFramePr>
          <p:nvPr>
            <p:ph idx="1"/>
            <p:extLst>
              <p:ext uri="{D42A27DB-BD31-4B8C-83A1-F6EECF244321}">
                <p14:modId xmlns:p14="http://schemas.microsoft.com/office/powerpoint/2010/main" val="8812630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68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09C31-D817-D7CB-0BBB-F66A02505A52}"/>
              </a:ext>
            </a:extLst>
          </p:cNvPr>
          <p:cNvSpPr>
            <a:spLocks noGrp="1"/>
          </p:cNvSpPr>
          <p:nvPr>
            <p:ph type="title"/>
          </p:nvPr>
        </p:nvSpPr>
        <p:spPr>
          <a:xfrm>
            <a:off x="1045028" y="1336329"/>
            <a:ext cx="3892732" cy="4382588"/>
          </a:xfrm>
        </p:spPr>
        <p:txBody>
          <a:bodyPr anchor="ctr">
            <a:normAutofit/>
          </a:bodyPr>
          <a:lstStyle/>
          <a:p>
            <a:r>
              <a:rPr lang="en-LV" dirty="0"/>
              <a:t>Kā rezultāti iekļaujas iekļaujošās izglītības kontekstā</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E97527-B085-FD53-0C56-7418FDA01292}"/>
              </a:ext>
            </a:extLst>
          </p:cNvPr>
          <p:cNvSpPr>
            <a:spLocks noGrp="1"/>
          </p:cNvSpPr>
          <p:nvPr>
            <p:ph idx="1"/>
          </p:nvPr>
        </p:nvSpPr>
        <p:spPr>
          <a:xfrm>
            <a:off x="6096001" y="1336329"/>
            <a:ext cx="5260848" cy="4382588"/>
          </a:xfrm>
        </p:spPr>
        <p:txBody>
          <a:bodyPr anchor="ctr">
            <a:normAutofit lnSpcReduction="10000"/>
          </a:bodyPr>
          <a:lstStyle/>
          <a:p>
            <a:pPr marL="0" indent="0">
              <a:buNone/>
            </a:pPr>
            <a:r>
              <a:rPr lang="lv-LV" sz="1900" b="1" dirty="0"/>
              <a:t>Austrālijas pieredze ar bēgļu bērniem</a:t>
            </a:r>
          </a:p>
          <a:p>
            <a:r>
              <a:rPr lang="lv-LV" sz="1900" dirty="0"/>
              <a:t>Jaunie skolotāji studiju laikā nesaņem atbilstošu universitātes apmācību </a:t>
            </a:r>
            <a:r>
              <a:rPr lang="lv-LV" sz="1900" b="1" dirty="0" err="1"/>
              <a:t>daudzkultūru</a:t>
            </a:r>
            <a:r>
              <a:rPr lang="lv-LV" sz="1900" b="1" dirty="0"/>
              <a:t> izglītībā, </a:t>
            </a:r>
            <a:r>
              <a:rPr lang="lv-LV" sz="1900" dirty="0"/>
              <a:t>kas ļautu viņiem izmantot efektīvu un atbilstošu iekļaujošu praksi daudzveidīgās klasēs. (Miller </a:t>
            </a:r>
            <a:r>
              <a:rPr lang="lv-LV" sz="1900" dirty="0" err="1"/>
              <a:t>et</a:t>
            </a:r>
            <a:r>
              <a:rPr lang="lv-LV" sz="1900" dirty="0"/>
              <a:t> </a:t>
            </a:r>
            <a:r>
              <a:rPr lang="lv-LV" sz="1900" dirty="0" err="1"/>
              <a:t>al</a:t>
            </a:r>
            <a:r>
              <a:rPr lang="lv-LV" sz="1900" dirty="0"/>
              <a:t>. 2018)</a:t>
            </a:r>
          </a:p>
          <a:p>
            <a:r>
              <a:rPr lang="en-GB" sz="1900" dirty="0"/>
              <a:t>Gan </a:t>
            </a:r>
            <a:r>
              <a:rPr lang="en-GB" sz="1900" dirty="0" err="1"/>
              <a:t>jaunajiem</a:t>
            </a:r>
            <a:r>
              <a:rPr lang="en-GB" sz="1900" dirty="0"/>
              <a:t>, </a:t>
            </a:r>
            <a:r>
              <a:rPr lang="en-GB" sz="1900" dirty="0" err="1"/>
              <a:t>gan</a:t>
            </a:r>
            <a:r>
              <a:rPr lang="en-GB" sz="1900" dirty="0"/>
              <a:t> </a:t>
            </a:r>
            <a:r>
              <a:rPr lang="en-GB" sz="1900" dirty="0" err="1"/>
              <a:t>pieredzējušākiem</a:t>
            </a:r>
            <a:r>
              <a:rPr lang="en-GB" sz="1900" dirty="0"/>
              <a:t> </a:t>
            </a:r>
            <a:r>
              <a:rPr lang="en-GB" sz="1900" dirty="0" err="1"/>
              <a:t>skolotājiem</a:t>
            </a:r>
            <a:r>
              <a:rPr lang="en-GB" sz="1900" dirty="0"/>
              <a:t> var </a:t>
            </a:r>
            <a:r>
              <a:rPr lang="en-GB" sz="1900" dirty="0" err="1"/>
              <a:t>būt</a:t>
            </a:r>
            <a:r>
              <a:rPr lang="en-GB" sz="1900" dirty="0"/>
              <a:t> </a:t>
            </a:r>
            <a:r>
              <a:rPr lang="en-GB" sz="1900" dirty="0" err="1"/>
              <a:t>nepieciešams</a:t>
            </a:r>
            <a:r>
              <a:rPr lang="en-GB" sz="1900" dirty="0"/>
              <a:t> </a:t>
            </a:r>
            <a:r>
              <a:rPr lang="en-GB" sz="1900" dirty="0" err="1"/>
              <a:t>attīstīt</a:t>
            </a:r>
            <a:r>
              <a:rPr lang="en-GB" sz="1900" dirty="0"/>
              <a:t> </a:t>
            </a:r>
            <a:r>
              <a:rPr lang="en-GB" sz="1900" dirty="0" err="1"/>
              <a:t>prasmes</a:t>
            </a:r>
            <a:r>
              <a:rPr lang="en-GB" sz="1900" dirty="0"/>
              <a:t> </a:t>
            </a:r>
            <a:r>
              <a:rPr lang="en-GB" sz="1900" b="1" dirty="0" err="1"/>
              <a:t>starpkultūru</a:t>
            </a:r>
            <a:r>
              <a:rPr lang="en-GB" sz="1900" b="1" dirty="0"/>
              <a:t> </a:t>
            </a:r>
            <a:r>
              <a:rPr lang="en-GB" sz="1900" b="1" dirty="0" err="1"/>
              <a:t>apmācībā</a:t>
            </a:r>
            <a:r>
              <a:rPr lang="en-GB" sz="1900" dirty="0"/>
              <a:t>, </a:t>
            </a:r>
            <a:r>
              <a:rPr lang="en-GB" sz="1900" dirty="0" err="1"/>
              <a:t>lai</a:t>
            </a:r>
            <a:r>
              <a:rPr lang="en-GB" sz="1900" dirty="0"/>
              <a:t> </a:t>
            </a:r>
            <a:r>
              <a:rPr lang="en-GB" sz="1900" dirty="0" err="1"/>
              <a:t>izprastu</a:t>
            </a:r>
            <a:r>
              <a:rPr lang="en-GB" sz="1900" dirty="0"/>
              <a:t> un </a:t>
            </a:r>
            <a:r>
              <a:rPr lang="en-GB" sz="1900" dirty="0" err="1"/>
              <a:t>apmierinātu</a:t>
            </a:r>
            <a:r>
              <a:rPr lang="en-GB" sz="1900" dirty="0"/>
              <a:t> </a:t>
            </a:r>
            <a:r>
              <a:rPr lang="en-GB" sz="1900" dirty="0" err="1"/>
              <a:t>šo</a:t>
            </a:r>
            <a:r>
              <a:rPr lang="en-GB" sz="1900" dirty="0"/>
              <a:t> </a:t>
            </a:r>
            <a:r>
              <a:rPr lang="en-GB" sz="1900" dirty="0" err="1"/>
              <a:t>potenciāli</a:t>
            </a:r>
            <a:r>
              <a:rPr lang="en-GB" sz="1900" dirty="0"/>
              <a:t> </a:t>
            </a:r>
            <a:r>
              <a:rPr lang="en-GB" sz="1900" dirty="0" err="1"/>
              <a:t>neaizsargāto</a:t>
            </a:r>
            <a:r>
              <a:rPr lang="en-GB" sz="1900" dirty="0"/>
              <a:t> </a:t>
            </a:r>
            <a:r>
              <a:rPr lang="en-GB" sz="1900" dirty="0" err="1"/>
              <a:t>skolēnu</a:t>
            </a:r>
            <a:r>
              <a:rPr lang="en-GB" sz="1900" dirty="0"/>
              <a:t> </a:t>
            </a:r>
            <a:r>
              <a:rPr lang="en-GB" sz="1900" dirty="0" err="1"/>
              <a:t>grupu</a:t>
            </a:r>
            <a:r>
              <a:rPr lang="en-GB" sz="1900" dirty="0"/>
              <a:t> </a:t>
            </a:r>
            <a:r>
              <a:rPr lang="en-GB" sz="1900" dirty="0" err="1"/>
              <a:t>vajadzības</a:t>
            </a:r>
            <a:endParaRPr lang="en-GB" sz="1900" dirty="0"/>
          </a:p>
          <a:p>
            <a:r>
              <a:rPr lang="lv-LV" sz="1900" dirty="0"/>
              <a:t>Prasība skolēniem "iekļauties" (</a:t>
            </a:r>
            <a:r>
              <a:rPr lang="lv-LV" sz="1900" i="1" dirty="0" err="1"/>
              <a:t>fit</a:t>
            </a:r>
            <a:r>
              <a:rPr lang="lv-LV" sz="1900" i="1" dirty="0"/>
              <a:t> </a:t>
            </a:r>
            <a:r>
              <a:rPr lang="lv-LV" sz="1900" i="1" dirty="0" err="1"/>
              <a:t>in</a:t>
            </a:r>
            <a:r>
              <a:rPr lang="lv-LV" sz="1900" dirty="0"/>
              <a:t>) Austrālijas klasē bez tiešiem norādījumiem ir viens no piemēriem atstumtības praksei, ko rada vispārpieņemtie rāmji, kas </a:t>
            </a:r>
            <a:r>
              <a:rPr lang="lv-LV" sz="1900" dirty="0" err="1"/>
              <a:t>marginalizē</a:t>
            </a:r>
            <a:r>
              <a:rPr lang="lv-LV" sz="1900" dirty="0"/>
              <a:t> bēgļu izcelsmes skolēnu vajadzības.</a:t>
            </a:r>
            <a:endParaRPr lang="en-LV" sz="1900" dirty="0"/>
          </a:p>
        </p:txBody>
      </p:sp>
    </p:spTree>
    <p:extLst>
      <p:ext uri="{BB962C8B-B14F-4D97-AF65-F5344CB8AC3E}">
        <p14:creationId xmlns:p14="http://schemas.microsoft.com/office/powerpoint/2010/main" val="148574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3E0DF-C247-FA8A-CCD3-6914D14C00F8}"/>
              </a:ext>
            </a:extLst>
          </p:cNvPr>
          <p:cNvSpPr>
            <a:spLocks noGrp="1"/>
          </p:cNvSpPr>
          <p:nvPr>
            <p:ph type="title"/>
          </p:nvPr>
        </p:nvSpPr>
        <p:spPr>
          <a:xfrm>
            <a:off x="686834" y="1153572"/>
            <a:ext cx="3200400" cy="4461163"/>
          </a:xfrm>
        </p:spPr>
        <p:txBody>
          <a:bodyPr>
            <a:normAutofit/>
          </a:bodyPr>
          <a:lstStyle/>
          <a:p>
            <a:r>
              <a:rPr lang="en-LV" dirty="0">
                <a:solidFill>
                  <a:srgbClr val="FFFFFF"/>
                </a:solidFill>
              </a:rPr>
              <a:t>Patreizējais atbalsts remigrantu bērniem Latvijas skolās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A4C327-A796-8442-6F4B-7C58ED713693}"/>
              </a:ext>
            </a:extLst>
          </p:cNvPr>
          <p:cNvSpPr>
            <a:spLocks noGrp="1"/>
          </p:cNvSpPr>
          <p:nvPr>
            <p:ph idx="1"/>
          </p:nvPr>
        </p:nvSpPr>
        <p:spPr>
          <a:xfrm>
            <a:off x="4462548" y="1153572"/>
            <a:ext cx="6906491" cy="5585619"/>
          </a:xfrm>
        </p:spPr>
        <p:txBody>
          <a:bodyPr anchor="ctr">
            <a:normAutofit fontScale="92500"/>
          </a:bodyPr>
          <a:lstStyle/>
          <a:p>
            <a:r>
              <a:rPr lang="en-LV" sz="2200" dirty="0"/>
              <a:t>MK noteikumos – remigrējušie skolēni var saņemt atbalstu caur konsultācijām 1-2 mācību gadu laikā latviešu valodā, latviešu literatūrā, kā arī citos mācību priekšmetos</a:t>
            </a:r>
          </a:p>
          <a:p>
            <a:r>
              <a:rPr lang="en-LV" sz="2200" dirty="0"/>
              <a:t>Komisija vērtē bērna lat. valodas spējas, arī matemātikas zināšanas – un jāuzņem vecumam atbilstošā klasē (ne vienmēr tas notiek)</a:t>
            </a:r>
          </a:p>
          <a:p>
            <a:r>
              <a:rPr lang="en-LV" sz="2200" dirty="0"/>
              <a:t>Mentoru palīdzība, skolotāju palīgu, asistentu atbalsts </a:t>
            </a:r>
          </a:p>
          <a:p>
            <a:r>
              <a:rPr lang="en-LV" sz="2200" dirty="0"/>
              <a:t>Individuālais mācību plāns</a:t>
            </a:r>
          </a:p>
          <a:p>
            <a:r>
              <a:rPr lang="en-LV" sz="2200" dirty="0"/>
              <a:t>LVA izstrādāta mācību programma iesācējiem no 1.-12. klasei</a:t>
            </a:r>
          </a:p>
          <a:p>
            <a:r>
              <a:rPr lang="en-LV" sz="2200" dirty="0"/>
              <a:t>Ģimenes iesākumam izvēlas bērnam privātskolu (ja ir līdzekļi), vai mazāku skolu</a:t>
            </a:r>
          </a:p>
          <a:p>
            <a:r>
              <a:rPr lang="en-LV" sz="2200" dirty="0"/>
              <a:t>Nav atlaides – jācenšas tikt līdzi skolas mācību programmai</a:t>
            </a:r>
          </a:p>
          <a:p>
            <a:r>
              <a:rPr lang="en-LV" sz="2200" dirty="0"/>
              <a:t>Privātskolās – mazākas klases, lielāka iespēja individuāli palīdzēt</a:t>
            </a:r>
          </a:p>
          <a:p>
            <a:r>
              <a:rPr lang="en-LV" sz="2200" dirty="0"/>
              <a:t>PumPurs atbalsts skolai </a:t>
            </a:r>
            <a:r>
              <a:rPr lang="en-LV" sz="2200"/>
              <a:t>– lai sniegtu finansējumu dažādiem atbalsta pasākumiem</a:t>
            </a:r>
            <a:endParaRPr lang="en-LV" sz="2200" dirty="0"/>
          </a:p>
          <a:p>
            <a:endParaRPr lang="en-LV" sz="2200" dirty="0"/>
          </a:p>
          <a:p>
            <a:endParaRPr lang="en-LV" sz="2200" dirty="0"/>
          </a:p>
        </p:txBody>
      </p:sp>
    </p:spTree>
    <p:extLst>
      <p:ext uri="{BB962C8B-B14F-4D97-AF65-F5344CB8AC3E}">
        <p14:creationId xmlns:p14="http://schemas.microsoft.com/office/powerpoint/2010/main" val="3924177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156DB-D3CB-EB58-36AC-6F734E693D69}"/>
              </a:ext>
            </a:extLst>
          </p:cNvPr>
          <p:cNvSpPr>
            <a:spLocks noGrp="1"/>
          </p:cNvSpPr>
          <p:nvPr>
            <p:ph type="title"/>
          </p:nvPr>
        </p:nvSpPr>
        <p:spPr>
          <a:xfrm>
            <a:off x="594360" y="1042416"/>
            <a:ext cx="3800153" cy="4793762"/>
          </a:xfrm>
        </p:spPr>
        <p:txBody>
          <a:bodyPr>
            <a:normAutofit/>
          </a:bodyPr>
          <a:lstStyle/>
          <a:p>
            <a:r>
              <a:rPr lang="en-LV"/>
              <a:t>Rekomendācijas</a:t>
            </a:r>
          </a:p>
        </p:txBody>
      </p:sp>
      <p:grpSp>
        <p:nvGrpSpPr>
          <p:cNvPr id="24" name="Group 23">
            <a:extLst>
              <a:ext uri="{FF2B5EF4-FFF2-40B4-BE49-F238E27FC236}">
                <a16:creationId xmlns:a16="http://schemas.microsoft.com/office/drawing/2014/main" id="{2FA2A407-516C-4590-9403-34038E9BB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761488"/>
            <a:ext cx="242107" cy="1340860"/>
            <a:chOff x="56167" y="2761488"/>
            <a:chExt cx="242107" cy="1340860"/>
          </a:xfrm>
        </p:grpSpPr>
        <p:sp>
          <p:nvSpPr>
            <p:cNvPr id="25" name="Rectangle 2">
              <a:extLst>
                <a:ext uri="{FF2B5EF4-FFF2-40B4-BE49-F238E27FC236}">
                  <a16:creationId xmlns:a16="http://schemas.microsoft.com/office/drawing/2014/main" id="{D3F47A57-50EC-4964-85FA-84B326B77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03467C0A-5C92-4A25-BA16-53665D54B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435F4864-0253-4261-9AED-5E798B971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BEA136C-3A72-42D2-9D59-E9403321B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306AAEAC-F37D-46C1-B3C8-293E7014E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3139D819-91EA-46A0-93FF-45FF7A8A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08F35BD0-1ED8-41A6-B3CE-C40EAA004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C2886557-BD78-4C10-BB29-2E34CD8C8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CACD67D1-ACC3-43BE-9A0A-7713F6F09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A4E2C77A-D17B-4792-9ED5-287238323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ABE3CB03-D3EF-45F1-8FBD-E9B86CDD1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26C9EA63-B864-4041-AD52-E26240DA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DFD9C0DC-3AA4-48DE-8C65-AB56C588F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82D52FD4-9CAA-4610-A07A-289A740AF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D0436FA3-25D9-4C12-8F4A-80A407954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49101D1B-A82E-40CF-9A50-754308C21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4F434848-83AC-4070-8D97-8A006210F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40745A98-11F5-47FE-9220-B93A61DA9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47B6E1B3-283D-4CF7-970C-352DB472E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7675737E-FE46-420B-B3AF-75399E8FC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0605" y="1"/>
            <a:ext cx="26813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587" y="767714"/>
            <a:ext cx="6454975"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5BBFD3-D4AE-0841-51CE-B6A2FD725322}"/>
              </a:ext>
            </a:extLst>
          </p:cNvPr>
          <p:cNvSpPr>
            <a:spLocks noGrp="1"/>
          </p:cNvSpPr>
          <p:nvPr>
            <p:ph idx="1"/>
          </p:nvPr>
        </p:nvSpPr>
        <p:spPr>
          <a:xfrm>
            <a:off x="5495109" y="1178446"/>
            <a:ext cx="5662845" cy="4543599"/>
          </a:xfrm>
        </p:spPr>
        <p:txBody>
          <a:bodyPr anchor="ctr">
            <a:normAutofit fontScale="92500" lnSpcReduction="20000"/>
          </a:bodyPr>
          <a:lstStyle/>
          <a:p>
            <a:r>
              <a:rPr lang="en-LV" sz="1800" dirty="0">
                <a:solidFill>
                  <a:srgbClr val="FFFFFF"/>
                </a:solidFill>
              </a:rPr>
              <a:t>Remigrējušu skolēnu vajadzības skolā ļoti līdzinās imigrantu un bēgļu skolēnu vajadzībām. Lai gan katrai ir sava specifika, (remigranti un imigranti nav piedzīvojuši kara šausmas, remigrantu ģimenes lielākoties ir brīvprātīgi atgriezušās) – tomēr vajadzības skolā ir līdzīgas.</a:t>
            </a:r>
          </a:p>
          <a:p>
            <a:endParaRPr lang="en-LV" sz="1800" dirty="0">
              <a:solidFill>
                <a:srgbClr val="FFFFFF"/>
              </a:solidFill>
            </a:endParaRPr>
          </a:p>
          <a:p>
            <a:pPr lvl="1"/>
            <a:r>
              <a:rPr lang="en-GB" sz="1800" dirty="0" err="1">
                <a:solidFill>
                  <a:srgbClr val="FFFFFF"/>
                </a:solidFill>
              </a:rPr>
              <a:t>Pastiprināts</a:t>
            </a:r>
            <a:r>
              <a:rPr lang="en-GB" sz="1800" dirty="0">
                <a:solidFill>
                  <a:srgbClr val="FFFFFF"/>
                </a:solidFill>
              </a:rPr>
              <a:t> </a:t>
            </a:r>
            <a:r>
              <a:rPr lang="en-GB" sz="1800" dirty="0" err="1">
                <a:solidFill>
                  <a:srgbClr val="FFFFFF"/>
                </a:solidFill>
              </a:rPr>
              <a:t>uzsvars</a:t>
            </a:r>
            <a:r>
              <a:rPr lang="en-GB" sz="1800" dirty="0">
                <a:solidFill>
                  <a:srgbClr val="FFFFFF"/>
                </a:solidFill>
              </a:rPr>
              <a:t> </a:t>
            </a:r>
            <a:r>
              <a:rPr lang="en-GB" sz="1800" dirty="0" err="1">
                <a:solidFill>
                  <a:srgbClr val="FFFFFF"/>
                </a:solidFill>
              </a:rPr>
              <a:t>uz</a:t>
            </a:r>
            <a:r>
              <a:rPr lang="en-GB" sz="1800" dirty="0">
                <a:solidFill>
                  <a:srgbClr val="FFFFFF"/>
                </a:solidFill>
              </a:rPr>
              <a:t> </a:t>
            </a:r>
            <a:r>
              <a:rPr lang="en-GB" sz="1800" dirty="0" err="1">
                <a:solidFill>
                  <a:srgbClr val="FFFFFF"/>
                </a:solidFill>
              </a:rPr>
              <a:t>latviešu</a:t>
            </a:r>
            <a:r>
              <a:rPr lang="en-GB" sz="1800" dirty="0">
                <a:solidFill>
                  <a:srgbClr val="FFFFFF"/>
                </a:solidFill>
              </a:rPr>
              <a:t> v</a:t>
            </a:r>
            <a:r>
              <a:rPr lang="en-LV" sz="1800" dirty="0">
                <a:solidFill>
                  <a:srgbClr val="FFFFFF"/>
                </a:solidFill>
              </a:rPr>
              <a:t>alodas apguvi, lai pēc iespējas ātri ir valodas prasmes, tikt līdzi mācību programmai. </a:t>
            </a:r>
          </a:p>
          <a:p>
            <a:pPr lvl="1"/>
            <a:r>
              <a:rPr lang="en-LV" sz="1800" dirty="0">
                <a:solidFill>
                  <a:srgbClr val="FFFFFF"/>
                </a:solidFill>
              </a:rPr>
              <a:t>Iesākumā mācīt latviešu valodu pēc atsevišķas programmas (vēlams latviešu valodas stundu laikā), vienlaikus skolēnu iekļaujot klasē citu priekšmetu stundās. Pēc laika, mācīties kopā ar citiem, iesākumā citi uzdevumi.</a:t>
            </a:r>
          </a:p>
          <a:p>
            <a:pPr lvl="1"/>
            <a:r>
              <a:rPr lang="en-GB" sz="1800" dirty="0">
                <a:solidFill>
                  <a:srgbClr val="FFFFFF"/>
                </a:solidFill>
              </a:rPr>
              <a:t>S</a:t>
            </a:r>
            <a:r>
              <a:rPr lang="en-LV" sz="1800" dirty="0">
                <a:solidFill>
                  <a:srgbClr val="FFFFFF"/>
                </a:solidFill>
              </a:rPr>
              <a:t>ociāla iekļaušanās – ar vienaudžiem, skolas vidē</a:t>
            </a:r>
          </a:p>
          <a:p>
            <a:pPr lvl="1"/>
            <a:r>
              <a:rPr lang="en-LV" sz="1800" dirty="0">
                <a:solidFill>
                  <a:srgbClr val="FFFFFF"/>
                </a:solidFill>
              </a:rPr>
              <a:t>Psiho-emocionāla labsajūta – vēlme apmeklēt skolu</a:t>
            </a:r>
          </a:p>
          <a:p>
            <a:pPr lvl="1"/>
            <a:r>
              <a:rPr lang="en-GB" sz="1800" dirty="0">
                <a:solidFill>
                  <a:srgbClr val="FFFFFF"/>
                </a:solidFill>
              </a:rPr>
              <a:t>V</a:t>
            </a:r>
            <a:r>
              <a:rPr lang="en-LV" sz="1800" dirty="0">
                <a:solidFill>
                  <a:srgbClr val="FFFFFF"/>
                </a:solidFill>
              </a:rPr>
              <a:t>ecāku iesaiste, lai viņi var būt bērna atbalsta punkts</a:t>
            </a:r>
          </a:p>
          <a:p>
            <a:pPr lvl="1"/>
            <a:r>
              <a:rPr lang="en-LV" sz="1800" dirty="0">
                <a:solidFill>
                  <a:srgbClr val="FFFFFF"/>
                </a:solidFill>
              </a:rPr>
              <a:t>Logopēda iesaiste (lasītprasmei, izrunai)</a:t>
            </a:r>
          </a:p>
          <a:p>
            <a:pPr lvl="1"/>
            <a:r>
              <a:rPr lang="en-LV" sz="1800" dirty="0">
                <a:solidFill>
                  <a:srgbClr val="FFFFFF"/>
                </a:solidFill>
              </a:rPr>
              <a:t>Psihologa iesaiste – atbalsta punkts</a:t>
            </a:r>
          </a:p>
          <a:p>
            <a:pPr lvl="1"/>
            <a:r>
              <a:rPr lang="en-LV" sz="1800" dirty="0">
                <a:solidFill>
                  <a:srgbClr val="FFFFFF"/>
                </a:solidFill>
              </a:rPr>
              <a:t>Svarīga “pleca” sajūta no vismaz viena pedagoga</a:t>
            </a:r>
          </a:p>
          <a:p>
            <a:pPr lvl="1"/>
            <a:endParaRPr lang="en-LV" sz="1800" dirty="0">
              <a:solidFill>
                <a:srgbClr val="FFFFFF"/>
              </a:solidFill>
            </a:endParaRPr>
          </a:p>
          <a:p>
            <a:pPr lvl="1"/>
            <a:endParaRPr lang="en-LV" sz="1800" dirty="0">
              <a:solidFill>
                <a:srgbClr val="FFFFFF"/>
              </a:solidFill>
            </a:endParaRPr>
          </a:p>
        </p:txBody>
      </p:sp>
    </p:spTree>
    <p:extLst>
      <p:ext uri="{BB962C8B-B14F-4D97-AF65-F5344CB8AC3E}">
        <p14:creationId xmlns:p14="http://schemas.microsoft.com/office/powerpoint/2010/main" val="108686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23DD4-5036-8AAE-F49B-587169EB143A}"/>
              </a:ext>
            </a:extLst>
          </p:cNvPr>
          <p:cNvSpPr>
            <a:spLocks noGrp="1"/>
          </p:cNvSpPr>
          <p:nvPr>
            <p:ph type="title"/>
          </p:nvPr>
        </p:nvSpPr>
        <p:spPr>
          <a:xfrm>
            <a:off x="686834" y="1153572"/>
            <a:ext cx="3200400" cy="4461163"/>
          </a:xfrm>
        </p:spPr>
        <p:txBody>
          <a:bodyPr>
            <a:normAutofit/>
          </a:bodyPr>
          <a:lstStyle/>
          <a:p>
            <a:r>
              <a:rPr lang="en-LV">
                <a:solidFill>
                  <a:srgbClr val="FFFFFF"/>
                </a:solidFill>
              </a:rPr>
              <a:t>Struktūra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B17CBC1-3988-648A-EE45-914F4DDBD89D}"/>
              </a:ext>
            </a:extLst>
          </p:cNvPr>
          <p:cNvSpPr>
            <a:spLocks noGrp="1"/>
          </p:cNvSpPr>
          <p:nvPr>
            <p:ph idx="1"/>
          </p:nvPr>
        </p:nvSpPr>
        <p:spPr>
          <a:xfrm>
            <a:off x="4447308" y="591344"/>
            <a:ext cx="6906491" cy="5585619"/>
          </a:xfrm>
        </p:spPr>
        <p:txBody>
          <a:bodyPr anchor="ctr">
            <a:normAutofit/>
          </a:bodyPr>
          <a:lstStyle/>
          <a:p>
            <a:r>
              <a:rPr lang="en-LV" dirty="0"/>
              <a:t>Remigrantu bērnu raksturojums</a:t>
            </a:r>
          </a:p>
          <a:p>
            <a:r>
              <a:rPr lang="en-LV" dirty="0"/>
              <a:t>Pētījuma mērķis</a:t>
            </a:r>
          </a:p>
          <a:p>
            <a:r>
              <a:rPr lang="en-LV" dirty="0"/>
              <a:t>Metodoloģija</a:t>
            </a:r>
          </a:p>
          <a:p>
            <a:r>
              <a:rPr lang="en-LV" dirty="0"/>
              <a:t>Rezultāti</a:t>
            </a:r>
          </a:p>
          <a:p>
            <a:r>
              <a:rPr lang="en-LV" dirty="0"/>
              <a:t>Kā rezultāti sasaucas ar iekļaujošo izglītību</a:t>
            </a:r>
          </a:p>
          <a:p>
            <a:r>
              <a:rPr lang="en-LV" dirty="0"/>
              <a:t>Rekomendācijas</a:t>
            </a:r>
          </a:p>
          <a:p>
            <a:endParaRPr lang="en-LV" dirty="0"/>
          </a:p>
        </p:txBody>
      </p:sp>
    </p:spTree>
    <p:extLst>
      <p:ext uri="{BB962C8B-B14F-4D97-AF65-F5344CB8AC3E}">
        <p14:creationId xmlns:p14="http://schemas.microsoft.com/office/powerpoint/2010/main" val="2832016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635BC-991C-D47A-B42D-01813F18B397}"/>
              </a:ext>
            </a:extLst>
          </p:cNvPr>
          <p:cNvSpPr>
            <a:spLocks noGrp="1"/>
          </p:cNvSpPr>
          <p:nvPr>
            <p:ph type="title"/>
          </p:nvPr>
        </p:nvSpPr>
        <p:spPr>
          <a:xfrm>
            <a:off x="808638" y="386930"/>
            <a:ext cx="9236700" cy="1188950"/>
          </a:xfrm>
        </p:spPr>
        <p:txBody>
          <a:bodyPr anchor="b">
            <a:normAutofit/>
          </a:bodyPr>
          <a:lstStyle/>
          <a:p>
            <a:r>
              <a:rPr lang="en-LV" sz="5400" dirty="0"/>
              <a:t>Vēres</a:t>
            </a:r>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3F1C73-2A2C-BF7E-A18B-E1BE61D5EA94}"/>
              </a:ext>
            </a:extLst>
          </p:cNvPr>
          <p:cNvSpPr>
            <a:spLocks noGrp="1"/>
          </p:cNvSpPr>
          <p:nvPr>
            <p:ph idx="1"/>
          </p:nvPr>
        </p:nvSpPr>
        <p:spPr>
          <a:xfrm>
            <a:off x="793660" y="2599509"/>
            <a:ext cx="10143668" cy="3435531"/>
          </a:xfrm>
        </p:spPr>
        <p:txBody>
          <a:bodyPr anchor="ctr">
            <a:normAutofit/>
          </a:bodyPr>
          <a:lstStyle/>
          <a:p>
            <a:r>
              <a:rPr lang="en-LV" sz="1100">
                <a:latin typeface="Arial" panose="020B0604020202020204" pitchFamily="34" charset="0"/>
                <a:cs typeface="Arial" panose="020B0604020202020204" pitchFamily="34" charset="0"/>
              </a:rPr>
              <a:t>Bianco, R. &amp; Ortiz Cobo, M. (2020) Students with a Migrant Background and Special Educational Needs: Discrimination and Specificities. Conference Paper </a:t>
            </a:r>
            <a:r>
              <a:rPr lang="en-GB" sz="1100" i="1">
                <a:effectLst/>
                <a:latin typeface="Arial" panose="020B0604020202020204" pitchFamily="34" charset="0"/>
                <a:cs typeface="Arial" panose="020B0604020202020204" pitchFamily="34" charset="0"/>
              </a:rPr>
              <a:t>10th International Conference the Future of Education </a:t>
            </a:r>
          </a:p>
          <a:p>
            <a:r>
              <a:rPr lang="en-GB" sz="1100">
                <a:latin typeface="Arial" panose="020B0604020202020204" pitchFamily="34" charset="0"/>
                <a:cs typeface="Arial" panose="020B0604020202020204" pitchFamily="34" charset="0"/>
              </a:rPr>
              <a:t>Dumenden, I.E. &amp; English, R. (2013) Fish out of Water: Refugee and International Students in Mainstream Australian Schools, </a:t>
            </a:r>
            <a:r>
              <a:rPr lang="en-GB" sz="1100" i="1">
                <a:latin typeface="Arial" panose="020B0604020202020204" pitchFamily="34" charset="0"/>
                <a:cs typeface="Arial" panose="020B0604020202020204" pitchFamily="34" charset="0"/>
              </a:rPr>
              <a:t>International Journal of Inclusive Education, </a:t>
            </a:r>
            <a:r>
              <a:rPr lang="en-GB" sz="1100">
                <a:latin typeface="Arial" panose="020B0604020202020204" pitchFamily="34" charset="0"/>
                <a:cs typeface="Arial" panose="020B0604020202020204" pitchFamily="34" charset="0"/>
              </a:rPr>
              <a:t>17(10): 1078-1088</a:t>
            </a:r>
          </a:p>
          <a:p>
            <a:r>
              <a:rPr lang="en-LV" sz="1100">
                <a:latin typeface="Arial" panose="020B0604020202020204" pitchFamily="34" charset="0"/>
                <a:cs typeface="Arial" panose="020B0604020202020204" pitchFamily="34" charset="0"/>
              </a:rPr>
              <a:t>Fandrem, H., Jahnsen, H., Nergaard, S.E. &amp; Tveitereid, K. (2021) Inclusion of immigrant students in schools: the role of introductory classes and other segregated efforts, </a:t>
            </a:r>
            <a:r>
              <a:rPr lang="en-LV" sz="1100" i="1">
                <a:latin typeface="Arial" panose="020B0604020202020204" pitchFamily="34" charset="0"/>
                <a:cs typeface="Arial" panose="020B0604020202020204" pitchFamily="34" charset="0"/>
              </a:rPr>
              <a:t>International Journal of Inclusive Education,</a:t>
            </a:r>
            <a:r>
              <a:rPr lang="en-LV" sz="1100">
                <a:latin typeface="Arial" panose="020B0604020202020204" pitchFamily="34" charset="0"/>
                <a:cs typeface="Arial" panose="020B0604020202020204" pitchFamily="34" charset="0"/>
              </a:rPr>
              <a:t> </a:t>
            </a:r>
            <a:r>
              <a:rPr lang="en-GB" sz="1100">
                <a:effectLst/>
                <a:latin typeface="Arial" panose="020B0604020202020204" pitchFamily="34" charset="0"/>
                <a:ea typeface="ArialUnicodeMS" panose="020B0604020202020204" pitchFamily="34" charset="-128"/>
                <a:cs typeface="Arial" panose="020B0604020202020204" pitchFamily="34" charset="0"/>
              </a:rPr>
              <a:t>DOI: 10.1080/13603116.2021.1950222 </a:t>
            </a:r>
            <a:endParaRPr lang="en-GB" sz="1100">
              <a:latin typeface="Arial" panose="020B0604020202020204" pitchFamily="34" charset="0"/>
              <a:cs typeface="Arial" panose="020B0604020202020204" pitchFamily="34" charset="0"/>
            </a:endParaRPr>
          </a:p>
          <a:p>
            <a:r>
              <a:rPr lang="en-LV" sz="1100">
                <a:latin typeface="Arial" panose="020B0604020202020204" pitchFamily="34" charset="0"/>
                <a:cs typeface="Arial" panose="020B0604020202020204" pitchFamily="34" charset="0"/>
              </a:rPr>
              <a:t>Kast, J. &amp; Schwab, S. (2020) Teachers’and parents’ attitudes towards inclusion of pupils with first language other than the language of instruction, </a:t>
            </a:r>
            <a:r>
              <a:rPr lang="en-LV" sz="1100" i="1">
                <a:latin typeface="Arial" panose="020B0604020202020204" pitchFamily="34" charset="0"/>
                <a:cs typeface="Arial" panose="020B0604020202020204" pitchFamily="34" charset="0"/>
              </a:rPr>
              <a:t>International Journal of Inclusive Education, </a:t>
            </a:r>
            <a:r>
              <a:rPr lang="en-GB" sz="1100">
                <a:effectLst/>
                <a:latin typeface="Arial" panose="020B0604020202020204" pitchFamily="34" charset="0"/>
                <a:ea typeface="ArialUnicodeMS" panose="020B0604020202020204" pitchFamily="34" charset="-128"/>
                <a:cs typeface="Arial" panose="020B0604020202020204" pitchFamily="34" charset="0"/>
              </a:rPr>
              <a:t>DOI: 10.1080/13603116.2020.1837267 </a:t>
            </a:r>
          </a:p>
          <a:p>
            <a:r>
              <a:rPr lang="en-GB" sz="1100">
                <a:latin typeface="ArialUnicodeMS" panose="020B0604020202020204" pitchFamily="34" charset="-128"/>
                <a:ea typeface="ArialUnicodeMS" panose="020B0604020202020204" pitchFamily="34" charset="-128"/>
              </a:rPr>
              <a:t>Kelly, N. (2014) </a:t>
            </a:r>
            <a:r>
              <a:rPr lang="en-GB" sz="1100">
                <a:effectLst/>
                <a:latin typeface="ArialUnicodeMS" panose="020B0604020202020204" pitchFamily="34" charset="-128"/>
                <a:ea typeface="ArialUnicodeMS" panose="020B0604020202020204" pitchFamily="34" charset="-128"/>
              </a:rPr>
              <a:t>Does equal access mean treat the same? From theory to practice in the classroom of English as an Additional Language learner in Ireland – towards a transformative agenda, </a:t>
            </a:r>
            <a:r>
              <a:rPr lang="en-GB" sz="1100" i="1">
                <a:effectLst/>
                <a:latin typeface="ArialUnicodeMS" panose="020B0604020202020204" pitchFamily="34" charset="-128"/>
                <a:ea typeface="ArialUnicodeMS" panose="020B0604020202020204" pitchFamily="34" charset="-128"/>
              </a:rPr>
              <a:t>International Journal of Inclusive Education, </a:t>
            </a:r>
            <a:r>
              <a:rPr lang="en-GB" sz="1100">
                <a:effectLst/>
                <a:latin typeface="ArialUnicodeMS" panose="020B0604020202020204" pitchFamily="34" charset="-128"/>
                <a:ea typeface="ArialUnicodeMS" panose="020B0604020202020204" pitchFamily="34" charset="-128"/>
              </a:rPr>
              <a:t>18:9, 857-876, DOI: 10.1080/13603116.2013.855264</a:t>
            </a:r>
          </a:p>
          <a:p>
            <a:r>
              <a:rPr lang="en-GB" sz="1100">
                <a:effectLst/>
                <a:latin typeface="ArialUnicodeMS" panose="020B0604020202020204" pitchFamily="34" charset="-128"/>
                <a:ea typeface="ArialUnicodeMS" panose="020B0604020202020204" pitchFamily="34" charset="-128"/>
              </a:rPr>
              <a:t>Miller, E., Ziaian, T. &amp; Esterman, A. (2018) Australian school practices and the education experiences of students with a refugee background: a review of the literature</a:t>
            </a:r>
            <a:r>
              <a:rPr lang="en-GB" sz="1100" i="1">
                <a:effectLst/>
                <a:latin typeface="ArialUnicodeMS" panose="020B0604020202020204" pitchFamily="34" charset="-128"/>
                <a:ea typeface="ArialUnicodeMS" panose="020B0604020202020204" pitchFamily="34" charset="-128"/>
              </a:rPr>
              <a:t>, International Journal of Inclusive Education, </a:t>
            </a:r>
            <a:r>
              <a:rPr lang="en-GB" sz="1100">
                <a:effectLst/>
                <a:latin typeface="ArialUnicodeMS" panose="020B0604020202020204" pitchFamily="34" charset="-128"/>
                <a:ea typeface="ArialUnicodeMS" panose="020B0604020202020204" pitchFamily="34" charset="-128"/>
              </a:rPr>
              <a:t>22:4, 339-359, DOI: 10.1080/13603116.2017.1365955 </a:t>
            </a:r>
            <a:endParaRPr lang="en-GB" sz="1100"/>
          </a:p>
          <a:p>
            <a:r>
              <a:rPr lang="en-GB" sz="1100">
                <a:effectLst/>
                <a:latin typeface="ArialUnicodeMS" panose="020B0604020202020204" pitchFamily="34" charset="-128"/>
                <a:ea typeface="ArialUnicodeMS" panose="020B0604020202020204" pitchFamily="34" charset="-128"/>
              </a:rPr>
              <a:t>Nīmante, D. (2021) </a:t>
            </a:r>
            <a:r>
              <a:rPr lang="en-GB" sz="1100" i="1">
                <a:effectLst/>
                <a:latin typeface="ArialUnicodeMS" panose="020B0604020202020204" pitchFamily="34" charset="-128"/>
                <a:ea typeface="ArialUnicodeMS" panose="020B0604020202020204" pitchFamily="34" charset="-128"/>
              </a:rPr>
              <a:t>Dažādība un iekļaušanās izglītībā</a:t>
            </a:r>
            <a:r>
              <a:rPr lang="en-GB" sz="1100" i="1">
                <a:latin typeface="ArialUnicodeMS" panose="020B0604020202020204" pitchFamily="34" charset="-128"/>
                <a:ea typeface="ArialUnicodeMS" panose="020B0604020202020204" pitchFamily="34" charset="-128"/>
              </a:rPr>
              <a:t>. </a:t>
            </a:r>
            <a:r>
              <a:rPr lang="en-GB" sz="1100">
                <a:latin typeface="ArialUnicodeMS" panose="020B0604020202020204" pitchFamily="34" charset="-128"/>
                <a:ea typeface="ArialUnicodeMS" panose="020B0604020202020204" pitchFamily="34" charset="-128"/>
              </a:rPr>
              <a:t>Latvijas Universitāte Pedagoģijas, psiholoģijas un mākslas fakultāte</a:t>
            </a:r>
          </a:p>
          <a:p>
            <a:r>
              <a:rPr lang="en-GB" sz="1100">
                <a:latin typeface="ArialUnicodeMS" panose="020B0604020202020204" pitchFamily="34" charset="-128"/>
                <a:ea typeface="ArialUnicodeMS" panose="020B0604020202020204" pitchFamily="34" charset="-128"/>
              </a:rPr>
              <a:t>Thomas, G. &amp; Loxley, A. (2001) </a:t>
            </a:r>
            <a:r>
              <a:rPr lang="en-GB" sz="1100" i="1">
                <a:latin typeface="ArialUnicodeMS" panose="020B0604020202020204" pitchFamily="34" charset="-128"/>
                <a:ea typeface="ArialUnicodeMS" panose="020B0604020202020204" pitchFamily="34" charset="-128"/>
              </a:rPr>
              <a:t>Deconstructing special education and constructing inclusion</a:t>
            </a:r>
            <a:r>
              <a:rPr lang="en-GB" sz="1100">
                <a:latin typeface="ArialUnicodeMS" panose="020B0604020202020204" pitchFamily="34" charset="-128"/>
                <a:ea typeface="ArialUnicodeMS" panose="020B0604020202020204" pitchFamily="34" charset="-128"/>
              </a:rPr>
              <a:t>. Buckingham, Philadelphia: Open University Press.</a:t>
            </a:r>
            <a:endParaRPr lang="en-GB" sz="1100"/>
          </a:p>
          <a:p>
            <a:endParaRPr lang="en-GB" sz="1100"/>
          </a:p>
          <a:p>
            <a:endParaRPr lang="en-LV" sz="1100"/>
          </a:p>
        </p:txBody>
      </p:sp>
    </p:spTree>
    <p:extLst>
      <p:ext uri="{BB962C8B-B14F-4D97-AF65-F5344CB8AC3E}">
        <p14:creationId xmlns:p14="http://schemas.microsoft.com/office/powerpoint/2010/main" val="376864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F7F99-D399-D0AB-9883-84CBBA192A44}"/>
              </a:ext>
            </a:extLst>
          </p:cNvPr>
          <p:cNvSpPr>
            <a:spLocks noGrp="1"/>
          </p:cNvSpPr>
          <p:nvPr>
            <p:ph type="title"/>
          </p:nvPr>
        </p:nvSpPr>
        <p:spPr>
          <a:xfrm>
            <a:off x="941575" y="1312537"/>
            <a:ext cx="4368602" cy="849635"/>
          </a:xfrm>
        </p:spPr>
        <p:txBody>
          <a:bodyPr anchor="b">
            <a:normAutofit fontScale="90000"/>
          </a:bodyPr>
          <a:lstStyle/>
          <a:p>
            <a:br>
              <a:rPr lang="en-LV" sz="5400" dirty="0"/>
            </a:br>
            <a:br>
              <a:rPr lang="en-LV" sz="5400" dirty="0"/>
            </a:br>
            <a:br>
              <a:rPr lang="en-LV" sz="5400" dirty="0"/>
            </a:br>
            <a:br>
              <a:rPr lang="en-LV" sz="5400" dirty="0"/>
            </a:br>
            <a:br>
              <a:rPr lang="en-LV" sz="5400" dirty="0"/>
            </a:br>
            <a:br>
              <a:rPr lang="en-LV" sz="5400" dirty="0"/>
            </a:br>
            <a:br>
              <a:rPr lang="en-LV" sz="5400" dirty="0"/>
            </a:br>
            <a:br>
              <a:rPr lang="en-LV" sz="5400" dirty="0"/>
            </a:br>
            <a:br>
              <a:rPr lang="en-LV" sz="5400" dirty="0"/>
            </a:br>
            <a:br>
              <a:rPr lang="en-LV" sz="4000" dirty="0"/>
            </a:br>
            <a:r>
              <a:rPr lang="en-LV" sz="4000" dirty="0"/>
              <a:t>Remigrantu bērnu raksturojums – dažādība</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5AE7D3-966C-4E4C-C0F8-62FD3FBC9F2E}"/>
              </a:ext>
            </a:extLst>
          </p:cNvPr>
          <p:cNvSpPr>
            <a:spLocks noGrp="1"/>
          </p:cNvSpPr>
          <p:nvPr>
            <p:ph idx="1"/>
          </p:nvPr>
        </p:nvSpPr>
        <p:spPr>
          <a:xfrm>
            <a:off x="638555" y="2872899"/>
            <a:ext cx="4243589" cy="3586580"/>
          </a:xfrm>
        </p:spPr>
        <p:txBody>
          <a:bodyPr>
            <a:normAutofit fontScale="70000" lnSpcReduction="20000"/>
          </a:bodyPr>
          <a:lstStyle/>
          <a:p>
            <a:r>
              <a:rPr lang="lv-LV" sz="2200" dirty="0"/>
              <a:t>Vecāku tautība </a:t>
            </a:r>
            <a:endParaRPr lang="en-LV" sz="2200" dirty="0"/>
          </a:p>
          <a:p>
            <a:r>
              <a:rPr lang="en-LV" sz="2200" dirty="0"/>
              <a:t>Valodas prasmes un lietošana (latviešu, citu valodu)</a:t>
            </a:r>
          </a:p>
          <a:p>
            <a:r>
              <a:rPr lang="en-LV" sz="2200" dirty="0"/>
              <a:t>Mītnes valsts</a:t>
            </a:r>
          </a:p>
          <a:p>
            <a:r>
              <a:rPr lang="en-LV" sz="2200" dirty="0"/>
              <a:t>Ģimenes modeļi – vecāki kopā, dzīvo šķirti</a:t>
            </a:r>
          </a:p>
          <a:p>
            <a:r>
              <a:rPr lang="en-GB" sz="2200" dirty="0"/>
              <a:t>S</a:t>
            </a:r>
            <a:r>
              <a:rPr lang="en-LV" sz="2200" dirty="0"/>
              <a:t>askarsme ar Latviju, piederības sajūta Latvijai</a:t>
            </a:r>
          </a:p>
          <a:p>
            <a:r>
              <a:rPr lang="en-LV" sz="2200" dirty="0"/>
              <a:t>Vecums, dzimšanas vieta</a:t>
            </a:r>
          </a:p>
          <a:p>
            <a:r>
              <a:rPr lang="en-GB" sz="2200" dirty="0"/>
              <a:t>V</a:t>
            </a:r>
            <a:r>
              <a:rPr lang="en-LV" sz="2200" dirty="0"/>
              <a:t>ecāku attieksme pret Latviju un latviešu valodu, tās lietošanu</a:t>
            </a:r>
          </a:p>
          <a:p>
            <a:r>
              <a:rPr lang="en-LV" sz="2200" dirty="0"/>
              <a:t>Socio-ekonomiskais stāvoklis</a:t>
            </a:r>
          </a:p>
          <a:p>
            <a:r>
              <a:rPr lang="en-LV" sz="2200" dirty="0"/>
              <a:t>Aizbraukšanas/ Atgriešanās iemesli</a:t>
            </a:r>
          </a:p>
          <a:p>
            <a:r>
              <a:rPr lang="en-LV" sz="2200" dirty="0"/>
              <a:t>Bērna rakstura īpašības, psiholoģiskā noturība (</a:t>
            </a:r>
            <a:r>
              <a:rPr lang="en-LV" sz="2200" i="1" dirty="0"/>
              <a:t>resilience</a:t>
            </a:r>
            <a:r>
              <a:rPr lang="en-LV" sz="2200" dirty="0"/>
              <a:t>)</a:t>
            </a:r>
          </a:p>
        </p:txBody>
      </p:sp>
      <p:pic>
        <p:nvPicPr>
          <p:cNvPr id="8" name="Content Placeholder 4" descr="A family sitting in the grass&#10;&#10;Description automatically generated with low confidence">
            <a:extLst>
              <a:ext uri="{FF2B5EF4-FFF2-40B4-BE49-F238E27FC236}">
                <a16:creationId xmlns:a16="http://schemas.microsoft.com/office/drawing/2014/main" id="{5E5272F6-BFCC-88B7-6B74-B824371B9DBE}"/>
              </a:ext>
            </a:extLst>
          </p:cNvPr>
          <p:cNvPicPr>
            <a:picLocks noChangeAspect="1"/>
          </p:cNvPicPr>
          <p:nvPr/>
        </p:nvPicPr>
        <p:blipFill rotWithShape="1">
          <a:blip r:embed="rId2"/>
          <a:srcRect l="12806" r="2049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Content Placeholder 8">
            <a:extLst>
              <a:ext uri="{FF2B5EF4-FFF2-40B4-BE49-F238E27FC236}">
                <a16:creationId xmlns:a16="http://schemas.microsoft.com/office/drawing/2014/main" id="{A243A404-F4F0-E7C0-C184-DD2ED826EC92}"/>
              </a:ext>
            </a:extLst>
          </p:cNvPr>
          <p:cNvSpPr txBox="1">
            <a:spLocks/>
          </p:cNvSpPr>
          <p:nvPr/>
        </p:nvSpPr>
        <p:spPr>
          <a:xfrm>
            <a:off x="640080" y="2872899"/>
            <a:ext cx="4243589" cy="3586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p>
        </p:txBody>
      </p:sp>
    </p:spTree>
    <p:extLst>
      <p:ext uri="{BB962C8B-B14F-4D97-AF65-F5344CB8AC3E}">
        <p14:creationId xmlns:p14="http://schemas.microsoft.com/office/powerpoint/2010/main" val="1771268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992F5EA-A160-98BD-CA18-BE8FD70C49BC}"/>
              </a:ext>
            </a:extLst>
          </p:cNvPr>
          <p:cNvSpPr>
            <a:spLocks noGrp="1"/>
          </p:cNvSpPr>
          <p:nvPr>
            <p:ph type="title"/>
          </p:nvPr>
        </p:nvSpPr>
        <p:spPr>
          <a:xfrm>
            <a:off x="838200" y="365125"/>
            <a:ext cx="5393361" cy="1325563"/>
          </a:xfrm>
        </p:spPr>
        <p:txBody>
          <a:bodyPr>
            <a:normAutofit/>
          </a:bodyPr>
          <a:lstStyle/>
          <a:p>
            <a:r>
              <a:rPr lang="en-LV"/>
              <a:t>Pētījuma mērķis</a:t>
            </a:r>
          </a:p>
        </p:txBody>
      </p:sp>
      <p:sp>
        <p:nvSpPr>
          <p:cNvPr id="3" name="Content Placeholder 2">
            <a:extLst>
              <a:ext uri="{FF2B5EF4-FFF2-40B4-BE49-F238E27FC236}">
                <a16:creationId xmlns:a16="http://schemas.microsoft.com/office/drawing/2014/main" id="{5D55DA85-BB78-10A2-6C12-D184964F97B0}"/>
              </a:ext>
            </a:extLst>
          </p:cNvPr>
          <p:cNvSpPr>
            <a:spLocks noGrp="1"/>
          </p:cNvSpPr>
          <p:nvPr>
            <p:ph idx="1"/>
          </p:nvPr>
        </p:nvSpPr>
        <p:spPr>
          <a:xfrm>
            <a:off x="838200" y="1825625"/>
            <a:ext cx="5393361" cy="4351338"/>
          </a:xfrm>
        </p:spPr>
        <p:txBody>
          <a:bodyPr>
            <a:normAutofit/>
          </a:bodyPr>
          <a:lstStyle/>
          <a:p>
            <a:r>
              <a:rPr lang="en-LV" sz="1700" dirty="0"/>
              <a:t>Uzzināt, kādi faktori ietekmē remigrantu bērnu labsajūtu (angliski: </a:t>
            </a:r>
            <a:r>
              <a:rPr lang="en-LV" sz="1700" i="1" dirty="0"/>
              <a:t>wellbeing</a:t>
            </a:r>
            <a:r>
              <a:rPr lang="en-LV" sz="1700" dirty="0"/>
              <a:t>), atgriežoties Latvijā, aplūkojot gan akadēmisko, emocionālo un sociālo dimensiju. Teorētiskais ietvars: Bronfenbrennera ekoloģisko sistēmu teorija (Bronfenbrenner 1979)</a:t>
            </a:r>
          </a:p>
          <a:p>
            <a:endParaRPr lang="en-LV" sz="1700" dirty="0"/>
          </a:p>
          <a:p>
            <a:pPr lvl="1"/>
            <a:r>
              <a:rPr lang="en-LV" sz="1700" dirty="0"/>
              <a:t>ģimenes lokā; </a:t>
            </a:r>
          </a:p>
          <a:p>
            <a:pPr lvl="1"/>
            <a:r>
              <a:rPr lang="en-LV" sz="1700" dirty="0"/>
              <a:t>skolas vidē; </a:t>
            </a:r>
          </a:p>
          <a:p>
            <a:pPr lvl="1"/>
            <a:r>
              <a:rPr lang="en-LV" sz="1700" dirty="0"/>
              <a:t>plašākā sabiedrībā (starp draugiem, vienaudžiem, vietējā vidē un sabiedrībā).</a:t>
            </a:r>
          </a:p>
          <a:p>
            <a:pPr lvl="1"/>
            <a:endParaRPr lang="en-LV" sz="1700" dirty="0"/>
          </a:p>
          <a:p>
            <a:pPr marL="457200" lvl="1" indent="0">
              <a:buNone/>
            </a:pPr>
            <a:r>
              <a:rPr lang="en-LV" sz="1700" dirty="0"/>
              <a:t>Šajā prezentācijā pievērsīšos skolas videi.</a:t>
            </a:r>
          </a:p>
          <a:p>
            <a:pPr marL="457200" lvl="1" indent="0">
              <a:buNone/>
            </a:pPr>
            <a:endParaRPr lang="en-LV" sz="1700" dirty="0"/>
          </a:p>
          <a:p>
            <a:pPr marL="0" indent="0">
              <a:buNone/>
            </a:pPr>
            <a:endParaRPr lang="en-LV" sz="1700" dirty="0"/>
          </a:p>
        </p:txBody>
      </p:sp>
      <p:pic>
        <p:nvPicPr>
          <p:cNvPr id="4" name="Content Placeholder 4" descr="A picture containing grass, person, outdoor, little&#10;&#10;Description automatically generated">
            <a:extLst>
              <a:ext uri="{FF2B5EF4-FFF2-40B4-BE49-F238E27FC236}">
                <a16:creationId xmlns:a16="http://schemas.microsoft.com/office/drawing/2014/main" id="{70099AB5-1C24-C83C-08F1-C9C2E35930F7}"/>
              </a:ext>
            </a:extLst>
          </p:cNvPr>
          <p:cNvPicPr>
            <a:picLocks noChangeAspect="1"/>
          </p:cNvPicPr>
          <p:nvPr/>
        </p:nvPicPr>
        <p:blipFill rotWithShape="1">
          <a:blip r:embed="rId2"/>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42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FBDF6C-6AC4-C205-688F-1A9C6CD83082}"/>
              </a:ext>
            </a:extLst>
          </p:cNvPr>
          <p:cNvSpPr>
            <a:spLocks noGrp="1"/>
          </p:cNvSpPr>
          <p:nvPr>
            <p:ph type="title"/>
          </p:nvPr>
        </p:nvSpPr>
        <p:spPr>
          <a:xfrm>
            <a:off x="5894962" y="479493"/>
            <a:ext cx="5458838" cy="1325563"/>
          </a:xfrm>
        </p:spPr>
        <p:txBody>
          <a:bodyPr>
            <a:normAutofit/>
          </a:bodyPr>
          <a:lstStyle/>
          <a:p>
            <a:r>
              <a:rPr lang="en-LV"/>
              <a:t>Metodoloģija</a:t>
            </a:r>
            <a:endParaRPr lang="en-LV" dirty="0"/>
          </a:p>
        </p:txBody>
      </p:sp>
      <p:sp>
        <p:nvSpPr>
          <p:cNvPr id="17"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DB75C50-51C0-CD50-89F5-6977E361857F}"/>
              </a:ext>
            </a:extLst>
          </p:cNvPr>
          <p:cNvSpPr>
            <a:spLocks noGrp="1"/>
          </p:cNvSpPr>
          <p:nvPr>
            <p:ph idx="1"/>
          </p:nvPr>
        </p:nvSpPr>
        <p:spPr>
          <a:xfrm>
            <a:off x="5894962" y="1984443"/>
            <a:ext cx="5458838" cy="4394064"/>
          </a:xfrm>
        </p:spPr>
        <p:txBody>
          <a:bodyPr>
            <a:noAutofit/>
          </a:bodyPr>
          <a:lstStyle/>
          <a:p>
            <a:pPr marL="0" indent="0">
              <a:buNone/>
            </a:pPr>
            <a:r>
              <a:rPr lang="en-LV" sz="1600" b="1" dirty="0"/>
              <a:t>Kvantitatīvi dati. </a:t>
            </a:r>
            <a:r>
              <a:rPr lang="en-LV" sz="1600" dirty="0"/>
              <a:t>LZP finansēts pētījums “Labklājība un integrācija migrācijas kontekstā”, 2019. gadā LU FSI pētnieku veikta aptauja.</a:t>
            </a:r>
          </a:p>
          <a:p>
            <a:endParaRPr lang="en-LV" sz="1600" dirty="0"/>
          </a:p>
          <a:p>
            <a:endParaRPr lang="en-LV" sz="1600" dirty="0"/>
          </a:p>
          <a:p>
            <a:endParaRPr lang="en-LV" sz="1600" dirty="0"/>
          </a:p>
          <a:p>
            <a:pPr marL="0" indent="0">
              <a:buNone/>
            </a:pPr>
            <a:endParaRPr lang="en-LV" sz="1600" dirty="0"/>
          </a:p>
          <a:p>
            <a:endParaRPr lang="en-LV" sz="1600" dirty="0"/>
          </a:p>
          <a:p>
            <a:endParaRPr lang="en-LV" sz="1600" dirty="0"/>
          </a:p>
          <a:p>
            <a:endParaRPr lang="en-LV" sz="1600" dirty="0"/>
          </a:p>
          <a:p>
            <a:pPr marL="0" indent="0">
              <a:buNone/>
            </a:pPr>
            <a:r>
              <a:rPr lang="en-LV" sz="1600" b="1" dirty="0"/>
              <a:t>Kvalitatīvi dati. </a:t>
            </a:r>
            <a:r>
              <a:rPr lang="en-LV" sz="1600" dirty="0"/>
              <a:t>63 personas intervētas daļēji strukturētās intervijās – remigranti un viņu bērni, remigrantu bērnu skolotāji, psihologi, citas remigrantu atbalsta personas. Dati ierakstīti, transkribēti, analizēti ar N</a:t>
            </a:r>
            <a:r>
              <a:rPr lang="en-GB" sz="1600" dirty="0"/>
              <a:t>v</a:t>
            </a:r>
            <a:r>
              <a:rPr lang="en-LV" sz="1600" dirty="0"/>
              <a:t>ivo datu apstrādes programmu, tematiska analīze</a:t>
            </a:r>
          </a:p>
          <a:p>
            <a:endParaRPr lang="en-LV" sz="1600" dirty="0"/>
          </a:p>
          <a:p>
            <a:endParaRPr lang="en-LV" sz="1600" dirty="0"/>
          </a:p>
          <a:p>
            <a:endParaRPr lang="en-LV" sz="1600" dirty="0"/>
          </a:p>
          <a:p>
            <a:endParaRPr lang="en-LV" sz="1600" dirty="0"/>
          </a:p>
          <a:p>
            <a:endParaRPr lang="en-LV" sz="1600" dirty="0"/>
          </a:p>
          <a:p>
            <a:endParaRPr lang="en-LV" sz="1600" dirty="0"/>
          </a:p>
          <a:p>
            <a:endParaRPr lang="en-LV" sz="1600" dirty="0"/>
          </a:p>
          <a:p>
            <a:endParaRPr lang="en-LV" sz="1600" dirty="0"/>
          </a:p>
          <a:p>
            <a:endParaRPr lang="en-LV" sz="1600" dirty="0"/>
          </a:p>
        </p:txBody>
      </p:sp>
      <p:graphicFrame>
        <p:nvGraphicFramePr>
          <p:cNvPr id="4" name="Table 4">
            <a:extLst>
              <a:ext uri="{FF2B5EF4-FFF2-40B4-BE49-F238E27FC236}">
                <a16:creationId xmlns:a16="http://schemas.microsoft.com/office/drawing/2014/main" id="{98CDC3AE-838C-2255-18F9-0DD15571C1FC}"/>
              </a:ext>
            </a:extLst>
          </p:cNvPr>
          <p:cNvGraphicFramePr>
            <a:graphicFrameLocks noGrp="1"/>
          </p:cNvGraphicFramePr>
          <p:nvPr>
            <p:extLst>
              <p:ext uri="{D42A27DB-BD31-4B8C-83A1-F6EECF244321}">
                <p14:modId xmlns:p14="http://schemas.microsoft.com/office/powerpoint/2010/main" val="2512624021"/>
              </p:ext>
            </p:extLst>
          </p:nvPr>
        </p:nvGraphicFramePr>
        <p:xfrm>
          <a:off x="1018782" y="2764127"/>
          <a:ext cx="6765320" cy="2382322"/>
        </p:xfrm>
        <a:graphic>
          <a:graphicData uri="http://schemas.openxmlformats.org/drawingml/2006/table">
            <a:tbl>
              <a:tblPr firstRow="1" bandRow="1">
                <a:tableStyleId>{5C22544A-7EE6-4342-B048-85BDC9FD1C3A}</a:tableStyleId>
              </a:tblPr>
              <a:tblGrid>
                <a:gridCol w="2255107">
                  <a:extLst>
                    <a:ext uri="{9D8B030D-6E8A-4147-A177-3AD203B41FA5}">
                      <a16:colId xmlns:a16="http://schemas.microsoft.com/office/drawing/2014/main" val="3181700014"/>
                    </a:ext>
                  </a:extLst>
                </a:gridCol>
                <a:gridCol w="2209021">
                  <a:extLst>
                    <a:ext uri="{9D8B030D-6E8A-4147-A177-3AD203B41FA5}">
                      <a16:colId xmlns:a16="http://schemas.microsoft.com/office/drawing/2014/main" val="1427259993"/>
                    </a:ext>
                  </a:extLst>
                </a:gridCol>
                <a:gridCol w="2301192">
                  <a:extLst>
                    <a:ext uri="{9D8B030D-6E8A-4147-A177-3AD203B41FA5}">
                      <a16:colId xmlns:a16="http://schemas.microsoft.com/office/drawing/2014/main" val="2475461515"/>
                    </a:ext>
                  </a:extLst>
                </a:gridCol>
              </a:tblGrid>
              <a:tr h="625914">
                <a:tc>
                  <a:txBody>
                    <a:bodyPr/>
                    <a:lstStyle/>
                    <a:p>
                      <a:endParaRPr lang="en-LV" sz="1500" dirty="0"/>
                    </a:p>
                  </a:txBody>
                  <a:tcPr marL="78104" marR="78104" marT="39052" marB="39052"/>
                </a:tc>
                <a:tc>
                  <a:txBody>
                    <a:bodyPr/>
                    <a:lstStyle/>
                    <a:p>
                      <a:r>
                        <a:rPr lang="en-LV" sz="1500" dirty="0"/>
                        <a:t>Latvijas valsts piederīgie, kuri dzīvo ārpus Latvijas</a:t>
                      </a:r>
                    </a:p>
                  </a:txBody>
                  <a:tcPr marL="78104" marR="78104" marT="39052" marB="39052"/>
                </a:tc>
                <a:tc>
                  <a:txBody>
                    <a:bodyPr/>
                    <a:lstStyle/>
                    <a:p>
                      <a:r>
                        <a:rPr lang="en-LV" sz="1500"/>
                        <a:t>Latvijas valsts piederīgie, kuri remigrējuši uz Latviju</a:t>
                      </a:r>
                    </a:p>
                  </a:txBody>
                  <a:tcPr marL="78104" marR="78104" marT="39052" marB="39052"/>
                </a:tc>
                <a:extLst>
                  <a:ext uri="{0D108BD9-81ED-4DB2-BD59-A6C34878D82A}">
                    <a16:rowId xmlns:a16="http://schemas.microsoft.com/office/drawing/2014/main" val="3191223371"/>
                  </a:ext>
                </a:extLst>
              </a:tr>
              <a:tr h="481749">
                <a:tc>
                  <a:txBody>
                    <a:bodyPr/>
                    <a:lstStyle/>
                    <a:p>
                      <a:r>
                        <a:rPr lang="en-LV" sz="1500"/>
                        <a:t>Kopīgais respondentu skaits </a:t>
                      </a:r>
                    </a:p>
                  </a:txBody>
                  <a:tcPr marL="78104" marR="78104" marT="39052" marB="39052"/>
                </a:tc>
                <a:tc>
                  <a:txBody>
                    <a:bodyPr/>
                    <a:lstStyle/>
                    <a:p>
                      <a:r>
                        <a:rPr lang="en-LV" sz="1500"/>
                        <a:t>6242 personas (dzīvo 116 pasaules valstīs)</a:t>
                      </a:r>
                    </a:p>
                  </a:txBody>
                  <a:tcPr marL="78104" marR="78104" marT="39052" marB="39052"/>
                </a:tc>
                <a:tc>
                  <a:txBody>
                    <a:bodyPr/>
                    <a:lstStyle/>
                    <a:p>
                      <a:r>
                        <a:rPr lang="en-LV" sz="1500" dirty="0"/>
                        <a:t>1 460 personas</a:t>
                      </a:r>
                    </a:p>
                  </a:txBody>
                  <a:tcPr marL="78104" marR="78104" marT="39052" marB="39052"/>
                </a:tc>
                <a:extLst>
                  <a:ext uri="{0D108BD9-81ED-4DB2-BD59-A6C34878D82A}">
                    <a16:rowId xmlns:a16="http://schemas.microsoft.com/office/drawing/2014/main" val="781820440"/>
                  </a:ext>
                </a:extLst>
              </a:tr>
              <a:tr h="1017572">
                <a:tc>
                  <a:txBody>
                    <a:bodyPr/>
                    <a:lstStyle/>
                    <a:p>
                      <a:r>
                        <a:rPr lang="en-LV" sz="1500" dirty="0"/>
                        <a:t>Respondenti, kuriem ir ģimenes ar nepilngadīgiem bērniem</a:t>
                      </a:r>
                    </a:p>
                  </a:txBody>
                  <a:tcPr marL="78104" marR="78104" marT="39052" marB="39052"/>
                </a:tc>
                <a:tc>
                  <a:txBody>
                    <a:bodyPr/>
                    <a:lstStyle/>
                    <a:p>
                      <a:r>
                        <a:rPr lang="en-LV" sz="1500" dirty="0"/>
                        <a:t>1452 personas </a:t>
                      </a:r>
                    </a:p>
                    <a:p>
                      <a:r>
                        <a:rPr lang="en-LV" sz="1500" dirty="0"/>
                        <a:t>(sniedzot atbildes par </a:t>
                      </a:r>
                    </a:p>
                    <a:p>
                      <a:r>
                        <a:rPr lang="en-LV" sz="1500" b="1" dirty="0"/>
                        <a:t>2 352 bērniem</a:t>
                      </a:r>
                      <a:r>
                        <a:rPr lang="en-LV" sz="1500" dirty="0"/>
                        <a:t>)</a:t>
                      </a:r>
                    </a:p>
                  </a:txBody>
                  <a:tcPr marL="78104" marR="78104" marT="39052" marB="39052"/>
                </a:tc>
                <a:tc>
                  <a:txBody>
                    <a:bodyPr/>
                    <a:lstStyle/>
                    <a:p>
                      <a:r>
                        <a:rPr lang="en-LV" sz="1500" dirty="0"/>
                        <a:t>351 persona (25% no kopējā respondentu skaita) (sniedzot atbildes par </a:t>
                      </a:r>
                      <a:r>
                        <a:rPr lang="en-LV" sz="1500" b="1" dirty="0"/>
                        <a:t>457 bērniem</a:t>
                      </a:r>
                      <a:r>
                        <a:rPr lang="en-LV" sz="1500" dirty="0"/>
                        <a:t>, kuri pārcēlušies uz Latviju)</a:t>
                      </a:r>
                    </a:p>
                  </a:txBody>
                  <a:tcPr marL="78104" marR="78104" marT="39052" marB="39052"/>
                </a:tc>
                <a:extLst>
                  <a:ext uri="{0D108BD9-81ED-4DB2-BD59-A6C34878D82A}">
                    <a16:rowId xmlns:a16="http://schemas.microsoft.com/office/drawing/2014/main" val="2161056296"/>
                  </a:ext>
                </a:extLst>
              </a:tr>
            </a:tbl>
          </a:graphicData>
        </a:graphic>
      </p:graphicFrame>
    </p:spTree>
    <p:extLst>
      <p:ext uri="{BB962C8B-B14F-4D97-AF65-F5344CB8AC3E}">
        <p14:creationId xmlns:p14="http://schemas.microsoft.com/office/powerpoint/2010/main" val="411336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75B1B-477A-EC47-21B1-54DD991FBFAD}"/>
              </a:ext>
            </a:extLst>
          </p:cNvPr>
          <p:cNvSpPr>
            <a:spLocks noGrp="1"/>
          </p:cNvSpPr>
          <p:nvPr>
            <p:ph type="title"/>
          </p:nvPr>
        </p:nvSpPr>
        <p:spPr>
          <a:xfrm>
            <a:off x="838200" y="365125"/>
            <a:ext cx="10515600" cy="1325563"/>
          </a:xfrm>
        </p:spPr>
        <p:txBody>
          <a:bodyPr>
            <a:normAutofit/>
          </a:bodyPr>
          <a:lstStyle/>
          <a:p>
            <a:r>
              <a:rPr lang="en-LV" sz="4200" dirty="0"/>
              <a:t>Aptaujas rezultāti – remigrantu bērnu iekļaušanās skolā</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9470DC-DFCD-D2AC-E670-34991A5C2BE0}"/>
              </a:ext>
            </a:extLst>
          </p:cNvPr>
          <p:cNvSpPr>
            <a:spLocks noGrp="1"/>
          </p:cNvSpPr>
          <p:nvPr>
            <p:ph idx="1"/>
          </p:nvPr>
        </p:nvSpPr>
        <p:spPr>
          <a:xfrm>
            <a:off x="838200" y="1929384"/>
            <a:ext cx="10515600" cy="4251960"/>
          </a:xfrm>
        </p:spPr>
        <p:txBody>
          <a:bodyPr>
            <a:normAutofit fontScale="92500" lnSpcReduction="20000"/>
          </a:bodyPr>
          <a:lstStyle/>
          <a:p>
            <a:r>
              <a:rPr lang="en-LV" sz="2400" dirty="0"/>
              <a:t>Vairāk atgriežas ģimenes ar bērniem </a:t>
            </a:r>
            <a:r>
              <a:rPr lang="en-LV" sz="2400" b="1" dirty="0"/>
              <a:t>pirmsskolas vai sākumskolas vecumā</a:t>
            </a:r>
            <a:r>
              <a:rPr lang="en-LV" sz="2400" dirty="0"/>
              <a:t>. Vairums ģimeņu bērni ir </a:t>
            </a:r>
            <a:r>
              <a:rPr lang="en-LV" sz="2400" b="1" dirty="0"/>
              <a:t>dzimuši Latvijā</a:t>
            </a:r>
            <a:r>
              <a:rPr lang="en-LV" sz="2400" dirty="0"/>
              <a:t>, un zīdaiņa vai pirmsskolas vecumā emigrējuši (tātad agrā bērnībā ir apgūta latviešu valoda).</a:t>
            </a:r>
          </a:p>
          <a:p>
            <a:endParaRPr lang="en-LV" sz="2400" dirty="0"/>
          </a:p>
          <a:p>
            <a:r>
              <a:rPr lang="en-LV" sz="2400" b="1" dirty="0"/>
              <a:t>Papildu atbalstu </a:t>
            </a:r>
            <a:r>
              <a:rPr lang="en-LV" sz="2400" dirty="0"/>
              <a:t>izmanto 30% ģimeņu ar bērniem (atbalstu valodas apguvē, citos priekšmetos, psihologa, logopēda palīdzību)</a:t>
            </a:r>
          </a:p>
          <a:p>
            <a:pPr marL="0" indent="0">
              <a:buNone/>
            </a:pPr>
            <a:endParaRPr lang="en-LV" sz="2400" dirty="0"/>
          </a:p>
          <a:p>
            <a:r>
              <a:rPr lang="en-LV" sz="2400" dirty="0"/>
              <a:t>Lielais </a:t>
            </a:r>
            <a:r>
              <a:rPr lang="en-LV" sz="2400" b="1" dirty="0"/>
              <a:t>atvērto atbilžu skaits </a:t>
            </a:r>
            <a:r>
              <a:rPr lang="en-LV" sz="2400" dirty="0"/>
              <a:t>atklāja patieso stāstu. Starp atbildēm dominēja respondentu viedoklis par: </a:t>
            </a:r>
          </a:p>
          <a:p>
            <a:pPr lvl="1"/>
            <a:r>
              <a:rPr lang="en-LV" dirty="0"/>
              <a:t>skolotāju autoritāro attieksmi (salīdzinot ar mītnes valsti) </a:t>
            </a:r>
          </a:p>
          <a:p>
            <a:pPr lvl="1"/>
            <a:r>
              <a:rPr lang="en-LV" dirty="0"/>
              <a:t>nepietiekamu atbalstu, palīdzot jaunpienākušiem klases biedriem adaptēties un integrēties</a:t>
            </a:r>
          </a:p>
          <a:p>
            <a:pPr lvl="1"/>
            <a:r>
              <a:rPr lang="en-GB" dirty="0"/>
              <a:t>S</a:t>
            </a:r>
            <a:r>
              <a:rPr lang="en-LV" dirty="0"/>
              <a:t>kolotājiem jābūt iejūtīgākiem, jāpievērš bērniem vairāk uzmanības</a:t>
            </a:r>
          </a:p>
          <a:p>
            <a:pPr lvl="1"/>
            <a:endParaRPr lang="en-LV" sz="2000" dirty="0"/>
          </a:p>
          <a:p>
            <a:pPr lvl="1"/>
            <a:endParaRPr lang="en-LV" sz="2000" dirty="0"/>
          </a:p>
        </p:txBody>
      </p:sp>
    </p:spTree>
    <p:extLst>
      <p:ext uri="{BB962C8B-B14F-4D97-AF65-F5344CB8AC3E}">
        <p14:creationId xmlns:p14="http://schemas.microsoft.com/office/powerpoint/2010/main" val="301641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B31BD-16F2-2241-B21C-55B7FC8FFA0C}"/>
              </a:ext>
            </a:extLst>
          </p:cNvPr>
          <p:cNvSpPr>
            <a:spLocks noGrp="1"/>
          </p:cNvSpPr>
          <p:nvPr>
            <p:ph type="title"/>
          </p:nvPr>
        </p:nvSpPr>
        <p:spPr>
          <a:xfrm>
            <a:off x="838200" y="557188"/>
            <a:ext cx="10515600" cy="1133499"/>
          </a:xfrm>
        </p:spPr>
        <p:txBody>
          <a:bodyPr>
            <a:normAutofit/>
          </a:bodyPr>
          <a:lstStyle/>
          <a:p>
            <a:pPr algn="ctr"/>
            <a:br>
              <a:rPr lang="lv-LV" sz="1700" dirty="0">
                <a:latin typeface="Avenir Medium" panose="02000503020000020003" pitchFamily="2" charset="0"/>
              </a:rPr>
            </a:br>
            <a:r>
              <a:rPr lang="lv-LV" sz="2000" dirty="0">
                <a:latin typeface="Avenir Medium" panose="02000503020000020003" pitchFamily="2" charset="0"/>
              </a:rPr>
              <a:t>Kādi faktori ir kavējuši bērnu integrāciju Latvijas skolās? </a:t>
            </a:r>
            <a:br>
              <a:rPr lang="lv-LV" sz="1700" dirty="0">
                <a:latin typeface="Avenir Medium" panose="02000503020000020003" pitchFamily="2" charset="0"/>
              </a:rPr>
            </a:br>
            <a:br>
              <a:rPr lang="lv-LV" sz="1700" dirty="0">
                <a:latin typeface="Avenir Medium" panose="02000503020000020003" pitchFamily="2" charset="0"/>
              </a:rPr>
            </a:br>
            <a:endParaRPr lang="lv-LV" sz="1700" dirty="0">
              <a:latin typeface="Avenir Medium" panose="02000503020000020003" pitchFamily="2" charset="0"/>
            </a:endParaRPr>
          </a:p>
        </p:txBody>
      </p:sp>
      <p:graphicFrame>
        <p:nvGraphicFramePr>
          <p:cNvPr id="5" name="Content Placeholder 2">
            <a:extLst>
              <a:ext uri="{FF2B5EF4-FFF2-40B4-BE49-F238E27FC236}">
                <a16:creationId xmlns:a16="http://schemas.microsoft.com/office/drawing/2014/main" id="{DB56573D-FAA6-4E60-87AA-8F55D72EF0B8}"/>
              </a:ext>
            </a:extLst>
          </p:cNvPr>
          <p:cNvGraphicFramePr>
            <a:graphicFrameLocks noGrp="1"/>
          </p:cNvGraphicFramePr>
          <p:nvPr>
            <p:ph idx="1"/>
            <p:extLst>
              <p:ext uri="{D42A27DB-BD31-4B8C-83A1-F6EECF244321}">
                <p14:modId xmlns:p14="http://schemas.microsoft.com/office/powerpoint/2010/main" val="167403447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06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B31BD-16F2-2241-B21C-55B7FC8FFA0C}"/>
              </a:ext>
            </a:extLst>
          </p:cNvPr>
          <p:cNvSpPr>
            <a:spLocks noGrp="1"/>
          </p:cNvSpPr>
          <p:nvPr>
            <p:ph type="title"/>
          </p:nvPr>
        </p:nvSpPr>
        <p:spPr>
          <a:xfrm>
            <a:off x="838200" y="557188"/>
            <a:ext cx="10515600" cy="1133499"/>
          </a:xfrm>
        </p:spPr>
        <p:txBody>
          <a:bodyPr>
            <a:normAutofit/>
          </a:bodyPr>
          <a:lstStyle/>
          <a:p>
            <a:pPr algn="ctr"/>
            <a:br>
              <a:rPr lang="lv-LV" sz="1700">
                <a:latin typeface="Avenir Medium" panose="02000503020000020003" pitchFamily="2" charset="0"/>
              </a:rPr>
            </a:br>
            <a:r>
              <a:rPr lang="lv-LV" sz="1700">
                <a:latin typeface="Avenir Medium" panose="02000503020000020003" pitchFamily="2" charset="0"/>
              </a:rPr>
              <a:t>Ko skola, bērnu dārzs varētu darīt, lai atvieglotu bērnu iekļaušanos skolas vidē Latvijā?</a:t>
            </a:r>
            <a:br>
              <a:rPr lang="lv-LV" sz="1700">
                <a:latin typeface="Avenir Medium" panose="02000503020000020003" pitchFamily="2" charset="0"/>
              </a:rPr>
            </a:br>
            <a:br>
              <a:rPr lang="lv-LV" sz="1700">
                <a:latin typeface="Avenir Medium" panose="02000503020000020003" pitchFamily="2" charset="0"/>
              </a:rPr>
            </a:br>
            <a:endParaRPr lang="lv-LV" sz="1700">
              <a:latin typeface="Avenir Medium" panose="02000503020000020003" pitchFamily="2" charset="0"/>
            </a:endParaRPr>
          </a:p>
        </p:txBody>
      </p:sp>
      <p:graphicFrame>
        <p:nvGraphicFramePr>
          <p:cNvPr id="5" name="Content Placeholder 2">
            <a:extLst>
              <a:ext uri="{FF2B5EF4-FFF2-40B4-BE49-F238E27FC236}">
                <a16:creationId xmlns:a16="http://schemas.microsoft.com/office/drawing/2014/main" id="{DB56573D-FAA6-4E60-87AA-8F55D72EF0B8}"/>
              </a:ext>
            </a:extLst>
          </p:cNvPr>
          <p:cNvGraphicFramePr>
            <a:graphicFrameLocks noGrp="1"/>
          </p:cNvGraphicFramePr>
          <p:nvPr>
            <p:ph idx="1"/>
            <p:extLst>
              <p:ext uri="{D42A27DB-BD31-4B8C-83A1-F6EECF244321}">
                <p14:modId xmlns:p14="http://schemas.microsoft.com/office/powerpoint/2010/main" val="274197517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84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A4402-BDD6-2963-E054-F9BA705B256B}"/>
              </a:ext>
            </a:extLst>
          </p:cNvPr>
          <p:cNvSpPr>
            <a:spLocks noGrp="1"/>
          </p:cNvSpPr>
          <p:nvPr>
            <p:ph type="title"/>
          </p:nvPr>
        </p:nvSpPr>
        <p:spPr>
          <a:xfrm>
            <a:off x="686834" y="591344"/>
            <a:ext cx="3200400" cy="5585619"/>
          </a:xfrm>
        </p:spPr>
        <p:txBody>
          <a:bodyPr>
            <a:normAutofit/>
          </a:bodyPr>
          <a:lstStyle/>
          <a:p>
            <a:r>
              <a:rPr lang="en-LV" sz="4100">
                <a:solidFill>
                  <a:srgbClr val="FFFFFF"/>
                </a:solidFill>
              </a:rPr>
              <a:t>Atziņas no intervijām ar remigrantiem un skolotājiem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C14FE9-28D5-0A4B-498E-E9C4442972D2}"/>
              </a:ext>
            </a:extLst>
          </p:cNvPr>
          <p:cNvSpPr>
            <a:spLocks noGrp="1"/>
          </p:cNvSpPr>
          <p:nvPr>
            <p:ph idx="1"/>
          </p:nvPr>
        </p:nvSpPr>
        <p:spPr>
          <a:xfrm>
            <a:off x="4447308" y="591344"/>
            <a:ext cx="6906491" cy="5585619"/>
          </a:xfrm>
        </p:spPr>
        <p:txBody>
          <a:bodyPr anchor="ctr">
            <a:normAutofit/>
          </a:bodyPr>
          <a:lstStyle/>
          <a:p>
            <a:pPr marL="0" indent="0">
              <a:buNone/>
            </a:pPr>
            <a:r>
              <a:rPr lang="en-LV" dirty="0"/>
              <a:t>Tēmas </a:t>
            </a:r>
          </a:p>
          <a:p>
            <a:pPr lvl="1"/>
            <a:r>
              <a:rPr lang="en-LV" dirty="0"/>
              <a:t>Atšķirības starp skolu mītnes valstī un Latvijā</a:t>
            </a:r>
          </a:p>
          <a:p>
            <a:pPr lvl="1"/>
            <a:r>
              <a:rPr lang="en-LV" dirty="0"/>
              <a:t>Mācību process</a:t>
            </a:r>
          </a:p>
          <a:p>
            <a:pPr lvl="1"/>
            <a:r>
              <a:rPr lang="en-LV" dirty="0"/>
              <a:t>Gatavošanās uz pārcelšanos</a:t>
            </a:r>
          </a:p>
          <a:p>
            <a:pPr lvl="1"/>
            <a:r>
              <a:rPr lang="en-LV" dirty="0"/>
              <a:t>Bērna valodas spējas</a:t>
            </a:r>
          </a:p>
          <a:p>
            <a:pPr lvl="1"/>
            <a:r>
              <a:rPr lang="en-LV" dirty="0"/>
              <a:t>Integrācija</a:t>
            </a:r>
          </a:p>
          <a:p>
            <a:pPr lvl="1"/>
            <a:r>
              <a:rPr lang="en-LV" dirty="0"/>
              <a:t>Stratēģijas, kā iekļauties</a:t>
            </a:r>
          </a:p>
          <a:p>
            <a:pPr lvl="1"/>
            <a:r>
              <a:rPr lang="en-LV" dirty="0"/>
              <a:t>Ģimenes motivācija atgriezties</a:t>
            </a:r>
          </a:p>
          <a:p>
            <a:pPr lvl="1"/>
            <a:r>
              <a:rPr lang="en-LV" dirty="0"/>
              <a:t>Pozitīva pieredze/ Negatīva pieredze</a:t>
            </a:r>
          </a:p>
          <a:p>
            <a:pPr lvl="1"/>
            <a:r>
              <a:rPr lang="en-LV" dirty="0"/>
              <a:t>Jūtas – bērnu, vecāku</a:t>
            </a:r>
          </a:p>
          <a:p>
            <a:pPr lvl="1"/>
            <a:r>
              <a:rPr lang="en-LV" dirty="0"/>
              <a:t>Attieksme – bērnu, vecāku, skolotāju, sabiedrības</a:t>
            </a:r>
          </a:p>
        </p:txBody>
      </p:sp>
    </p:spTree>
    <p:extLst>
      <p:ext uri="{BB962C8B-B14F-4D97-AF65-F5344CB8AC3E}">
        <p14:creationId xmlns:p14="http://schemas.microsoft.com/office/powerpoint/2010/main" val="1612439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{EB5C85B1-1367-194C-AB09-C94D72EAE8B1}tf10001070</Template>
  <TotalTime>10220</TotalTime>
  <Words>2334</Words>
  <Application>Microsoft Macintosh PowerPoint</Application>
  <PresentationFormat>Widescreen</PresentationFormat>
  <Paragraphs>176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ArialUnicodeMS</vt:lpstr>
      <vt:lpstr>Arial</vt:lpstr>
      <vt:lpstr>Avenir Book</vt:lpstr>
      <vt:lpstr>Avenir Medium</vt:lpstr>
      <vt:lpstr>Calibri</vt:lpstr>
      <vt:lpstr>Calibri Light</vt:lpstr>
      <vt:lpstr>Office Theme</vt:lpstr>
      <vt:lpstr>Remigrējušie bērni no iekļaujošās izglītības perspektīvas: kādas ir viņu vajadzības, un vai tās šobrīd tiek pietiekami adresētas?</vt:lpstr>
      <vt:lpstr>Struktūra</vt:lpstr>
      <vt:lpstr>          Remigrantu bērnu raksturojums – dažādība</vt:lpstr>
      <vt:lpstr>Pētījuma mērķis</vt:lpstr>
      <vt:lpstr>Metodoloģija</vt:lpstr>
      <vt:lpstr>Aptaujas rezultāti – remigrantu bērnu iekļaušanās skolā</vt:lpstr>
      <vt:lpstr> Kādi faktori ir kavējuši bērnu integrāciju Latvijas skolās?   </vt:lpstr>
      <vt:lpstr> Ko skola, bērnu dārzs varētu darīt, lai atvieglotu bērnu iekļaušanos skolas vidē Latvijā?  </vt:lpstr>
      <vt:lpstr>Atziņas no intervijām ar remigrantiem un skolotājiem</vt:lpstr>
      <vt:lpstr>Atziņas no intervijām ar remigrantiem un skolotājiem</vt:lpstr>
      <vt:lpstr>Atziņas no intervijām ar skolas atbalsta personālu</vt:lpstr>
      <vt:lpstr>Atziņas no intervijām ar remigrantiem un skolotājiem</vt:lpstr>
      <vt:lpstr>Kā rezultāti iekļaujas iekļaujošās izglītības kontekstā</vt:lpstr>
      <vt:lpstr>Iekļaujošo skolu indikatori – to starpā arī attiecībā uz imigrantu, remigrantu un bēgļu bērniem</vt:lpstr>
      <vt:lpstr>Kā rezultāti iekļaujas iekļaujošās izglītības kontekstā</vt:lpstr>
      <vt:lpstr>Kā rezultāti iekļaujas iekļaujošās izglītības kontekstā</vt:lpstr>
      <vt:lpstr>Kā rezultāti iekļaujas iekļaujošās izglītības kontekstā</vt:lpstr>
      <vt:lpstr>Patreizējais atbalsts remigrantu bērniem Latvijas skolās </vt:lpstr>
      <vt:lpstr>Rekomendācijas</vt:lpstr>
      <vt:lpstr>Vēres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Arnis Gross</dc:creator>
  <cp:lastModifiedBy>Arnis Gross</cp:lastModifiedBy>
  <cp:revision>24</cp:revision>
  <dcterms:created xsi:type="dcterms:W3CDTF">2022-08-30T09:55:07Z</dcterms:created>
  <dcterms:modified xsi:type="dcterms:W3CDTF">2022-09-08T06:20:36Z</dcterms:modified>
</cp:coreProperties>
</file>