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505" r:id="rId2"/>
    <p:sldId id="1641" r:id="rId3"/>
    <p:sldId id="1642" r:id="rId4"/>
    <p:sldId id="1643" r:id="rId5"/>
    <p:sldId id="1653" r:id="rId6"/>
    <p:sldId id="1644" r:id="rId7"/>
    <p:sldId id="1654" r:id="rId8"/>
    <p:sldId id="1633" r:id="rId9"/>
    <p:sldId id="1646" r:id="rId10"/>
    <p:sldId id="1647" r:id="rId11"/>
    <p:sldId id="1655" r:id="rId12"/>
    <p:sldId id="1611" r:id="rId13"/>
  </p:sldIdLst>
  <p:sldSz cx="12192000" cy="6858000"/>
  <p:notesSz cx="6858000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Tumšs stils 1 - izcēlums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Tumšs stils 1 - izcēlums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ABFCF23-3B69-468F-B69F-88F6DE6A72F2}" styleName="Vidējs stils 1 - izcēlum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69012ECD-51FC-41F1-AA8D-1B2483CD663E}" styleName="Gaišs stils 2 - izcēlums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DF18680-E054-41AD-8BC1-D1AEF772440D}" styleName="Vidējs stils 2 - izcēlum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Bez stila, režģa tabu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B344D84-9AFB-497E-A393-DC336BA19D2E}" styleName="Vidējs stils 3 - izcēlums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5AB1C69-6EDB-4FF4-983F-18BD219EF322}" styleName="Vidējs stils 2 - izcēlum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2236" autoAdjust="0"/>
  </p:normalViewPr>
  <p:slideViewPr>
    <p:cSldViewPr snapToGrid="0">
      <p:cViewPr varScale="1">
        <p:scale>
          <a:sx n="59" d="100"/>
          <a:sy n="59" d="100"/>
        </p:scale>
        <p:origin x="89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539BC6-81B4-4836-BA7E-D983B0568C26}" type="doc">
      <dgm:prSet loTypeId="urn:microsoft.com/office/officeart/2008/layout/RadialCluster" loCatId="cycle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C4C42A9-2661-4380-8A01-CDD45F591EE5}">
      <dgm:prSet phldrT="[Teksts]"/>
      <dgm:spPr/>
      <dgm:t>
        <a:bodyPr/>
        <a:lstStyle/>
        <a:p>
          <a:r>
            <a:rPr lang="lv-LV" dirty="0">
              <a:latin typeface="Verdana" panose="020B0604030504040204" pitchFamily="34" charset="0"/>
              <a:ea typeface="Verdana" panose="020B0604030504040204" pitchFamily="34" charset="0"/>
            </a:rPr>
            <a:t>Izglītības iestāžu pašvērtēšana</a:t>
          </a:r>
          <a:endParaRPr lang="en-US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C5CEB60C-37D2-480A-B967-597E9AF1455A}" type="parTrans" cxnId="{DFC2B298-4893-44CD-BBE7-0C96637C0977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DC85DF8F-40A5-4895-A516-FD5A143689B7}" type="sibTrans" cxnId="{DFC2B298-4893-44CD-BBE7-0C96637C0977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B41D11EC-EC1B-4639-9D69-D9F5E0FF108B}">
      <dgm:prSet phldrT="[Teksts]"/>
      <dgm:spPr/>
      <dgm:t>
        <a:bodyPr/>
        <a:lstStyle/>
        <a:p>
          <a:r>
            <a:rPr lang="lv-LV" dirty="0">
              <a:latin typeface="Verdana" panose="020B0604030504040204" pitchFamily="34" charset="0"/>
              <a:ea typeface="Verdana" panose="020B0604030504040204" pitchFamily="34" charset="0"/>
            </a:rPr>
            <a:t>Ir noteikta</a:t>
          </a:r>
          <a:endParaRPr lang="en-US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B355C922-1F80-4CE7-A699-ACF1E41CA072}" type="parTrans" cxnId="{D5C947DF-93E3-4595-8508-BBDADBFD8A8C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EB15A5A9-109D-4CF7-8E4C-A82826E8D27D}" type="sibTrans" cxnId="{D5C947DF-93E3-4595-8508-BBDADBFD8A8C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5AC5CE4E-C563-4950-9945-1AA1ED3B083E}">
      <dgm:prSet phldrT="[Teksts]"/>
      <dgm:spPr/>
      <dgm:t>
        <a:bodyPr/>
        <a:lstStyle/>
        <a:p>
          <a:r>
            <a:rPr lang="lv-LV" dirty="0">
              <a:latin typeface="Verdana" panose="020B0604030504040204" pitchFamily="34" charset="0"/>
              <a:ea typeface="Verdana" panose="020B0604030504040204" pitchFamily="34" charset="0"/>
            </a:rPr>
            <a:t>Nav noteikta</a:t>
          </a:r>
          <a:endParaRPr lang="en-US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EDE56E84-2F8C-472C-B039-A61192A4C5DE}" type="parTrans" cxnId="{60398739-5158-4BB4-981A-4AEA410ECCED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EE7A3E22-3F26-4892-9F7B-113E5D92F382}" type="sibTrans" cxnId="{60398739-5158-4BB4-981A-4AEA410ECCED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2BAE205-2D89-4CBC-8A0B-AAD771529758}">
      <dgm:prSet phldrT="[Teksts]"/>
      <dgm:spPr/>
      <dgm:t>
        <a:bodyPr/>
        <a:lstStyle/>
        <a:p>
          <a:r>
            <a:rPr lang="lv-LV" dirty="0">
              <a:latin typeface="Verdana" panose="020B0604030504040204" pitchFamily="34" charset="0"/>
              <a:ea typeface="Verdana" panose="020B0604030504040204" pitchFamily="34" charset="0"/>
            </a:rPr>
            <a:t>Ir noteikta, bet netieši</a:t>
          </a:r>
          <a:endParaRPr lang="en-US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C2C931B9-704F-4467-8337-E69FF81CD0FE}" type="parTrans" cxnId="{D8D2FAAD-5ACC-4E45-AB10-FCA8967643C8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81FD47B6-E26B-4F47-88B4-E46ACFCC5063}" type="sibTrans" cxnId="{D8D2FAAD-5ACC-4E45-AB10-FCA8967643C8}">
      <dgm:prSet/>
      <dgm:spPr/>
      <dgm:t>
        <a:bodyPr/>
        <a:lstStyle/>
        <a:p>
          <a:endParaRPr lang="en-US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5679F3EA-826B-4CE6-B58A-BF76E1892714}" type="pres">
      <dgm:prSet presAssocID="{E9539BC6-81B4-4836-BA7E-D983B0568C26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2E7267BA-BD9E-4421-952B-647D0CB6D244}" type="pres">
      <dgm:prSet presAssocID="{8C4C42A9-2661-4380-8A01-CDD45F591EE5}" presName="singleCycle" presStyleCnt="0"/>
      <dgm:spPr/>
    </dgm:pt>
    <dgm:pt modelId="{DCFC8F05-C58F-426A-A617-6479A43F0EE9}" type="pres">
      <dgm:prSet presAssocID="{8C4C42A9-2661-4380-8A01-CDD45F591EE5}" presName="singleCenter" presStyleLbl="node1" presStyleIdx="0" presStyleCnt="4">
        <dgm:presLayoutVars>
          <dgm:chMax val="7"/>
          <dgm:chPref val="7"/>
        </dgm:presLayoutVars>
      </dgm:prSet>
      <dgm:spPr/>
    </dgm:pt>
    <dgm:pt modelId="{5146086B-EF81-4A68-BD9B-11AB9D974302}" type="pres">
      <dgm:prSet presAssocID="{B355C922-1F80-4CE7-A699-ACF1E41CA072}" presName="Name56" presStyleLbl="parChTrans1D2" presStyleIdx="0" presStyleCnt="3"/>
      <dgm:spPr/>
    </dgm:pt>
    <dgm:pt modelId="{2E8E343F-8283-4723-B2A3-AEF4665B3ECE}" type="pres">
      <dgm:prSet presAssocID="{B41D11EC-EC1B-4639-9D69-D9F5E0FF108B}" presName="text0" presStyleLbl="node1" presStyleIdx="1" presStyleCnt="4">
        <dgm:presLayoutVars>
          <dgm:bulletEnabled val="1"/>
        </dgm:presLayoutVars>
      </dgm:prSet>
      <dgm:spPr/>
    </dgm:pt>
    <dgm:pt modelId="{8780DBE2-1BDA-438C-92D0-3D9D08451370}" type="pres">
      <dgm:prSet presAssocID="{EDE56E84-2F8C-472C-B039-A61192A4C5DE}" presName="Name56" presStyleLbl="parChTrans1D2" presStyleIdx="1" presStyleCnt="3"/>
      <dgm:spPr/>
    </dgm:pt>
    <dgm:pt modelId="{75E2E217-DF2F-4653-B038-588E09D4C800}" type="pres">
      <dgm:prSet presAssocID="{5AC5CE4E-C563-4950-9945-1AA1ED3B083E}" presName="text0" presStyleLbl="node1" presStyleIdx="2" presStyleCnt="4">
        <dgm:presLayoutVars>
          <dgm:bulletEnabled val="1"/>
        </dgm:presLayoutVars>
      </dgm:prSet>
      <dgm:spPr/>
    </dgm:pt>
    <dgm:pt modelId="{850F8746-4387-4A76-9505-8AE5A23DB471}" type="pres">
      <dgm:prSet presAssocID="{C2C931B9-704F-4467-8337-E69FF81CD0FE}" presName="Name56" presStyleLbl="parChTrans1D2" presStyleIdx="2" presStyleCnt="3"/>
      <dgm:spPr/>
    </dgm:pt>
    <dgm:pt modelId="{953A85C9-AB50-4857-A29D-B847AF7273AE}" type="pres">
      <dgm:prSet presAssocID="{22BAE205-2D89-4CBC-8A0B-AAD771529758}" presName="text0" presStyleLbl="node1" presStyleIdx="3" presStyleCnt="4">
        <dgm:presLayoutVars>
          <dgm:bulletEnabled val="1"/>
        </dgm:presLayoutVars>
      </dgm:prSet>
      <dgm:spPr/>
    </dgm:pt>
  </dgm:ptLst>
  <dgm:cxnLst>
    <dgm:cxn modelId="{8CFF1307-F027-4B56-BF67-68CCBA164136}" type="presOf" srcId="{8C4C42A9-2661-4380-8A01-CDD45F591EE5}" destId="{DCFC8F05-C58F-426A-A617-6479A43F0EE9}" srcOrd="0" destOrd="0" presId="urn:microsoft.com/office/officeart/2008/layout/RadialCluster"/>
    <dgm:cxn modelId="{60398739-5158-4BB4-981A-4AEA410ECCED}" srcId="{8C4C42A9-2661-4380-8A01-CDD45F591EE5}" destId="{5AC5CE4E-C563-4950-9945-1AA1ED3B083E}" srcOrd="1" destOrd="0" parTransId="{EDE56E84-2F8C-472C-B039-A61192A4C5DE}" sibTransId="{EE7A3E22-3F26-4892-9F7B-113E5D92F382}"/>
    <dgm:cxn modelId="{6743C339-8BFB-461E-A18B-7FFDBA3A3E9D}" type="presOf" srcId="{B355C922-1F80-4CE7-A699-ACF1E41CA072}" destId="{5146086B-EF81-4A68-BD9B-11AB9D974302}" srcOrd="0" destOrd="0" presId="urn:microsoft.com/office/officeart/2008/layout/RadialCluster"/>
    <dgm:cxn modelId="{860B0541-9D38-4CCA-9206-D897CAE73F18}" type="presOf" srcId="{5AC5CE4E-C563-4950-9945-1AA1ED3B083E}" destId="{75E2E217-DF2F-4653-B038-588E09D4C800}" srcOrd="0" destOrd="0" presId="urn:microsoft.com/office/officeart/2008/layout/RadialCluster"/>
    <dgm:cxn modelId="{A4B3E967-5C8E-470B-BEAD-1FDFBD27CAB7}" type="presOf" srcId="{E9539BC6-81B4-4836-BA7E-D983B0568C26}" destId="{5679F3EA-826B-4CE6-B58A-BF76E1892714}" srcOrd="0" destOrd="0" presId="urn:microsoft.com/office/officeart/2008/layout/RadialCluster"/>
    <dgm:cxn modelId="{F819EB5A-4119-4BF9-8489-3E61EEDAC242}" type="presOf" srcId="{22BAE205-2D89-4CBC-8A0B-AAD771529758}" destId="{953A85C9-AB50-4857-A29D-B847AF7273AE}" srcOrd="0" destOrd="0" presId="urn:microsoft.com/office/officeart/2008/layout/RadialCluster"/>
    <dgm:cxn modelId="{DFC2B298-4893-44CD-BBE7-0C96637C0977}" srcId="{E9539BC6-81B4-4836-BA7E-D983B0568C26}" destId="{8C4C42A9-2661-4380-8A01-CDD45F591EE5}" srcOrd="0" destOrd="0" parTransId="{C5CEB60C-37D2-480A-B967-597E9AF1455A}" sibTransId="{DC85DF8F-40A5-4895-A516-FD5A143689B7}"/>
    <dgm:cxn modelId="{918513A9-39AA-465A-AD15-A5821D62810A}" type="presOf" srcId="{B41D11EC-EC1B-4639-9D69-D9F5E0FF108B}" destId="{2E8E343F-8283-4723-B2A3-AEF4665B3ECE}" srcOrd="0" destOrd="0" presId="urn:microsoft.com/office/officeart/2008/layout/RadialCluster"/>
    <dgm:cxn modelId="{D8D2FAAD-5ACC-4E45-AB10-FCA8967643C8}" srcId="{8C4C42A9-2661-4380-8A01-CDD45F591EE5}" destId="{22BAE205-2D89-4CBC-8A0B-AAD771529758}" srcOrd="2" destOrd="0" parTransId="{C2C931B9-704F-4467-8337-E69FF81CD0FE}" sibTransId="{81FD47B6-E26B-4F47-88B4-E46ACFCC5063}"/>
    <dgm:cxn modelId="{2769A4BE-BF9D-4800-8A6A-72E7A59FCAC7}" type="presOf" srcId="{EDE56E84-2F8C-472C-B039-A61192A4C5DE}" destId="{8780DBE2-1BDA-438C-92D0-3D9D08451370}" srcOrd="0" destOrd="0" presId="urn:microsoft.com/office/officeart/2008/layout/RadialCluster"/>
    <dgm:cxn modelId="{D5C947DF-93E3-4595-8508-BBDADBFD8A8C}" srcId="{8C4C42A9-2661-4380-8A01-CDD45F591EE5}" destId="{B41D11EC-EC1B-4639-9D69-D9F5E0FF108B}" srcOrd="0" destOrd="0" parTransId="{B355C922-1F80-4CE7-A699-ACF1E41CA072}" sibTransId="{EB15A5A9-109D-4CF7-8E4C-A82826E8D27D}"/>
    <dgm:cxn modelId="{B47CCDE0-464E-449B-853A-621726179876}" type="presOf" srcId="{C2C931B9-704F-4467-8337-E69FF81CD0FE}" destId="{850F8746-4387-4A76-9505-8AE5A23DB471}" srcOrd="0" destOrd="0" presId="urn:microsoft.com/office/officeart/2008/layout/RadialCluster"/>
    <dgm:cxn modelId="{B135A325-C3D0-41F2-8209-CA685281380B}" type="presParOf" srcId="{5679F3EA-826B-4CE6-B58A-BF76E1892714}" destId="{2E7267BA-BD9E-4421-952B-647D0CB6D244}" srcOrd="0" destOrd="0" presId="urn:microsoft.com/office/officeart/2008/layout/RadialCluster"/>
    <dgm:cxn modelId="{8D6580AD-A5E1-44EE-A56B-A23759D37E49}" type="presParOf" srcId="{2E7267BA-BD9E-4421-952B-647D0CB6D244}" destId="{DCFC8F05-C58F-426A-A617-6479A43F0EE9}" srcOrd="0" destOrd="0" presId="urn:microsoft.com/office/officeart/2008/layout/RadialCluster"/>
    <dgm:cxn modelId="{6CFAD106-8FA8-44E0-80D4-0FB34CC41D89}" type="presParOf" srcId="{2E7267BA-BD9E-4421-952B-647D0CB6D244}" destId="{5146086B-EF81-4A68-BD9B-11AB9D974302}" srcOrd="1" destOrd="0" presId="urn:microsoft.com/office/officeart/2008/layout/RadialCluster"/>
    <dgm:cxn modelId="{8578AFB5-2BBF-4082-BE4F-88A0EB55388F}" type="presParOf" srcId="{2E7267BA-BD9E-4421-952B-647D0CB6D244}" destId="{2E8E343F-8283-4723-B2A3-AEF4665B3ECE}" srcOrd="2" destOrd="0" presId="urn:microsoft.com/office/officeart/2008/layout/RadialCluster"/>
    <dgm:cxn modelId="{B9778381-7220-4DD3-8F9D-2559B1AC4D7D}" type="presParOf" srcId="{2E7267BA-BD9E-4421-952B-647D0CB6D244}" destId="{8780DBE2-1BDA-438C-92D0-3D9D08451370}" srcOrd="3" destOrd="0" presId="urn:microsoft.com/office/officeart/2008/layout/RadialCluster"/>
    <dgm:cxn modelId="{80BC7A3B-61B8-49B9-8AA9-9B130229436C}" type="presParOf" srcId="{2E7267BA-BD9E-4421-952B-647D0CB6D244}" destId="{75E2E217-DF2F-4653-B038-588E09D4C800}" srcOrd="4" destOrd="0" presId="urn:microsoft.com/office/officeart/2008/layout/RadialCluster"/>
    <dgm:cxn modelId="{88BB4163-8154-4E13-9F3A-92F0FB795CDF}" type="presParOf" srcId="{2E7267BA-BD9E-4421-952B-647D0CB6D244}" destId="{850F8746-4387-4A76-9505-8AE5A23DB471}" srcOrd="5" destOrd="0" presId="urn:microsoft.com/office/officeart/2008/layout/RadialCluster"/>
    <dgm:cxn modelId="{1DE9E244-D840-408D-8097-990EAAE0D69B}" type="presParOf" srcId="{2E7267BA-BD9E-4421-952B-647D0CB6D244}" destId="{953A85C9-AB50-4857-A29D-B847AF7273AE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FC8F05-C58F-426A-A617-6479A43F0EE9}">
      <dsp:nvSpPr>
        <dsp:cNvPr id="0" name=""/>
        <dsp:cNvSpPr/>
      </dsp:nvSpPr>
      <dsp:spPr>
        <a:xfrm>
          <a:off x="3849194" y="2101149"/>
          <a:ext cx="1354897" cy="135489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300" kern="1200" dirty="0">
              <a:latin typeface="Verdana" panose="020B0604030504040204" pitchFamily="34" charset="0"/>
              <a:ea typeface="Verdana" panose="020B0604030504040204" pitchFamily="34" charset="0"/>
            </a:rPr>
            <a:t>Izglītības iestāžu pašvērtēšana</a:t>
          </a:r>
          <a:endParaRPr lang="en-US" sz="13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3915335" y="2167290"/>
        <a:ext cx="1222615" cy="1222615"/>
      </dsp:txXfrm>
    </dsp:sp>
    <dsp:sp modelId="{5146086B-EF81-4A68-BD9B-11AB9D974302}">
      <dsp:nvSpPr>
        <dsp:cNvPr id="0" name=""/>
        <dsp:cNvSpPr/>
      </dsp:nvSpPr>
      <dsp:spPr>
        <a:xfrm rot="16200000">
          <a:off x="4051441" y="1625947"/>
          <a:ext cx="95040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50403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8E343F-8283-4723-B2A3-AEF4665B3ECE}">
      <dsp:nvSpPr>
        <dsp:cNvPr id="0" name=""/>
        <dsp:cNvSpPr/>
      </dsp:nvSpPr>
      <dsp:spPr>
        <a:xfrm>
          <a:off x="4072752" y="242964"/>
          <a:ext cx="907781" cy="90778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>
              <a:latin typeface="Verdana" panose="020B0604030504040204" pitchFamily="34" charset="0"/>
              <a:ea typeface="Verdana" panose="020B0604030504040204" pitchFamily="34" charset="0"/>
            </a:rPr>
            <a:t>Ir noteikta</a:t>
          </a:r>
          <a:endParaRPr lang="en-US" sz="14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4117066" y="287278"/>
        <a:ext cx="819153" cy="819153"/>
      </dsp:txXfrm>
    </dsp:sp>
    <dsp:sp modelId="{8780DBE2-1BDA-438C-92D0-3D9D08451370}">
      <dsp:nvSpPr>
        <dsp:cNvPr id="0" name=""/>
        <dsp:cNvSpPr/>
      </dsp:nvSpPr>
      <dsp:spPr>
        <a:xfrm rot="1800000">
          <a:off x="5152150" y="3363569"/>
          <a:ext cx="77538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75385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E2E217-DF2F-4653-B038-588E09D4C800}">
      <dsp:nvSpPr>
        <dsp:cNvPr id="0" name=""/>
        <dsp:cNvSpPr/>
      </dsp:nvSpPr>
      <dsp:spPr>
        <a:xfrm>
          <a:off x="5875594" y="3365578"/>
          <a:ext cx="907781" cy="90778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>
              <a:latin typeface="Verdana" panose="020B0604030504040204" pitchFamily="34" charset="0"/>
              <a:ea typeface="Verdana" panose="020B0604030504040204" pitchFamily="34" charset="0"/>
            </a:rPr>
            <a:t>Nav noteikta</a:t>
          </a:r>
          <a:endParaRPr lang="en-US" sz="14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5919908" y="3409892"/>
        <a:ext cx="819153" cy="819153"/>
      </dsp:txXfrm>
    </dsp:sp>
    <dsp:sp modelId="{850F8746-4387-4A76-9505-8AE5A23DB471}">
      <dsp:nvSpPr>
        <dsp:cNvPr id="0" name=""/>
        <dsp:cNvSpPr/>
      </dsp:nvSpPr>
      <dsp:spPr>
        <a:xfrm rot="9000000">
          <a:off x="3125750" y="3363569"/>
          <a:ext cx="77538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75385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3A85C9-AB50-4857-A29D-B847AF7273AE}">
      <dsp:nvSpPr>
        <dsp:cNvPr id="0" name=""/>
        <dsp:cNvSpPr/>
      </dsp:nvSpPr>
      <dsp:spPr>
        <a:xfrm>
          <a:off x="2269910" y="3365578"/>
          <a:ext cx="907781" cy="90778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300" kern="1200" dirty="0">
              <a:latin typeface="Verdana" panose="020B0604030504040204" pitchFamily="34" charset="0"/>
              <a:ea typeface="Verdana" panose="020B0604030504040204" pitchFamily="34" charset="0"/>
            </a:rPr>
            <a:t>Ir noteikta, bet netieši</a:t>
          </a:r>
          <a:endParaRPr lang="en-US" sz="13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2314224" y="3409892"/>
        <a:ext cx="819153" cy="8191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a vietturi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E70201-CD88-4A1E-84B7-013512D1F05C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4" name="Slaida attēla vietturis 3"/>
          <p:cNvSpPr>
            <a:spLocks noGrp="1" noRot="1" noChangeAspect="1"/>
          </p:cNvSpPr>
          <p:nvPr>
            <p:ph type="sldImg" idx="2"/>
          </p:nvPr>
        </p:nvSpPr>
        <p:spPr>
          <a:xfrm>
            <a:off x="450850" y="1241425"/>
            <a:ext cx="59563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Piezīmju vietturis 4"/>
          <p:cNvSpPr>
            <a:spLocks noGrp="1"/>
          </p:cNvSpPr>
          <p:nvPr>
            <p:ph type="body" sz="quarter" idx="3"/>
          </p:nvPr>
        </p:nvSpPr>
        <p:spPr>
          <a:xfrm>
            <a:off x="685801" y="4777194"/>
            <a:ext cx="548640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5"/>
          </p:nvPr>
        </p:nvSpPr>
        <p:spPr>
          <a:xfrm>
            <a:off x="3884613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C69B48-69C0-46AF-A860-29F7D2A0A0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742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FF890B70-00D2-4224-8EB3-B28B3B364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AB16D6D4-4A85-4A75-9C06-4BD88864B0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Noklikšķiniet, lai rediģētu šablona apakšvirsraksta stilu</a:t>
            </a:r>
            <a:endParaRPr lang="en-US"/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94D4E42D-A0B8-480F-A517-FFF637E2C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CF0A9-C38E-4752-B90D-B148A70C955A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ECF0618A-AE49-4BA0-A098-D55846A6D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97887370-F23B-4AA9-B5BF-6CB1344C6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7EC8-7738-42F5-BA4B-18107FDEB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144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23B45711-71BB-4416-8519-191D18294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B58EB6E9-00D9-4503-B02A-C9E1797A91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05E850CC-16C6-45E5-8427-58B1AF1E4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CF0A9-C38E-4752-B90D-B148A70C955A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8B3C2C9E-664B-4CAD-82A4-552D21E02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859EA17C-2546-4A38-BCA5-CA65BC30C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7EC8-7738-42F5-BA4B-18107FDEB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583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>
            <a:extLst>
              <a:ext uri="{FF2B5EF4-FFF2-40B4-BE49-F238E27FC236}">
                <a16:creationId xmlns:a16="http://schemas.microsoft.com/office/drawing/2014/main" id="{DE83C660-8D90-46A8-8D95-07B1CF28A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897CCEDC-1C53-4AE4-940F-A69DA7C658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F47EE075-FF5C-4377-A1EB-5897470AD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CF0A9-C38E-4752-B90D-B148A70C955A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A6D72DBD-756A-4C86-887C-31616E3B0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7AF2A594-7947-4CBC-839E-502842D37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7EC8-7738-42F5-BA4B-18107FDEB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1287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453F1068-7764-4339-AB9A-24197287BB9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167" y="0"/>
            <a:ext cx="5037667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>
            <a:extLst>
              <a:ext uri="{FF2B5EF4-FFF2-40B4-BE49-F238E27FC236}">
                <a16:creationId xmlns:a16="http://schemas.microsoft.com/office/drawing/2014/main" id="{D61C84C1-C9C3-41B6-9109-558D06580AC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D015264C-92C9-4FF2-B2E3-2C4C4E568A12}"/>
              </a:ext>
            </a:extLst>
          </p:cNvPr>
          <p:cNvSpPr txBox="1">
            <a:spLocks/>
          </p:cNvSpPr>
          <p:nvPr userDrawn="1"/>
        </p:nvSpPr>
        <p:spPr>
          <a:xfrm>
            <a:off x="914400" y="4724400"/>
            <a:ext cx="103632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3505200"/>
            <a:ext cx="103632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386562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>
            <a:extLst>
              <a:ext uri="{FF2B5EF4-FFF2-40B4-BE49-F238E27FC236}">
                <a16:creationId xmlns:a16="http://schemas.microsoft.com/office/drawing/2014/main" id="{5275566F-D8B8-41C2-A33F-4BE2F8003D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81000"/>
            <a:ext cx="8128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4400" y="1752601"/>
            <a:ext cx="8128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F6D935DA-62AF-4CF0-8548-4B68883E7A4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892D3F58-F741-43A8-9BCE-513BECDAC78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535483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ABBCD66-6453-475A-A34E-8DBADCCB4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256FCE83-1FD0-4E14-A127-A0F393E0E6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EC096213-5DBF-4278-B6CA-BE1633BE7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CF0A9-C38E-4752-B90D-B148A70C955A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5473D78F-7D9F-4826-85C2-AC650211A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0C43D6CF-F213-4A62-9D0F-B49EEDAB0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7EC8-7738-42F5-BA4B-18107FDEB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788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9E541ECE-0BF5-43B9-95F9-A86593008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72083060-1437-4F6D-BC64-8B0A314790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C95B9268-E8D7-472E-8196-01C281409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CF0A9-C38E-4752-B90D-B148A70C955A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1A63849D-4BBD-4F06-91EC-089359224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DF58E273-EF74-4C5E-AE36-3D870BBA5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7EC8-7738-42F5-BA4B-18107FDEB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961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5A7DFA6F-7D04-4BB7-BB49-B43E1A12F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684FA5C1-99EC-4A70-825E-7100D6D64E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F7DB3C8B-0AC7-44BD-8B61-8C131CB6E1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92257528-62C7-404D-922C-42C0E27E2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CF0A9-C38E-4752-B90D-B148A70C955A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7E08E034-03CF-4B0D-B328-820939BA2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7BC935F8-4838-489A-86D3-7ECB8D717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7EC8-7738-42F5-BA4B-18107FDEB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811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501F2498-8415-4C7F-9166-18152A1125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4330491D-C2DF-4D98-B7B0-BE275FD6C2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BC64E235-42D6-479D-B574-114DA95695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EDAF805D-C42A-42B4-987F-34F8016735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Satura vietturis 5">
            <a:extLst>
              <a:ext uri="{FF2B5EF4-FFF2-40B4-BE49-F238E27FC236}">
                <a16:creationId xmlns:a16="http://schemas.microsoft.com/office/drawing/2014/main" id="{8D2D5266-13DD-47E4-8FB2-4EE11A0BE5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7" name="Datuma vietturis 6">
            <a:extLst>
              <a:ext uri="{FF2B5EF4-FFF2-40B4-BE49-F238E27FC236}">
                <a16:creationId xmlns:a16="http://schemas.microsoft.com/office/drawing/2014/main" id="{C22057FE-9E51-4070-A4BD-167082B8E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CF0A9-C38E-4752-B90D-B148A70C955A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8" name="Kājenes vietturis 7">
            <a:extLst>
              <a:ext uri="{FF2B5EF4-FFF2-40B4-BE49-F238E27FC236}">
                <a16:creationId xmlns:a16="http://schemas.microsoft.com/office/drawing/2014/main" id="{42BD2FE4-C2CB-423A-8AA4-4CE2957DA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ida numura vietturis 8">
            <a:extLst>
              <a:ext uri="{FF2B5EF4-FFF2-40B4-BE49-F238E27FC236}">
                <a16:creationId xmlns:a16="http://schemas.microsoft.com/office/drawing/2014/main" id="{C2E8780F-DA80-408A-BF8A-ACB0542D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7EC8-7738-42F5-BA4B-18107FDEB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672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54C72B5-F867-441F-97E3-FF856B0E8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363A1F66-BECD-45D4-8808-60D2E6915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CF0A9-C38E-4752-B90D-B148A70C955A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4" name="Kājenes vietturis 3">
            <a:extLst>
              <a:ext uri="{FF2B5EF4-FFF2-40B4-BE49-F238E27FC236}">
                <a16:creationId xmlns:a16="http://schemas.microsoft.com/office/drawing/2014/main" id="{EF90259B-9FAD-462D-AB75-C2551E8B7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ida numura vietturis 4">
            <a:extLst>
              <a:ext uri="{FF2B5EF4-FFF2-40B4-BE49-F238E27FC236}">
                <a16:creationId xmlns:a16="http://schemas.microsoft.com/office/drawing/2014/main" id="{58904E2C-8404-46CC-96E3-4E53ABEA2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7EC8-7738-42F5-BA4B-18107FDEB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801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>
            <a:extLst>
              <a:ext uri="{FF2B5EF4-FFF2-40B4-BE49-F238E27FC236}">
                <a16:creationId xmlns:a16="http://schemas.microsoft.com/office/drawing/2014/main" id="{FAC63D3E-9B38-448E-82FE-3C95E3B02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CF0A9-C38E-4752-B90D-B148A70C955A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3" name="Kājenes vietturis 2">
            <a:extLst>
              <a:ext uri="{FF2B5EF4-FFF2-40B4-BE49-F238E27FC236}">
                <a16:creationId xmlns:a16="http://schemas.microsoft.com/office/drawing/2014/main" id="{F5EEC2FB-CADB-494E-A6A6-5F7B7DCDE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B89D316D-4E18-49B5-B068-10BD9F987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7EC8-7738-42F5-BA4B-18107FDEB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485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575C3F7-3489-4ECD-B419-09A0D2A67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4BD26914-9BD7-4EB6-BA4D-FC5D0D15D2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31863FD1-54D5-4812-A7C3-6320F79361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47BE84B4-854D-4712-8717-9813E9AEB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CF0A9-C38E-4752-B90D-B148A70C955A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E0B2146D-C65A-4369-9B4B-A31D0ADED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9455A656-BB7A-4171-AE78-6E6C2ACAE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7EC8-7738-42F5-BA4B-18107FDEB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344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10B8D9D5-2446-4834-A979-EA5961CF5E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Attēla vietturis 2">
            <a:extLst>
              <a:ext uri="{FF2B5EF4-FFF2-40B4-BE49-F238E27FC236}">
                <a16:creationId xmlns:a16="http://schemas.microsoft.com/office/drawing/2014/main" id="{B8A4FAA1-703A-456A-9E3B-2300B43329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164814D6-76B4-40E8-AF35-ED36E6892C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F5BCFEB5-72CB-4E64-8214-CE5E74EA3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CF0A9-C38E-4752-B90D-B148A70C955A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DA5BC2BC-7102-452A-8F1E-362166FD8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88D9BCF1-417E-40B1-90BE-0CAE3E3D8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7EC8-7738-42F5-BA4B-18107FDEB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117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>
            <a:extLst>
              <a:ext uri="{FF2B5EF4-FFF2-40B4-BE49-F238E27FC236}">
                <a16:creationId xmlns:a16="http://schemas.microsoft.com/office/drawing/2014/main" id="{2695F4FB-0B72-460D-9EA8-66E85C231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41B4AD4D-BB98-4412-B59D-36547103EB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FD57D047-95DE-4F5E-B792-495A1475D6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CF0A9-C38E-4752-B90D-B148A70C955A}" type="datetimeFigureOut">
              <a:rPr lang="en-US" smtClean="0"/>
              <a:t>6/15/2023</a:t>
            </a:fld>
            <a:endParaRPr lang="en-US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D2611B08-BB19-43A3-ABDB-268AD98965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D3F7E2D3-8590-461E-91E2-167F670870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847EC8-7738-42F5-BA4B-18107FDEB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442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ikvd@ikvd.gov.lv" TargetMode="Externa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5BA6C031-427C-4C41-8A26-BC2AE023E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8252" y="3558210"/>
            <a:ext cx="9043662" cy="817848"/>
          </a:xfrm>
        </p:spPr>
        <p:txBody>
          <a:bodyPr>
            <a:noAutofit/>
          </a:bodyPr>
          <a:lstStyle/>
          <a:p>
            <a:r>
              <a:rPr lang="lv-LV" b="1" dirty="0">
                <a:solidFill>
                  <a:srgbClr val="7030A0"/>
                </a:solidFill>
                <a:effectLst/>
              </a:rPr>
              <a:t>Izglītības iestādes pašvērtēšana</a:t>
            </a:r>
            <a:endParaRPr lang="lv-LV" altLang="lv-LV" dirty="0">
              <a:solidFill>
                <a:srgbClr val="7030A0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0738110-D905-4568-87D3-D2D94AD971BF}"/>
              </a:ext>
            </a:extLst>
          </p:cNvPr>
          <p:cNvSpPr txBox="1">
            <a:spLocks/>
          </p:cNvSpPr>
          <p:nvPr/>
        </p:nvSpPr>
        <p:spPr>
          <a:xfrm>
            <a:off x="1918252" y="4833257"/>
            <a:ext cx="8547652" cy="105591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 baseline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 sz="2000" dirty="0">
                <a:solidFill>
                  <a:srgbClr val="7030A0"/>
                </a:solidFill>
              </a:rPr>
              <a:t>Vadītāja Inita </a:t>
            </a:r>
            <a:r>
              <a:rPr lang="lv-LV" sz="2000" dirty="0" err="1">
                <a:solidFill>
                  <a:srgbClr val="7030A0"/>
                </a:solidFill>
              </a:rPr>
              <a:t>Juhņēviča</a:t>
            </a:r>
            <a:endParaRPr lang="lv-LV" sz="2000" dirty="0">
              <a:solidFill>
                <a:srgbClr val="7030A0"/>
              </a:solidFill>
            </a:endParaRPr>
          </a:p>
          <a:p>
            <a:endParaRPr lang="lv-LV" sz="2000" dirty="0">
              <a:solidFill>
                <a:srgbClr val="7030A0"/>
              </a:solidFill>
            </a:endParaRPr>
          </a:p>
          <a:p>
            <a:r>
              <a:rPr lang="lv-LV" sz="2000" dirty="0">
                <a:solidFill>
                  <a:srgbClr val="7030A0"/>
                </a:solidFill>
              </a:rPr>
              <a:t>2023.gada 15.jūnijā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9042C5B8-99FE-1CE5-FCCE-9B6809919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lv-LV" dirty="0">
                <a:solidFill>
                  <a:srgbClr val="7030A0"/>
                </a:solidFill>
              </a:rPr>
              <a:t>Ieteicamās metodes pašvērtēšanai </a:t>
            </a:r>
            <a:br>
              <a:rPr lang="lv-LV" dirty="0">
                <a:solidFill>
                  <a:srgbClr val="7030A0"/>
                </a:solidFill>
              </a:rPr>
            </a:br>
            <a:r>
              <a:rPr lang="lv-LV" dirty="0">
                <a:solidFill>
                  <a:srgbClr val="7030A0"/>
                </a:solidFill>
              </a:rPr>
              <a:t>(joma «Atbilstība mērķiem»)</a:t>
            </a:r>
            <a:endParaRPr lang="en-US" dirty="0">
              <a:solidFill>
                <a:srgbClr val="7030A0"/>
              </a:solidFill>
            </a:endParaRPr>
          </a:p>
        </p:txBody>
      </p:sp>
      <p:graphicFrame>
        <p:nvGraphicFramePr>
          <p:cNvPr id="7" name="Satura vietturis 6">
            <a:extLst>
              <a:ext uri="{FF2B5EF4-FFF2-40B4-BE49-F238E27FC236}">
                <a16:creationId xmlns:a16="http://schemas.microsoft.com/office/drawing/2014/main" id="{02622F4C-C431-1923-3CF3-9D218CEE27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4097050"/>
              </p:ext>
            </p:extLst>
          </p:nvPr>
        </p:nvGraphicFramePr>
        <p:xfrm>
          <a:off x="849086" y="1590755"/>
          <a:ext cx="10493827" cy="4865358"/>
        </p:xfrm>
        <a:graphic>
          <a:graphicData uri="http://schemas.openxmlformats.org/drawingml/2006/table">
            <a:tbl>
              <a:tblPr firstRow="1" firstCol="1" bandRow="1">
                <a:tableStyleId>{EB344D84-9AFB-497E-A393-DC336BA19D2E}</a:tableStyleId>
              </a:tblPr>
              <a:tblGrid>
                <a:gridCol w="1731482">
                  <a:extLst>
                    <a:ext uri="{9D8B030D-6E8A-4147-A177-3AD203B41FA5}">
                      <a16:colId xmlns:a16="http://schemas.microsoft.com/office/drawing/2014/main" val="503025622"/>
                    </a:ext>
                  </a:extLst>
                </a:gridCol>
                <a:gridCol w="3558975">
                  <a:extLst>
                    <a:ext uri="{9D8B030D-6E8A-4147-A177-3AD203B41FA5}">
                      <a16:colId xmlns:a16="http://schemas.microsoft.com/office/drawing/2014/main" val="943903415"/>
                    </a:ext>
                  </a:extLst>
                </a:gridCol>
                <a:gridCol w="5203370">
                  <a:extLst>
                    <a:ext uri="{9D8B030D-6E8A-4147-A177-3AD203B41FA5}">
                      <a16:colId xmlns:a16="http://schemas.microsoft.com/office/drawing/2014/main" val="2421095468"/>
                    </a:ext>
                  </a:extLst>
                </a:gridCol>
              </a:tblGrid>
              <a:tr h="561925">
                <a:tc>
                  <a:txBody>
                    <a:bodyPr/>
                    <a:lstStyle/>
                    <a:p>
                      <a:pPr indent="457200" algn="l">
                        <a:lnSpc>
                          <a:spcPct val="115000"/>
                        </a:lnSpc>
                      </a:pPr>
                      <a:endParaRPr lang="lv-LV" sz="1300" kern="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indent="457200" algn="l">
                        <a:lnSpc>
                          <a:spcPct val="115000"/>
                        </a:lnSpc>
                      </a:pPr>
                      <a:r>
                        <a:rPr lang="lv-LV" sz="1300" kern="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Joma</a:t>
                      </a:r>
                      <a:endParaRPr lang="en-US" sz="1300" kern="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indent="457200" algn="l">
                        <a:lnSpc>
                          <a:spcPct val="115000"/>
                        </a:lnSpc>
                      </a:pPr>
                      <a:r>
                        <a:rPr lang="lv-LV" sz="1300" kern="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en-US" sz="1300" kern="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789" marR="57789" marT="0" marB="0"/>
                </a:tc>
                <a:tc>
                  <a:txBody>
                    <a:bodyPr/>
                    <a:lstStyle/>
                    <a:p>
                      <a:pPr indent="457200" algn="l">
                        <a:lnSpc>
                          <a:spcPct val="115000"/>
                        </a:lnSpc>
                      </a:pPr>
                      <a:endParaRPr lang="lv-LV" sz="1300" kern="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indent="457200" algn="l">
                        <a:lnSpc>
                          <a:spcPct val="115000"/>
                        </a:lnSpc>
                      </a:pPr>
                      <a:r>
                        <a:rPr lang="lv-LV" sz="1300" kern="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Kritērijs</a:t>
                      </a:r>
                      <a:endParaRPr lang="en-US" sz="1300" kern="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789" marR="57789" marT="0" marB="0"/>
                </a:tc>
                <a:tc>
                  <a:txBody>
                    <a:bodyPr/>
                    <a:lstStyle/>
                    <a:p>
                      <a:pPr indent="457200" algn="l">
                        <a:lnSpc>
                          <a:spcPct val="115000"/>
                        </a:lnSpc>
                      </a:pPr>
                      <a:endParaRPr lang="lv-LV" sz="1300" kern="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indent="457200" algn="l">
                        <a:lnSpc>
                          <a:spcPct val="115000"/>
                        </a:lnSpc>
                      </a:pPr>
                      <a:r>
                        <a:rPr lang="lv-LV" sz="1300" kern="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Pašvērtēšanai ieteicamās metodes</a:t>
                      </a:r>
                      <a:endParaRPr lang="en-US" sz="1300" kern="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indent="457200" algn="l">
                        <a:lnSpc>
                          <a:spcPct val="115000"/>
                        </a:lnSpc>
                      </a:pPr>
                      <a:r>
                        <a:rPr lang="lv-LV" sz="1300" kern="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en-US" sz="1300" kern="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789" marR="57789" marT="0" marB="0"/>
                </a:tc>
                <a:extLst>
                  <a:ext uri="{0D108BD9-81ED-4DB2-BD59-A6C34878D82A}">
                    <a16:rowId xmlns:a16="http://schemas.microsoft.com/office/drawing/2014/main" val="3252178692"/>
                  </a:ext>
                </a:extLst>
              </a:tr>
              <a:tr h="1724449">
                <a:tc rowSpan="3"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</a:pPr>
                      <a:endParaRPr lang="lv-LV" sz="1300" kern="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</a:pPr>
                      <a:r>
                        <a:rPr lang="lv-LV" sz="1300" kern="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Atbilstība mērķiem</a:t>
                      </a:r>
                      <a:endParaRPr lang="en-US" sz="1300" kern="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789" marR="57789" marT="0" marB="0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</a:pPr>
                      <a:r>
                        <a:rPr lang="lv-LV" sz="1300" kern="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Kompetences un sasniegumi</a:t>
                      </a:r>
                      <a:endParaRPr lang="en-US" sz="1300" kern="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789" marR="57789" marT="0" marB="0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</a:pPr>
                      <a:r>
                        <a:rPr lang="lv-LV" sz="1300" kern="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Dokumentu analīze (piemēram, datu un informācija ieguve E-klasē / </a:t>
                      </a:r>
                      <a:r>
                        <a:rPr lang="lv-LV" sz="1300" kern="100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Mykoob</a:t>
                      </a:r>
                      <a:r>
                        <a:rPr lang="lv-LV" sz="1300" kern="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/ ELIIS, audzināšanas darba analīzes izvērtējums u.tml.)</a:t>
                      </a:r>
                      <a:endParaRPr lang="en-US" sz="1300" kern="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</a:pPr>
                      <a:r>
                        <a:rPr lang="lv-LV" sz="1300" kern="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Intervijas / sarunas vai </a:t>
                      </a:r>
                      <a:r>
                        <a:rPr lang="lv-LV" sz="1300" kern="100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fokusgrupu</a:t>
                      </a:r>
                      <a:r>
                        <a:rPr lang="lv-LV" sz="1300" kern="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diskusija ar mērķgrupām</a:t>
                      </a:r>
                      <a:endParaRPr lang="en-US" sz="1300" kern="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</a:pPr>
                      <a:r>
                        <a:rPr lang="lv-LV" sz="1300" kern="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Mācību stundu / nodarbību vērošana</a:t>
                      </a:r>
                      <a:endParaRPr lang="en-US" sz="1300" kern="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indent="457200" algn="l">
                        <a:lnSpc>
                          <a:spcPct val="115000"/>
                        </a:lnSpc>
                      </a:pPr>
                      <a:r>
                        <a:rPr lang="lv-LV" sz="1300" kern="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en-US" sz="1300" kern="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789" marR="57789" marT="0" marB="0"/>
                </a:tc>
                <a:extLst>
                  <a:ext uri="{0D108BD9-81ED-4DB2-BD59-A6C34878D82A}">
                    <a16:rowId xmlns:a16="http://schemas.microsoft.com/office/drawing/2014/main" val="4017738432"/>
                  </a:ext>
                </a:extLst>
              </a:tr>
              <a:tr h="114318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</a:pPr>
                      <a:r>
                        <a:rPr lang="lv-LV" sz="1300" kern="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Izglītības turpināšana un nodarbinātība</a:t>
                      </a:r>
                      <a:endParaRPr lang="en-US" sz="1300" kern="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789" marR="57789" marT="0" marB="0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</a:pPr>
                      <a:r>
                        <a:rPr lang="lv-LV" sz="1300" kern="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Intervijas / sarunas vai </a:t>
                      </a:r>
                      <a:r>
                        <a:rPr lang="lv-LV" sz="1300" kern="100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fokusgrupu</a:t>
                      </a:r>
                      <a:r>
                        <a:rPr lang="lv-LV" sz="1300" kern="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diskusija ar mērķgrupām</a:t>
                      </a:r>
                      <a:endParaRPr lang="en-US" sz="1300" kern="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</a:pPr>
                      <a:r>
                        <a:rPr lang="lv-LV" sz="1300" kern="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Anketēšana</a:t>
                      </a:r>
                      <a:endParaRPr lang="en-US" sz="1300" kern="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</a:pPr>
                      <a:r>
                        <a:rPr lang="lv-LV" sz="1300" kern="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Mācību stundu / nodarbību vērošana</a:t>
                      </a:r>
                      <a:endParaRPr lang="en-US" sz="1300" kern="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indent="457200" algn="l">
                        <a:lnSpc>
                          <a:spcPct val="115000"/>
                        </a:lnSpc>
                      </a:pPr>
                      <a:r>
                        <a:rPr lang="lv-LV" sz="1300" kern="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en-US" sz="1300" kern="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789" marR="57789" marT="0" marB="0"/>
                </a:tc>
                <a:extLst>
                  <a:ext uri="{0D108BD9-81ED-4DB2-BD59-A6C34878D82A}">
                    <a16:rowId xmlns:a16="http://schemas.microsoft.com/office/drawing/2014/main" val="1596087267"/>
                  </a:ext>
                </a:extLst>
              </a:tr>
              <a:tr h="133694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</a:pPr>
                      <a:r>
                        <a:rPr lang="lv-LV" sz="1300" kern="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Vienlīdzība un iekļaušana</a:t>
                      </a:r>
                      <a:endParaRPr lang="en-US" sz="1300" kern="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789" marR="57789" marT="0" marB="0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</a:pPr>
                      <a:r>
                        <a:rPr lang="lv-LV" sz="1300" kern="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Intervijas / sarunas vai </a:t>
                      </a:r>
                      <a:r>
                        <a:rPr lang="lv-LV" sz="1300" kern="100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fokusgrupu</a:t>
                      </a:r>
                      <a:r>
                        <a:rPr lang="lv-LV" sz="1300" kern="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diskusija ar mērķgrupām</a:t>
                      </a:r>
                      <a:endParaRPr lang="en-US" sz="1300" kern="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</a:pPr>
                      <a:r>
                        <a:rPr lang="lv-LV" sz="1300" kern="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Dokumentu analīze (piemēram, kārtība vai rīcības plāns gadījumiem, kad kāds tiek fiziski vai emocionāli aizskarts u.tml.)</a:t>
                      </a:r>
                      <a:endParaRPr lang="en-US" sz="1300" kern="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indent="457200" algn="l">
                        <a:lnSpc>
                          <a:spcPct val="115000"/>
                        </a:lnSpc>
                      </a:pPr>
                      <a:r>
                        <a:rPr lang="lv-LV" sz="1300" kern="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en-US" sz="1300" kern="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789" marR="57789" marT="0" marB="0"/>
                </a:tc>
                <a:extLst>
                  <a:ext uri="{0D108BD9-81ED-4DB2-BD59-A6C34878D82A}">
                    <a16:rowId xmlns:a16="http://schemas.microsoft.com/office/drawing/2014/main" val="3828096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87032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3E57B6A9-453B-3A2A-49DC-0D415BB541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0714" y="2307771"/>
            <a:ext cx="9720943" cy="3872831"/>
          </a:xfrm>
        </p:spPr>
        <p:txBody>
          <a:bodyPr>
            <a:normAutofit/>
          </a:bodyPr>
          <a:lstStyle/>
          <a:p>
            <a:endParaRPr lang="lv-LV" sz="2800" dirty="0"/>
          </a:p>
          <a:p>
            <a:r>
              <a:rPr lang="lv-LV" sz="2800" dirty="0">
                <a:solidFill>
                  <a:srgbClr val="000000"/>
                </a:solidFill>
              </a:rPr>
              <a:t>«</a:t>
            </a:r>
            <a:r>
              <a:rPr lang="lv-LV" sz="2800" b="0" i="0" dirty="0">
                <a:solidFill>
                  <a:srgbClr val="000000"/>
                </a:solidFill>
                <a:effectLst/>
              </a:rPr>
              <a:t>Pārmaiņas, no kurām mēs visvairāk baidāmies, var būt mūsu glābiņš.»</a:t>
            </a:r>
          </a:p>
          <a:p>
            <a:pPr algn="r"/>
            <a:r>
              <a:rPr lang="lv-LV" b="0" i="0" dirty="0">
                <a:solidFill>
                  <a:srgbClr val="000000"/>
                </a:solidFill>
                <a:effectLst/>
              </a:rPr>
              <a:t>/Viktors </a:t>
            </a:r>
            <a:r>
              <a:rPr lang="lv-LV" b="0" i="0" dirty="0" err="1">
                <a:solidFill>
                  <a:srgbClr val="000000"/>
                </a:solidFill>
                <a:effectLst/>
              </a:rPr>
              <a:t>Frankls</a:t>
            </a:r>
            <a:r>
              <a:rPr lang="lv-LV" b="0" i="0" dirty="0">
                <a:solidFill>
                  <a:srgbClr val="000000"/>
                </a:solidFill>
                <a:effectLst/>
              </a:rPr>
              <a:t>/</a:t>
            </a:r>
          </a:p>
          <a:p>
            <a:endParaRPr lang="lv-LV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888626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atura vietturis 2"/>
          <p:cNvSpPr>
            <a:spLocks noGrp="1"/>
          </p:cNvSpPr>
          <p:nvPr>
            <p:ph idx="1"/>
          </p:nvPr>
        </p:nvSpPr>
        <p:spPr>
          <a:xfrm>
            <a:off x="2212976" y="1752601"/>
            <a:ext cx="7997825" cy="4373563"/>
          </a:xfrm>
        </p:spPr>
        <p:txBody>
          <a:bodyPr/>
          <a:lstStyle/>
          <a:p>
            <a:pPr algn="ctr">
              <a:spcBef>
                <a:spcPct val="0"/>
              </a:spcBef>
            </a:pPr>
            <a:br>
              <a:rPr lang="lv-LV" altLang="lv-LV" sz="3200" dirty="0">
                <a:solidFill>
                  <a:srgbClr val="7030A0"/>
                </a:solidFill>
                <a:ea typeface="MS PGothic" pitchFamily="34" charset="-128"/>
              </a:rPr>
            </a:br>
            <a:br>
              <a:rPr lang="lv-LV" altLang="lv-LV" sz="2800" dirty="0">
                <a:solidFill>
                  <a:srgbClr val="7030A0"/>
                </a:solidFill>
                <a:ea typeface="MS PGothic" pitchFamily="34" charset="-128"/>
              </a:rPr>
            </a:br>
            <a:endParaRPr lang="lv-LV" altLang="lv-LV" sz="2800" b="1" dirty="0">
              <a:solidFill>
                <a:srgbClr val="7030A0"/>
              </a:solidFill>
              <a:ea typeface="MS PGothic" pitchFamily="34" charset="-128"/>
            </a:endParaRPr>
          </a:p>
          <a:p>
            <a:pPr>
              <a:buClr>
                <a:srgbClr val="F9F9F9"/>
              </a:buClr>
              <a:buSzPct val="65000"/>
              <a:buFont typeface="Wingdings 2" pitchFamily="18" charset="2"/>
              <a:buChar char=""/>
            </a:pPr>
            <a:r>
              <a:rPr lang="lv-LV" altLang="lv-LV" dirty="0">
                <a:ea typeface="MS PGothic" pitchFamily="34" charset="-128"/>
              </a:rPr>
              <a:t>Izglītības kvalitātes valsts dienests</a:t>
            </a:r>
          </a:p>
          <a:p>
            <a:pPr>
              <a:buClr>
                <a:srgbClr val="F9F9F9"/>
              </a:buClr>
              <a:buSzPct val="65000"/>
              <a:buFont typeface="Wingdings 2" pitchFamily="18" charset="2"/>
              <a:buChar char=""/>
            </a:pPr>
            <a:r>
              <a:rPr lang="lv-LV" altLang="lv-LV" dirty="0">
                <a:ea typeface="MS PGothic" pitchFamily="34" charset="-128"/>
              </a:rPr>
              <a:t>Smilšu iela 7, Rīga, LV-1050.</a:t>
            </a:r>
          </a:p>
          <a:p>
            <a:pPr>
              <a:buClr>
                <a:srgbClr val="F9F9F9"/>
              </a:buClr>
              <a:buSzPct val="65000"/>
              <a:buFont typeface="Wingdings 2" pitchFamily="18" charset="2"/>
              <a:buChar char=""/>
            </a:pPr>
            <a:r>
              <a:rPr lang="lv-LV" altLang="lv-LV" dirty="0">
                <a:ea typeface="MS PGothic" pitchFamily="34" charset="-128"/>
              </a:rPr>
              <a:t>Tālr.: +371 67222504, e-pasts: </a:t>
            </a:r>
            <a:r>
              <a:rPr lang="lv-LV" altLang="lv-LV" dirty="0">
                <a:ea typeface="MS PGothic" pitchFamily="34" charset="-128"/>
                <a:hlinkClick r:id="rId2"/>
              </a:rPr>
              <a:t>ikvd@ikvd.gov.lv</a:t>
            </a:r>
            <a:endParaRPr lang="lv-LV" altLang="lv-LV" dirty="0">
              <a:ea typeface="MS PGothic" pitchFamily="34" charset="-128"/>
            </a:endParaRPr>
          </a:p>
          <a:p>
            <a:pPr>
              <a:buClr>
                <a:srgbClr val="F9F9F9"/>
              </a:buClr>
              <a:buSzPct val="65000"/>
              <a:buFont typeface="Wingdings 2" pitchFamily="18" charset="2"/>
              <a:buChar char=""/>
            </a:pPr>
            <a:r>
              <a:rPr lang="lv-LV" altLang="lv-LV" dirty="0">
                <a:ea typeface="MS PGothic" pitchFamily="34" charset="-128"/>
              </a:rPr>
              <a:t>www.ikvd.gov.lv</a:t>
            </a:r>
          </a:p>
        </p:txBody>
      </p:sp>
      <p:sp>
        <p:nvSpPr>
          <p:cNvPr id="23557" name="Slaida numura vietturis 5"/>
          <p:cNvSpPr>
            <a:spLocks noGrp="1" noChangeArrowheads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CF74A8F0-1D4D-446D-BCE4-5A8AA104D27D}" type="slidenum">
              <a:rPr lang="en-US" altLang="lv-LV" smtClean="0"/>
              <a:pPr/>
              <a:t>12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148538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āls 8">
            <a:extLst>
              <a:ext uri="{FF2B5EF4-FFF2-40B4-BE49-F238E27FC236}">
                <a16:creationId xmlns:a16="http://schemas.microsoft.com/office/drawing/2014/main" id="{E225D2DA-2C38-D140-B593-989141482688}"/>
              </a:ext>
            </a:extLst>
          </p:cNvPr>
          <p:cNvSpPr/>
          <p:nvPr/>
        </p:nvSpPr>
        <p:spPr>
          <a:xfrm>
            <a:off x="424539" y="1711779"/>
            <a:ext cx="3624944" cy="3603171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sz="2400" b="1" dirty="0">
                <a:latin typeface="Verdana" panose="020B0604030504040204" pitchFamily="34" charset="0"/>
                <a:ea typeface="Verdana" panose="020B0604030504040204" pitchFamily="34" charset="0"/>
              </a:rPr>
              <a:t>Pašvērtēšana</a:t>
            </a:r>
            <a:r>
              <a:rPr 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(iekšējā vērtēšana)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0" name="Ovāls 9">
            <a:extLst>
              <a:ext uri="{FF2B5EF4-FFF2-40B4-BE49-F238E27FC236}">
                <a16:creationId xmlns:a16="http://schemas.microsoft.com/office/drawing/2014/main" id="{E84DCE46-353C-BEBE-BD83-EFCDACB5546F}"/>
              </a:ext>
            </a:extLst>
          </p:cNvPr>
          <p:cNvSpPr/>
          <p:nvPr/>
        </p:nvSpPr>
        <p:spPr>
          <a:xfrm>
            <a:off x="8229606" y="1627414"/>
            <a:ext cx="3624944" cy="3603171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sz="2400" b="1" dirty="0">
                <a:latin typeface="Verdana" panose="020B0604030504040204" pitchFamily="34" charset="0"/>
                <a:ea typeface="Verdana" panose="020B0604030504040204" pitchFamily="34" charset="0"/>
              </a:rPr>
              <a:t>Akreditācija</a:t>
            </a:r>
          </a:p>
          <a:p>
            <a:pPr algn="ctr"/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 (ārējā vērtēšana)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5" name="Virsraksts 1">
            <a:extLst>
              <a:ext uri="{FF2B5EF4-FFF2-40B4-BE49-F238E27FC236}">
                <a16:creationId xmlns:a16="http://schemas.microsoft.com/office/drawing/2014/main" id="{95C0B9D3-B30B-A94E-31AF-EE0666B13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54400" y="381000"/>
            <a:ext cx="8128000" cy="527960"/>
          </a:xfrm>
        </p:spPr>
        <p:txBody>
          <a:bodyPr/>
          <a:lstStyle/>
          <a:p>
            <a:pPr algn="r"/>
            <a:r>
              <a:rPr lang="lv-LV" dirty="0">
                <a:solidFill>
                  <a:srgbClr val="7030A0"/>
                </a:solidFill>
              </a:rPr>
              <a:t>Kvalitātes vērtēšana un attīstības plānošana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16" name="Taisnstūris: ar noapaļotiem stūriem 15">
            <a:extLst>
              <a:ext uri="{FF2B5EF4-FFF2-40B4-BE49-F238E27FC236}">
                <a16:creationId xmlns:a16="http://schemas.microsoft.com/office/drawing/2014/main" id="{644F21A9-807E-715B-6CF9-FE06CC64DE4D}"/>
              </a:ext>
            </a:extLst>
          </p:cNvPr>
          <p:cNvSpPr/>
          <p:nvPr/>
        </p:nvSpPr>
        <p:spPr>
          <a:xfrm>
            <a:off x="4414147" y="2977242"/>
            <a:ext cx="3418126" cy="903514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Kvalitātes kritēriji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Bultiņa: pa labi 20">
            <a:extLst>
              <a:ext uri="{FF2B5EF4-FFF2-40B4-BE49-F238E27FC236}">
                <a16:creationId xmlns:a16="http://schemas.microsoft.com/office/drawing/2014/main" id="{FD60303C-08F3-1606-FE49-133C0AF6726D}"/>
              </a:ext>
            </a:extLst>
          </p:cNvPr>
          <p:cNvSpPr/>
          <p:nvPr/>
        </p:nvSpPr>
        <p:spPr>
          <a:xfrm>
            <a:off x="4087584" y="3151414"/>
            <a:ext cx="266691" cy="609600"/>
          </a:xfrm>
          <a:prstGeom prst="rightArrow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Bultiņa: pa kreisi 21">
            <a:extLst>
              <a:ext uri="{FF2B5EF4-FFF2-40B4-BE49-F238E27FC236}">
                <a16:creationId xmlns:a16="http://schemas.microsoft.com/office/drawing/2014/main" id="{6E77563B-F024-E50C-A43A-128709FCFFB8}"/>
              </a:ext>
            </a:extLst>
          </p:cNvPr>
          <p:cNvSpPr/>
          <p:nvPr/>
        </p:nvSpPr>
        <p:spPr>
          <a:xfrm>
            <a:off x="7892146" y="3151414"/>
            <a:ext cx="255823" cy="636814"/>
          </a:xfrm>
          <a:prstGeom prst="leftArrow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Bultiņa: uz leju 27">
            <a:extLst>
              <a:ext uri="{FF2B5EF4-FFF2-40B4-BE49-F238E27FC236}">
                <a16:creationId xmlns:a16="http://schemas.microsoft.com/office/drawing/2014/main" id="{6A0FBE53-721B-0CE4-4F24-C885CC146C90}"/>
              </a:ext>
            </a:extLst>
          </p:cNvPr>
          <p:cNvSpPr/>
          <p:nvPr/>
        </p:nvSpPr>
        <p:spPr>
          <a:xfrm>
            <a:off x="5742218" y="3929683"/>
            <a:ext cx="696683" cy="283071"/>
          </a:xfrm>
          <a:prstGeom prst="downArrow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aisnstūris: ar noapaļotiem stūriem 28">
            <a:extLst>
              <a:ext uri="{FF2B5EF4-FFF2-40B4-BE49-F238E27FC236}">
                <a16:creationId xmlns:a16="http://schemas.microsoft.com/office/drawing/2014/main" id="{5152A735-58B9-9B2D-B501-5456EA62C336}"/>
              </a:ext>
            </a:extLst>
          </p:cNvPr>
          <p:cNvSpPr/>
          <p:nvPr/>
        </p:nvSpPr>
        <p:spPr>
          <a:xfrm>
            <a:off x="4550223" y="4269906"/>
            <a:ext cx="3145973" cy="62050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Attīstības plānošana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0" name="Taisnstūris: ar noapaļotiem stūriem 29">
            <a:extLst>
              <a:ext uri="{FF2B5EF4-FFF2-40B4-BE49-F238E27FC236}">
                <a16:creationId xmlns:a16="http://schemas.microsoft.com/office/drawing/2014/main" id="{F5955758-7143-B96A-4314-EE082365916E}"/>
              </a:ext>
            </a:extLst>
          </p:cNvPr>
          <p:cNvSpPr/>
          <p:nvPr/>
        </p:nvSpPr>
        <p:spPr>
          <a:xfrm>
            <a:off x="4550222" y="5230585"/>
            <a:ext cx="3145973" cy="62050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Kvalitātes uzlabošanās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1" name="Bultiņa: uz leju 30">
            <a:extLst>
              <a:ext uri="{FF2B5EF4-FFF2-40B4-BE49-F238E27FC236}">
                <a16:creationId xmlns:a16="http://schemas.microsoft.com/office/drawing/2014/main" id="{83ECB7B3-BDE1-7E65-F2C4-7B06361D8CF0}"/>
              </a:ext>
            </a:extLst>
          </p:cNvPr>
          <p:cNvSpPr/>
          <p:nvPr/>
        </p:nvSpPr>
        <p:spPr>
          <a:xfrm>
            <a:off x="5742217" y="4933902"/>
            <a:ext cx="696683" cy="244946"/>
          </a:xfrm>
          <a:prstGeom prst="downArrow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610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FFEFA484-3E4E-6633-F6FD-7DA16889B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lv-LV" dirty="0">
                <a:solidFill>
                  <a:srgbClr val="7030A0"/>
                </a:solidFill>
              </a:rPr>
              <a:t>Izglītības iestāžu pašvērtēšana OECD valstīs*</a:t>
            </a:r>
            <a:endParaRPr lang="en-US" dirty="0">
              <a:solidFill>
                <a:srgbClr val="7030A0"/>
              </a:solidFill>
            </a:endParaRPr>
          </a:p>
        </p:txBody>
      </p:sp>
      <p:graphicFrame>
        <p:nvGraphicFramePr>
          <p:cNvPr id="8" name="Satura vietturis 7">
            <a:extLst>
              <a:ext uri="{FF2B5EF4-FFF2-40B4-BE49-F238E27FC236}">
                <a16:creationId xmlns:a16="http://schemas.microsoft.com/office/drawing/2014/main" id="{9B302325-3FA7-1F7F-2A7C-D0D5D3DA21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5933130"/>
              </p:ext>
            </p:extLst>
          </p:nvPr>
        </p:nvGraphicFramePr>
        <p:xfrm>
          <a:off x="1592943" y="1099458"/>
          <a:ext cx="9053286" cy="4516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F616717E-E38D-A1D1-FD26-80EE5A75F3B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209143" y="6325061"/>
            <a:ext cx="7373257" cy="272143"/>
          </a:xfrm>
        </p:spPr>
        <p:txBody>
          <a:bodyPr>
            <a:normAutofit/>
          </a:bodyPr>
          <a:lstStyle/>
          <a:p>
            <a:r>
              <a:rPr lang="en-GB" dirty="0"/>
              <a:t>*</a:t>
            </a:r>
            <a:r>
              <a:rPr lang="lv-LV" dirty="0"/>
              <a:t> </a:t>
            </a:r>
            <a:r>
              <a:rPr lang="en-GB" dirty="0"/>
              <a:t>Synergies for Better Learning: An International Perspective on Evaluation and Assessment (OECD; 2013)</a:t>
            </a:r>
            <a:endParaRPr lang="en-GB" b="0" i="1" dirty="0">
              <a:solidFill>
                <a:srgbClr val="515151"/>
              </a:solidFill>
              <a:effectLst/>
              <a:latin typeface="Roboto" panose="02000000000000000000" pitchFamily="2" charset="0"/>
            </a:endParaRPr>
          </a:p>
          <a:p>
            <a:endParaRPr lang="en-GB" dirty="0"/>
          </a:p>
        </p:txBody>
      </p:sp>
      <p:sp>
        <p:nvSpPr>
          <p:cNvPr id="9" name="Taisnstūris: ar noapaļotiem stūriem 8">
            <a:extLst>
              <a:ext uri="{FF2B5EF4-FFF2-40B4-BE49-F238E27FC236}">
                <a16:creationId xmlns:a16="http://schemas.microsoft.com/office/drawing/2014/main" id="{4A97EB9C-2B58-06E9-D498-9D64870A66DE}"/>
              </a:ext>
            </a:extLst>
          </p:cNvPr>
          <p:cNvSpPr/>
          <p:nvPr/>
        </p:nvSpPr>
        <p:spPr>
          <a:xfrm>
            <a:off x="8654143" y="4549836"/>
            <a:ext cx="2514600" cy="1208706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sz="1600" b="1" dirty="0">
                <a:latin typeface="Verdana" panose="020B0604030504040204" pitchFamily="34" charset="0"/>
                <a:ea typeface="Verdana" panose="020B0604030504040204" pitchFamily="34" charset="0"/>
              </a:rPr>
              <a:t>4 valstis</a:t>
            </a:r>
          </a:p>
          <a:p>
            <a:pPr algn="ctr"/>
            <a:endParaRPr lang="lv-LV" sz="16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lv-LV" sz="1600" dirty="0">
                <a:latin typeface="Verdana" panose="020B0604030504040204" pitchFamily="34" charset="0"/>
                <a:ea typeface="Verdana" panose="020B0604030504040204" pitchFamily="34" charset="0"/>
              </a:rPr>
              <a:t>Grieķija, Itālija, Meksika, Spānija</a:t>
            </a:r>
            <a:endParaRPr lang="en-US" sz="1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0" name="Taisnstūris: ar noapaļotiem stūriem 9">
            <a:extLst>
              <a:ext uri="{FF2B5EF4-FFF2-40B4-BE49-F238E27FC236}">
                <a16:creationId xmlns:a16="http://schemas.microsoft.com/office/drawing/2014/main" id="{7811EAE6-8198-489D-629E-9412D334F97D}"/>
              </a:ext>
            </a:extLst>
          </p:cNvPr>
          <p:cNvSpPr/>
          <p:nvPr/>
        </p:nvSpPr>
        <p:spPr>
          <a:xfrm>
            <a:off x="6988627" y="1298751"/>
            <a:ext cx="4800602" cy="2239105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sz="1600" b="1" dirty="0">
                <a:latin typeface="Verdana" panose="020B0604030504040204" pitchFamily="34" charset="0"/>
                <a:ea typeface="Verdana" panose="020B0604030504040204" pitchFamily="34" charset="0"/>
              </a:rPr>
              <a:t>24 valstis</a:t>
            </a:r>
          </a:p>
          <a:p>
            <a:pPr algn="ctr"/>
            <a:endParaRPr lang="lv-LV" sz="16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lv-LV" sz="1600" dirty="0">
                <a:latin typeface="Verdana" panose="020B0604030504040204" pitchFamily="34" charset="0"/>
                <a:ea typeface="Verdana" panose="020B0604030504040204" pitchFamily="34" charset="0"/>
              </a:rPr>
              <a:t>Apvienotā Karaliste, ASV, Austrija, Austrālija, Čehija, Francija, Igaunija, Islande, Izraēla, Īrija, Japāna, Jaunzēlande, Kanāda, Koreja, Luksemburga, Norvēģija, Polija, Portugāle, Slovākija, Slovēnija, Somija, Turcija, Ungārija, Zviedrija</a:t>
            </a:r>
            <a:endParaRPr lang="en-US" sz="1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Taisnstūris: ar noapaļotiem stūriem 10">
            <a:extLst>
              <a:ext uri="{FF2B5EF4-FFF2-40B4-BE49-F238E27FC236}">
                <a16:creationId xmlns:a16="http://schemas.microsoft.com/office/drawing/2014/main" id="{431B5171-9EAF-B236-A2E4-5C7654AA8F16}"/>
              </a:ext>
            </a:extLst>
          </p:cNvPr>
          <p:cNvSpPr/>
          <p:nvPr/>
        </p:nvSpPr>
        <p:spPr>
          <a:xfrm>
            <a:off x="1640115" y="4407076"/>
            <a:ext cx="1992086" cy="1208706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sz="1600" b="1" dirty="0">
                <a:latin typeface="Verdana" panose="020B0604030504040204" pitchFamily="34" charset="0"/>
                <a:ea typeface="Verdana" panose="020B0604030504040204" pitchFamily="34" charset="0"/>
              </a:rPr>
              <a:t>3 valstis</a:t>
            </a:r>
          </a:p>
          <a:p>
            <a:pPr algn="ctr"/>
            <a:endParaRPr lang="lv-LV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lv-LV" sz="1600" dirty="0">
                <a:latin typeface="Verdana" panose="020B0604030504040204" pitchFamily="34" charset="0"/>
                <a:ea typeface="Verdana" panose="020B0604030504040204" pitchFamily="34" charset="0"/>
              </a:rPr>
              <a:t>Beļģija, Dānija, Nīderlande</a:t>
            </a:r>
            <a:endParaRPr lang="en-US" sz="1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2323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A0D7EA74-C27A-DB1F-FE40-CC2B4453E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54400" y="381000"/>
            <a:ext cx="8128000" cy="370113"/>
          </a:xfrm>
        </p:spPr>
        <p:txBody>
          <a:bodyPr>
            <a:normAutofit fontScale="90000"/>
          </a:bodyPr>
          <a:lstStyle/>
          <a:p>
            <a:pPr algn="r"/>
            <a:r>
              <a:rPr lang="lv-LV" dirty="0">
                <a:solidFill>
                  <a:srgbClr val="7030A0"/>
                </a:solidFill>
              </a:rPr>
              <a:t>OECD rekomendācijas Latvijai:</a:t>
            </a:r>
            <a:br>
              <a:rPr lang="lv-LV" dirty="0">
                <a:solidFill>
                  <a:srgbClr val="7030A0"/>
                </a:solidFill>
              </a:rPr>
            </a:b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C6394D2A-F43E-FC11-BCE9-8839D6766E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2800" y="1755083"/>
            <a:ext cx="4753429" cy="3982472"/>
          </a:xfrm>
        </p:spPr>
        <p:txBody>
          <a:bodyPr>
            <a:normAutofit/>
          </a:bodyPr>
          <a:lstStyle/>
          <a:p>
            <a:r>
              <a:rPr lang="lv-LV" sz="1600" b="1" dirty="0"/>
              <a:t>Pirmsskolas izglītība:</a:t>
            </a:r>
          </a:p>
          <a:p>
            <a:r>
              <a:rPr lang="lv-LV" sz="1600" b="1" dirty="0">
                <a:solidFill>
                  <a:srgbClr val="7030A0"/>
                </a:solidFill>
              </a:rPr>
              <a:t>Stiprināt uzraudzību, datu vākšanu un pētījumu rezultātu izmantošanu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lv-LV" sz="1600" u="sng" dirty="0"/>
              <a:t>IZM ir </a:t>
            </a:r>
            <a:r>
              <a:rPr lang="lv-LV" sz="1600" b="1" u="sng" dirty="0"/>
              <a:t>jāveicina un jānodrošina skaidrāki norādījumi </a:t>
            </a:r>
            <a:r>
              <a:rPr lang="lv-LV" sz="1600" u="sng" dirty="0"/>
              <a:t>pašvaldībām un agrīnās pirmsskolas izglītības un aprūpes (APIA) iestādēm </a:t>
            </a:r>
            <a:r>
              <a:rPr lang="lv-LV" sz="1600" b="1" u="sng" dirty="0"/>
              <a:t>par pašvērtējumu veikšanu</a:t>
            </a:r>
            <a:r>
              <a:rPr lang="lv-LV" sz="1600" dirty="0"/>
              <a:t>.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lv-LV" sz="1600" dirty="0"/>
              <a:t>Latvijai turpmāk jānostiprina datu vākšana nacionālā līmenī, kā arī jānostiprina datu un APIA pētījumu pierādījumu uzraudzība un izmantošana.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lv-LV" sz="1600" dirty="0"/>
              <a:t>IZM ir jāizvērtē IKVD mandātu, lai tas ietvertu APIA programmu vērtēšanu.</a:t>
            </a:r>
            <a:endParaRPr lang="en-US" sz="1600" dirty="0"/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A12A03E1-B16B-E1D2-5555-796C1DE0707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01171" y="6383079"/>
            <a:ext cx="6306457" cy="304800"/>
          </a:xfrm>
        </p:spPr>
        <p:txBody>
          <a:bodyPr>
            <a:normAutofit fontScale="92500"/>
          </a:bodyPr>
          <a:lstStyle/>
          <a:p>
            <a:r>
              <a:rPr lang="lv-LV" dirty="0"/>
              <a:t>* OECD </a:t>
            </a:r>
            <a:r>
              <a:rPr lang="lv-LV" dirty="0" err="1"/>
              <a:t>Pirmsiestāšanās</a:t>
            </a:r>
            <a:r>
              <a:rPr lang="lv-LV" dirty="0"/>
              <a:t> ziņojums par Latvijas izglītības sistēmu, politiku un praksi (OECD; 2016)</a:t>
            </a:r>
            <a:endParaRPr lang="en-US" dirty="0"/>
          </a:p>
        </p:txBody>
      </p:sp>
      <p:sp>
        <p:nvSpPr>
          <p:cNvPr id="6" name="Satura vietturis 2">
            <a:extLst>
              <a:ext uri="{FF2B5EF4-FFF2-40B4-BE49-F238E27FC236}">
                <a16:creationId xmlns:a16="http://schemas.microsoft.com/office/drawing/2014/main" id="{954ED268-1337-54E3-AF25-1A44B30DFFCF}"/>
              </a:ext>
            </a:extLst>
          </p:cNvPr>
          <p:cNvSpPr txBox="1">
            <a:spLocks/>
          </p:cNvSpPr>
          <p:nvPr/>
        </p:nvSpPr>
        <p:spPr>
          <a:xfrm>
            <a:off x="6190342" y="1417643"/>
            <a:ext cx="5188858" cy="49654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1600" b="1" dirty="0"/>
              <a:t>Pamatizglītība:</a:t>
            </a:r>
          </a:p>
          <a:p>
            <a:r>
              <a:rPr lang="lv-LV" sz="1600" b="1" dirty="0">
                <a:solidFill>
                  <a:srgbClr val="7030A0"/>
                </a:solidFill>
              </a:rPr>
              <a:t>Izstrādāt saskaņotu izvērtēšanas sistēmu uz pierādījumiem balstītai izglītības politikai un praksei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lv-LV" sz="1600" b="1" u="sng" dirty="0"/>
              <a:t>Latvijai jāturpina veicināt stipru skolu pašvērtējuma izveidi</a:t>
            </a:r>
            <a:r>
              <a:rPr lang="lv-LV" sz="1600" u="sng" dirty="0"/>
              <a:t>. Iespējams, ka palīdzēt var atbildības noteikšana skolu vadītājiem un skolu vadītāju kursi par skolu pašvērtēšanu.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lv-LV" sz="1600" dirty="0"/>
              <a:t>Ir jānostiprina skolu novērtēšanas funkcija, skolu ārējā novērtēšana un atbalsta sniegšana pēc tam.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lv-LV" sz="1600" dirty="0"/>
              <a:t>IKVD ir jānostiprina </a:t>
            </a:r>
            <a:r>
              <a:rPr lang="lv-LV" sz="1600" dirty="0" err="1"/>
              <a:t>pēcatbalsts</a:t>
            </a:r>
            <a:r>
              <a:rPr lang="lv-LV" sz="1600" dirty="0"/>
              <a:t> skolām un Latvijai ir jāizvērtē iespēja paplašināt mandātu, lai izvērtētu pašvaldību efektivitāti skolu atbalstam.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lv-LV" sz="1600" dirty="0"/>
              <a:t>Turpmāk skolu vadītāji ir ārēji jāvērtē, lai sekmētu viņu profesionālo izaugsmi un skolas darba uzlabojumus.</a:t>
            </a:r>
          </a:p>
          <a:p>
            <a:endParaRPr lang="en-US" sz="1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C595F34-4D71-A0EC-7940-D150471A64EC}"/>
              </a:ext>
            </a:extLst>
          </p:cNvPr>
          <p:cNvSpPr txBox="1"/>
          <p:nvPr/>
        </p:nvSpPr>
        <p:spPr>
          <a:xfrm>
            <a:off x="7830458" y="883766"/>
            <a:ext cx="3882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v-LV" b="1" dirty="0" err="1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Pirmsiestāšanās</a:t>
            </a:r>
            <a:r>
              <a:rPr lang="lv-LV" b="1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ziņojums*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97916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D0A16AC4-5D18-EEF9-D060-C22C13FD6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5286" y="606224"/>
            <a:ext cx="8128000" cy="631371"/>
          </a:xfrm>
        </p:spPr>
        <p:txBody>
          <a:bodyPr/>
          <a:lstStyle/>
          <a:p>
            <a:pPr algn="r"/>
            <a:r>
              <a:rPr lang="lv-LV" dirty="0">
                <a:solidFill>
                  <a:srgbClr val="7030A0"/>
                </a:solidFill>
              </a:rPr>
              <a:t>Izglītības likums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27229A77-7E6F-7D5A-1E1D-21E3C141AF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3971" y="1850571"/>
            <a:ext cx="5486400" cy="4330032"/>
          </a:xfrm>
        </p:spPr>
        <p:txBody>
          <a:bodyPr>
            <a:normAutofit/>
          </a:bodyPr>
          <a:lstStyle/>
          <a:p>
            <a:r>
              <a:rPr lang="lv-LV" sz="1800" b="1" i="0" dirty="0">
                <a:solidFill>
                  <a:srgbClr val="414142"/>
                </a:solidFill>
                <a:effectLst/>
              </a:rPr>
              <a:t>30.pants. Izglītības iestādes vadītājs</a:t>
            </a:r>
            <a:endParaRPr lang="lv-LV" sz="1800" dirty="0"/>
          </a:p>
          <a:p>
            <a:r>
              <a:rPr lang="lv-LV" sz="1800" b="0" i="0" dirty="0">
                <a:solidFill>
                  <a:srgbClr val="414142"/>
                </a:solidFill>
                <a:effectLst/>
              </a:rPr>
              <a:t>(3) … Izglītības iestādes vadītājs </a:t>
            </a:r>
            <a:r>
              <a:rPr lang="lv-LV" sz="1800" b="1" i="0" dirty="0">
                <a:solidFill>
                  <a:srgbClr val="414142"/>
                </a:solidFill>
                <a:effectLst/>
              </a:rPr>
              <a:t>vienu reizi mācību gadā sniedz padomei atskaiti </a:t>
            </a:r>
            <a:r>
              <a:rPr lang="lv-LV" sz="1800" b="0" i="0" dirty="0">
                <a:solidFill>
                  <a:srgbClr val="414142"/>
                </a:solidFill>
                <a:effectLst/>
              </a:rPr>
              <a:t>par izglītības procesu un tā rezultātiem, kā arī par izglītības iestādes darba organizācijas apstākļiem…</a:t>
            </a:r>
          </a:p>
          <a:p>
            <a:r>
              <a:rPr lang="lv-LV" sz="1800" b="0" i="0" dirty="0">
                <a:solidFill>
                  <a:srgbClr val="414142"/>
                </a:solidFill>
                <a:effectLst/>
              </a:rPr>
              <a:t>(3</a:t>
            </a:r>
            <a:r>
              <a:rPr lang="lv-LV" sz="1800" b="0" i="0" baseline="30000" dirty="0">
                <a:solidFill>
                  <a:srgbClr val="414142"/>
                </a:solidFill>
                <a:effectLst/>
              </a:rPr>
              <a:t>5</a:t>
            </a:r>
            <a:r>
              <a:rPr lang="lv-LV" sz="1800" b="0" i="0" dirty="0">
                <a:solidFill>
                  <a:srgbClr val="414142"/>
                </a:solidFill>
                <a:effectLst/>
              </a:rPr>
              <a:t>) Saskaņā ar Izglītības attīstības pamatnostādnēm un dibinātāja noteiktajiem mērķiem izglītības iestādes vadītājs veido un attīsta izglītības iestādes kvalitātes sistēmu un </a:t>
            </a:r>
            <a:r>
              <a:rPr lang="lv-LV" sz="1800" b="1" i="0" dirty="0">
                <a:solidFill>
                  <a:srgbClr val="414142"/>
                </a:solidFill>
                <a:effectLst/>
              </a:rPr>
              <a:t>nodrošina ikgadēju izglītības iestādes pašvērtēšanu, tai skaitā analizējot datus par izglītības procesu, saturu, vidi un pārvaldību</a:t>
            </a:r>
            <a:r>
              <a:rPr lang="lv-LV" sz="1800" b="0" i="0" dirty="0">
                <a:solidFill>
                  <a:srgbClr val="414142"/>
                </a:solidFill>
                <a:effectLst/>
              </a:rPr>
              <a:t>.</a:t>
            </a:r>
            <a:endParaRPr lang="lv-LV" sz="1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3DB51FF-1709-C15A-468E-7521EF913099}"/>
              </a:ext>
            </a:extLst>
          </p:cNvPr>
          <p:cNvSpPr txBox="1"/>
          <p:nvPr/>
        </p:nvSpPr>
        <p:spPr>
          <a:xfrm>
            <a:off x="511629" y="1850571"/>
            <a:ext cx="541020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b="1" i="0" dirty="0">
                <a:solidFill>
                  <a:srgbClr val="41414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29. pants. Izglītības iestādes dibinātāja kompetence</a:t>
            </a:r>
            <a:endParaRPr lang="lv-LV" i="0" dirty="0">
              <a:solidFill>
                <a:srgbClr val="414142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lv-LV" dirty="0">
                <a:solidFill>
                  <a:srgbClr val="41414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Izglītības iestādes dibinātājs:</a:t>
            </a:r>
          </a:p>
          <a:p>
            <a:endParaRPr lang="lv-LV" dirty="0">
              <a:solidFill>
                <a:srgbClr val="414142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lv-LV" b="0" i="0" dirty="0">
                <a:solidFill>
                  <a:srgbClr val="41414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3) sadarbībā ar dibināto izglītības iestādi nosaka un </a:t>
            </a:r>
            <a:r>
              <a:rPr lang="lv-LV" b="1" i="0" dirty="0">
                <a:solidFill>
                  <a:srgbClr val="41414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reizi trijos gados izvērtē </a:t>
            </a:r>
            <a:r>
              <a:rPr lang="lv-LV" b="0" i="0" dirty="0">
                <a:solidFill>
                  <a:srgbClr val="41414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izglītības iestādes darbības un izglītības programmas (izņemot studiju programmas) īstenošanas </a:t>
            </a:r>
            <a:r>
              <a:rPr lang="lv-LV" b="1" i="0" dirty="0">
                <a:solidFill>
                  <a:srgbClr val="41414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kvalitātes mērķus un sasniedzamos rezultātus </a:t>
            </a:r>
            <a:r>
              <a:rPr lang="lv-LV" b="0" i="0" dirty="0">
                <a:solidFill>
                  <a:srgbClr val="41414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Ministru kabineta noteiktajā kārtībā;</a:t>
            </a:r>
          </a:p>
          <a:p>
            <a:endParaRPr lang="lv-LV" dirty="0">
              <a:solidFill>
                <a:srgbClr val="414142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lv-LV" b="0" i="0" dirty="0">
                <a:solidFill>
                  <a:srgbClr val="41414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5) darbojas izglītības iestādes padomē, kā arī </a:t>
            </a:r>
            <a:r>
              <a:rPr lang="lv-LV" b="1" i="0" dirty="0">
                <a:solidFill>
                  <a:srgbClr val="41414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piedalās izglītības iestādes </a:t>
            </a:r>
            <a:r>
              <a:rPr lang="lv-LV" b="0" i="0" dirty="0">
                <a:solidFill>
                  <a:srgbClr val="41414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(izņemot augstskolas un koledžas) </a:t>
            </a:r>
            <a:r>
              <a:rPr lang="lv-LV" b="1" i="0" dirty="0">
                <a:solidFill>
                  <a:srgbClr val="41414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pašvērtēšanā</a:t>
            </a:r>
            <a:r>
              <a:rPr lang="lv-LV" b="0" i="0" dirty="0">
                <a:solidFill>
                  <a:srgbClr val="41414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;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67462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A0D7EA74-C27A-DB1F-FE40-CC2B4453E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54400" y="381000"/>
            <a:ext cx="8128000" cy="674914"/>
          </a:xfrm>
        </p:spPr>
        <p:txBody>
          <a:bodyPr>
            <a:normAutofit fontScale="90000"/>
          </a:bodyPr>
          <a:lstStyle/>
          <a:p>
            <a:pPr algn="r"/>
            <a:r>
              <a:rPr lang="lv-LV" dirty="0">
                <a:solidFill>
                  <a:srgbClr val="7030A0"/>
                </a:solidFill>
              </a:rPr>
              <a:t>OECD 2022:</a:t>
            </a:r>
            <a:br>
              <a:rPr lang="lv-LV" dirty="0">
                <a:solidFill>
                  <a:srgbClr val="7030A0"/>
                </a:solidFill>
              </a:rPr>
            </a:br>
            <a:r>
              <a:rPr lang="lv-LV" dirty="0">
                <a:solidFill>
                  <a:srgbClr val="7030A0"/>
                </a:solidFill>
              </a:rPr>
              <a:t>konference «Līdera loma izglītībā»*</a:t>
            </a:r>
            <a:br>
              <a:rPr lang="lv-LV" dirty="0">
                <a:solidFill>
                  <a:srgbClr val="7030A0"/>
                </a:solidFill>
              </a:rPr>
            </a:b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A12A03E1-B16B-E1D2-5555-796C1DE0707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01171" y="6383079"/>
            <a:ext cx="6306457" cy="304800"/>
          </a:xfrm>
        </p:spPr>
        <p:txBody>
          <a:bodyPr>
            <a:normAutofit/>
          </a:bodyPr>
          <a:lstStyle/>
          <a:p>
            <a:r>
              <a:rPr lang="lv-LV" dirty="0"/>
              <a:t>*</a:t>
            </a:r>
            <a:endParaRPr lang="en-US" dirty="0"/>
          </a:p>
        </p:txBody>
      </p:sp>
      <p:sp>
        <p:nvSpPr>
          <p:cNvPr id="7" name="Satura vietturis 6">
            <a:extLst>
              <a:ext uri="{FF2B5EF4-FFF2-40B4-BE49-F238E27FC236}">
                <a16:creationId xmlns:a16="http://schemas.microsoft.com/office/drawing/2014/main" id="{C3119991-F2B2-7B03-967C-089868E742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4400" y="1698172"/>
            <a:ext cx="8128000" cy="3461655"/>
          </a:xfrm>
        </p:spPr>
        <p:txBody>
          <a:bodyPr>
            <a:normAutofit fontScale="92500" lnSpcReduction="10000"/>
          </a:bodyPr>
          <a:lstStyle/>
          <a:p>
            <a:r>
              <a:rPr lang="lv-LV" dirty="0"/>
              <a:t>Ir svarīgi ieguldīt </a:t>
            </a:r>
            <a:r>
              <a:rPr lang="lv-LV" b="1" u="sng" dirty="0"/>
              <a:t>izglītības iestāžu pašvērtēšanā un tās turpmākā uzlabošanā</a:t>
            </a:r>
            <a:r>
              <a:rPr lang="lv-LV" dirty="0"/>
              <a:t>, jo: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lv-LV" dirty="0"/>
              <a:t>tas nodrošina profesionālu izaugsmi (sākotnējo un mūžizglītības kontekstā);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lv-LV" dirty="0"/>
              <a:t>veicina skolu savstarpējo refleksiju par kvalitāti un iespējamajiem uzlabojumiem izglītības iestādes darbā;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lv-LV" dirty="0"/>
              <a:t>svarīgi nodrošināt pieeju instrumentiem un resursiem, lai iegūtu datos balstītu izglītības iestādes darba izvērtējumu;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lv-LV" dirty="0"/>
              <a:t>nodrošina pāreju uz pieeju «skola kā mācīšanās organizācijā»;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lv-LV" dirty="0"/>
              <a:t>nepieciešams atbalsts skolu vadības komandām datu </a:t>
            </a:r>
            <a:r>
              <a:rPr lang="lv-LV" dirty="0" err="1"/>
              <a:t>pratībā</a:t>
            </a:r>
            <a:r>
              <a:rPr lang="lv-LV" dirty="0"/>
              <a:t>.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4E5A899-15BB-3B01-9553-71D6C0110734}"/>
              </a:ext>
            </a:extLst>
          </p:cNvPr>
          <p:cNvSpPr txBox="1"/>
          <p:nvPr/>
        </p:nvSpPr>
        <p:spPr>
          <a:xfrm>
            <a:off x="1143000" y="5287040"/>
            <a:ext cx="103196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b="1" dirty="0">
                <a:latin typeface="Verdana" panose="020B0604030504040204" pitchFamily="34" charset="0"/>
                <a:ea typeface="Verdana" panose="020B0604030504040204" pitchFamily="34" charset="0"/>
              </a:rPr>
              <a:t>Latvijā ir kvalitatīvi veidota iekšējā un ārējā kvalitātes vērtēšana, kas uzskatāma par vienu no labas prakses piemēriem OECD valstīs.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E5C5B21-E94F-6BA6-BA56-9C4F62CDEBBC}"/>
              </a:ext>
            </a:extLst>
          </p:cNvPr>
          <p:cNvSpPr txBox="1"/>
          <p:nvPr/>
        </p:nvSpPr>
        <p:spPr>
          <a:xfrm>
            <a:off x="947058" y="6056510"/>
            <a:ext cx="1063534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v-LV" sz="1200" dirty="0">
                <a:latin typeface="Verdana" panose="020B0604030504040204" pitchFamily="34" charset="0"/>
                <a:ea typeface="Verdana" panose="020B0604030504040204" pitchFamily="34" charset="0"/>
              </a:rPr>
              <a:t>* </a:t>
            </a:r>
            <a:r>
              <a:rPr lang="lv-LV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Marko</a:t>
            </a:r>
            <a:r>
              <a:rPr lang="lv-LV" sz="1200" dirty="0">
                <a:latin typeface="Verdana" panose="020B0604030504040204" pitchFamily="34" charset="0"/>
                <a:ea typeface="Verdana" panose="020B0604030504040204" pitchFamily="34" charset="0"/>
              </a:rPr>
              <a:t> Kols: </a:t>
            </a:r>
            <a:r>
              <a:rPr lang="en-US" sz="1200" dirty="0">
                <a:latin typeface="Verdana" panose="020B0604030504040204" pitchFamily="34" charset="0"/>
                <a:ea typeface="Verdana" panose="020B0604030504040204" pitchFamily="34" charset="0"/>
              </a:rPr>
              <a:t>chrome-extension://</a:t>
            </a:r>
            <a:r>
              <a:rPr lang="en-US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efaidnbmnnnibpcajpcglclefindmkaj</a:t>
            </a:r>
            <a:r>
              <a:rPr lang="en-US" sz="1200" dirty="0">
                <a:latin typeface="Verdana" panose="020B0604030504040204" pitchFamily="34" charset="0"/>
                <a:ea typeface="Verdana" panose="020B0604030504040204" pitchFamily="34" charset="0"/>
              </a:rPr>
              <a:t>/https://www.izm.gov.lv/lv/media/17168/download?attachment</a:t>
            </a:r>
            <a:r>
              <a:rPr lang="lv-LV" sz="1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endParaRPr lang="en-US" sz="1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07025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B8A65A32-0621-0FFF-29A6-AC0802A47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lv-LV" dirty="0">
                <a:solidFill>
                  <a:srgbClr val="7030A0"/>
                </a:solidFill>
              </a:rPr>
              <a:t>Ministru kabineta noteikumu projekts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798FC0BE-DED6-9228-7CC4-A5880A53F8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7372" y="1012997"/>
            <a:ext cx="8763000" cy="1774373"/>
          </a:xfrm>
        </p:spPr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lv-LV" sz="1600" dirty="0">
                <a:effectLst/>
              </a:rPr>
              <a:t>Pašnovērtējuma ziņojumu izglītības iestāde publisko izglītības iestādes vai tās dibinātāja tīmekļa vietnē katru gadu līdz 1. novembrim (dibinātājs saskaņo)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lv-LV" sz="1600" dirty="0">
                <a:effectLst/>
              </a:rPr>
              <a:t>Izglītības iestāde četru gadu laikā nodrošina visu 12 kritēriju pašvērtēšanu, katru gadu izvēloties vērtējamos kritērijus.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lv-LV" sz="1600" dirty="0">
                <a:effectLst/>
              </a:rPr>
              <a:t>Izvirzīto prioritāšu sasniegšanu un kritēriju “mācīšana un mācīšanās” izvērtē katru gadu.</a:t>
            </a:r>
            <a:endParaRPr lang="en-US" sz="1600" dirty="0">
              <a:effectLst/>
            </a:endParaRPr>
          </a:p>
        </p:txBody>
      </p:sp>
      <p:sp>
        <p:nvSpPr>
          <p:cNvPr id="6" name="Satura vietturis 2">
            <a:extLst>
              <a:ext uri="{FF2B5EF4-FFF2-40B4-BE49-F238E27FC236}">
                <a16:creationId xmlns:a16="http://schemas.microsoft.com/office/drawing/2014/main" id="{BA62E87C-39BC-BDF8-C75F-2FD623506F26}"/>
              </a:ext>
            </a:extLst>
          </p:cNvPr>
          <p:cNvSpPr txBox="1">
            <a:spLocks/>
          </p:cNvSpPr>
          <p:nvPr/>
        </p:nvSpPr>
        <p:spPr>
          <a:xfrm>
            <a:off x="2917372" y="5660573"/>
            <a:ext cx="8665028" cy="6338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1400" kern="0" dirty="0"/>
              <a:t>NB Izglītības iestādes pašnovērtējuma ziņojumā tiek iekļauta arī </a:t>
            </a:r>
            <a:r>
              <a:rPr lang="lv-LV" sz="1400" b="1" kern="0" dirty="0"/>
              <a:t>informācija par izglītības iestādes apmeklējumā</a:t>
            </a:r>
            <a:r>
              <a:rPr lang="lv-LV" sz="1400" kern="0" dirty="0"/>
              <a:t> </a:t>
            </a:r>
            <a:r>
              <a:rPr lang="lv-LV" sz="1400" b="1" kern="0" dirty="0"/>
              <a:t>noteikto uzdevumu ieviešanu</a:t>
            </a:r>
            <a:r>
              <a:rPr lang="lv-LV" sz="1400" kern="0" dirty="0"/>
              <a:t>.</a:t>
            </a:r>
            <a:endParaRPr lang="en-US" sz="1600" dirty="0"/>
          </a:p>
        </p:txBody>
      </p:sp>
      <p:pic>
        <p:nvPicPr>
          <p:cNvPr id="7" name="Grafika 6" descr="Savienojumi">
            <a:extLst>
              <a:ext uri="{FF2B5EF4-FFF2-40B4-BE49-F238E27FC236}">
                <a16:creationId xmlns:a16="http://schemas.microsoft.com/office/drawing/2014/main" id="{779C3A21-58EF-CB5E-A089-5A3FB719CB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3142" y="2427515"/>
            <a:ext cx="1774372" cy="1774372"/>
          </a:xfrm>
          <a:prstGeom prst="rect">
            <a:avLst/>
          </a:prstGeom>
        </p:spPr>
      </p:pic>
      <p:sp>
        <p:nvSpPr>
          <p:cNvPr id="8" name="Satura vietturis 2">
            <a:extLst>
              <a:ext uri="{FF2B5EF4-FFF2-40B4-BE49-F238E27FC236}">
                <a16:creationId xmlns:a16="http://schemas.microsoft.com/office/drawing/2014/main" id="{B0E364AD-B931-D6F1-039F-545460613E82}"/>
              </a:ext>
            </a:extLst>
          </p:cNvPr>
          <p:cNvSpPr txBox="1">
            <a:spLocks/>
          </p:cNvSpPr>
          <p:nvPr/>
        </p:nvSpPr>
        <p:spPr>
          <a:xfrm>
            <a:off x="2917372" y="2787370"/>
            <a:ext cx="8369300" cy="29609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1600" b="1" dirty="0"/>
              <a:t>Izglītības iestādes pašnovērtējuma ziņojumā iekļauj</a:t>
            </a:r>
            <a:r>
              <a:rPr lang="lv-LV" sz="1600" dirty="0"/>
              <a:t>: </a:t>
            </a:r>
            <a:endParaRPr lang="en-US" sz="1600" dirty="0"/>
          </a:p>
          <a:p>
            <a:pPr marL="342900" indent="-342900" algn="just">
              <a:buFont typeface="+mj-lt"/>
              <a:buAutoNum type="arabicPeriod"/>
            </a:pPr>
            <a:r>
              <a:rPr lang="lv-LV" sz="1400" dirty="0"/>
              <a:t>izglītības iestādes nosaukumu, izglītības iestādes vadītāju; </a:t>
            </a:r>
            <a:endParaRPr lang="en-US" sz="1400" dirty="0"/>
          </a:p>
          <a:p>
            <a:pPr marL="342900" indent="-342900" algn="just">
              <a:buFont typeface="+mj-lt"/>
              <a:buAutoNum type="arabicPeriod"/>
            </a:pPr>
            <a:r>
              <a:rPr lang="lv-LV" sz="1400" dirty="0"/>
              <a:t>izglītības iestādes darbības un izglītības programmas īstenošanas kvalitātes mērķus;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lv-LV" sz="1400" dirty="0"/>
              <a:t>informāciju par izvirzīto prioritāšu sasniegšanu;</a:t>
            </a:r>
            <a:endParaRPr lang="en-US" sz="1400" dirty="0"/>
          </a:p>
          <a:p>
            <a:pPr marL="342900" indent="-342900" algn="just">
              <a:buFont typeface="+mj-lt"/>
              <a:buAutoNum type="arabicPeriod"/>
            </a:pPr>
            <a:r>
              <a:rPr lang="lv-LV" sz="1400" dirty="0"/>
              <a:t>kritēriju izvērtējumu, īpaši stiprās puses un turpmākās attīstības vajadzības; </a:t>
            </a:r>
            <a:endParaRPr lang="en-US" sz="1400" dirty="0"/>
          </a:p>
          <a:p>
            <a:pPr marL="342900" indent="-342900" algn="just">
              <a:buFont typeface="+mj-lt"/>
              <a:buAutoNum type="arabicPeriod"/>
            </a:pPr>
            <a:r>
              <a:rPr lang="lv-LV" sz="1400" dirty="0"/>
              <a:t>informāciju par nozīmīgākajiem īstenotajiem projektiem un to rezultātus; </a:t>
            </a:r>
            <a:endParaRPr lang="en-US" sz="1400" dirty="0"/>
          </a:p>
          <a:p>
            <a:pPr marL="342900" indent="-342900" algn="just">
              <a:buFont typeface="+mj-lt"/>
              <a:buAutoNum type="arabicPeriod"/>
            </a:pPr>
            <a:r>
              <a:rPr lang="lv-LV" sz="1400" dirty="0"/>
              <a:t>citus sasniegumus un izglītības iestādei būtisko informāciju;</a:t>
            </a:r>
            <a:endParaRPr lang="en-US" sz="1400" dirty="0"/>
          </a:p>
          <a:p>
            <a:pPr marL="342900" indent="-342900" algn="just">
              <a:buFont typeface="+mj-lt"/>
              <a:buAutoNum type="arabicPeriod"/>
            </a:pPr>
            <a:r>
              <a:rPr lang="lv-LV" sz="1400" dirty="0"/>
              <a:t>informāciju par izglītības iestādes akreditācijā vai izglītības iestādes vadītāja novērtēšanā norādīto uzdevumu izpildi (ja attiecināms).</a:t>
            </a:r>
            <a:endParaRPr lang="en-US" sz="1400" dirty="0"/>
          </a:p>
          <a:p>
            <a:pPr marL="342900" indent="-342900">
              <a:buFont typeface="+mj-lt"/>
              <a:buAutoNum type="arabicPeriod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2738915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A79AEEDC-8E94-8F31-72C1-EABF66E8B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lv-LV" dirty="0">
                <a:solidFill>
                  <a:srgbClr val="7030A0"/>
                </a:solidFill>
              </a:rPr>
              <a:t>Izglītības iestāžu pašvērtēšana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43E4CA94-29D9-2DE2-6E11-F0FEF5DC39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752602"/>
            <a:ext cx="10591800" cy="653142"/>
          </a:xfrm>
        </p:spPr>
        <p:txBody>
          <a:bodyPr/>
          <a:lstStyle/>
          <a:p>
            <a:r>
              <a:rPr lang="lv-LV" sz="1800" b="1" kern="0" dirty="0">
                <a:effectLst/>
              </a:rPr>
              <a:t>Pašvērtēšana</a:t>
            </a:r>
            <a:r>
              <a:rPr lang="lv-LV" sz="1800" kern="0" dirty="0">
                <a:effectLst/>
              </a:rPr>
              <a:t> ir </a:t>
            </a:r>
            <a:r>
              <a:rPr lang="lv-LV" sz="1800" kern="0" dirty="0"/>
              <a:t>regulāra</a:t>
            </a:r>
            <a:r>
              <a:rPr lang="lv-LV" sz="1800" kern="0" dirty="0">
                <a:effectLst/>
              </a:rPr>
              <a:t> izglītības iestādes darbības kvalitātes iekšējā izvērtēšana, kurā iesaistās pedagogi, vecāki, izglītojamie, dibinātājs un iestādes vadība.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5EFF6A5-7F13-D065-D584-0DE3FC8A2EA0}"/>
              </a:ext>
            </a:extLst>
          </p:cNvPr>
          <p:cNvSpPr txBox="1"/>
          <p:nvPr/>
        </p:nvSpPr>
        <p:spPr>
          <a:xfrm>
            <a:off x="887187" y="3165120"/>
            <a:ext cx="315685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800" kern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Kādas bija šī mācību gada </a:t>
            </a:r>
            <a:r>
              <a:rPr lang="lv-LV" sz="1800" b="1" kern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izglītības iestādes darba prioritātes</a:t>
            </a:r>
            <a:r>
              <a:rPr lang="lv-LV" sz="1800" kern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, kā mums tās ir izdevies īstenot un kādi dati un informācija to apliecina (izvērtē katru gadu)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F3F0E91-1BC2-88E6-6A7C-3C1BD0327152}"/>
              </a:ext>
            </a:extLst>
          </p:cNvPr>
          <p:cNvSpPr txBox="1"/>
          <p:nvPr/>
        </p:nvSpPr>
        <p:spPr>
          <a:xfrm>
            <a:off x="990600" y="2594207"/>
            <a:ext cx="101563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800" kern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Pašvērtēšanā tiek meklētas atbildes uz trīs galvenajiem jautājumiem: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9" name="Grafika 8" descr="Zobrats">
            <a:extLst>
              <a:ext uri="{FF2B5EF4-FFF2-40B4-BE49-F238E27FC236}">
                <a16:creationId xmlns:a16="http://schemas.microsoft.com/office/drawing/2014/main" id="{DE780A58-1803-E078-DE84-AB7F0EA763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4544" y="3145972"/>
            <a:ext cx="566056" cy="566056"/>
          </a:xfrm>
          <a:prstGeom prst="rect">
            <a:avLst/>
          </a:prstGeom>
        </p:spPr>
      </p:pic>
      <p:pic>
        <p:nvPicPr>
          <p:cNvPr id="10" name="Grafika 9" descr="Zobrats">
            <a:extLst>
              <a:ext uri="{FF2B5EF4-FFF2-40B4-BE49-F238E27FC236}">
                <a16:creationId xmlns:a16="http://schemas.microsoft.com/office/drawing/2014/main" id="{E3DDBEF1-83FC-DDDA-E668-87ABC8E686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92337" y="3145972"/>
            <a:ext cx="566056" cy="56605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71727232-CEBF-9F9D-A30C-6775C11BE3B5}"/>
              </a:ext>
            </a:extLst>
          </p:cNvPr>
          <p:cNvSpPr txBox="1"/>
          <p:nvPr/>
        </p:nvSpPr>
        <p:spPr>
          <a:xfrm>
            <a:off x="4558393" y="3145972"/>
            <a:ext cx="315685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800" kern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Kādas ir mūsu </a:t>
            </a:r>
            <a:r>
              <a:rPr lang="lv-LV" sz="1800" b="1" kern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izglītības iestādes stiprās puses izglītības procesā šajā mācību gadā</a:t>
            </a:r>
            <a:r>
              <a:rPr lang="lv-LV" sz="1800" kern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, un kas mums jāpilnveido izglītības procesā turpmāk (kritērija 2.1. «Mācīšana un mācīšanās» izvērtējums, kas tiek veikts katru gadu)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12" name="Grafika 11" descr="Zobrats">
            <a:extLst>
              <a:ext uri="{FF2B5EF4-FFF2-40B4-BE49-F238E27FC236}">
                <a16:creationId xmlns:a16="http://schemas.microsoft.com/office/drawing/2014/main" id="{1041AE35-9522-4EFB-752B-8FA23B9267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63543" y="3145972"/>
            <a:ext cx="566056" cy="566056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DEDF21FC-465A-EC21-18F4-BF7E960802BB}"/>
              </a:ext>
            </a:extLst>
          </p:cNvPr>
          <p:cNvSpPr txBox="1"/>
          <p:nvPr/>
        </p:nvSpPr>
        <p:spPr>
          <a:xfrm>
            <a:off x="8229599" y="3124868"/>
            <a:ext cx="353785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800" kern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Kādi dati un informācija raksturo mūsu izglītības iestādes darba kvalitāti konkrētajā gadā </a:t>
            </a:r>
            <a:r>
              <a:rPr lang="lv-LV" sz="1800" b="1" kern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izvērtējamajos kvalitātes kritērijos, atklājot stiprās puses un turpmākās attīstības vajadzības </a:t>
            </a:r>
            <a:r>
              <a:rPr lang="lv-LV" sz="1800" kern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(paredzot, ka visu kritēriju izvērtējums tiek veikts ne retāk kā reizi četros gados)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81340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44B5453F-7627-DCCD-3EC4-9A0ED50E0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lv-LV" dirty="0">
                <a:solidFill>
                  <a:srgbClr val="7030A0"/>
                </a:solidFill>
              </a:rPr>
              <a:t>Vadlīnijas izglītības kvalitātes nodrošināšanai vispārējā un profesionālajā izglītībā</a:t>
            </a:r>
            <a:endParaRPr lang="en-US" dirty="0"/>
          </a:p>
        </p:txBody>
      </p:sp>
      <p:pic>
        <p:nvPicPr>
          <p:cNvPr id="6" name="Attēls 5">
            <a:extLst>
              <a:ext uri="{FF2B5EF4-FFF2-40B4-BE49-F238E27FC236}">
                <a16:creationId xmlns:a16="http://schemas.microsoft.com/office/drawing/2014/main" id="{752242DD-43A5-B611-76BF-C5F6D663F1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34" y="1576955"/>
            <a:ext cx="6368548" cy="4243436"/>
          </a:xfrm>
          <a:prstGeom prst="rect">
            <a:avLst/>
          </a:prstGeom>
        </p:spPr>
      </p:pic>
      <p:sp>
        <p:nvSpPr>
          <p:cNvPr id="7" name="Labā figūriekava 6">
            <a:extLst>
              <a:ext uri="{FF2B5EF4-FFF2-40B4-BE49-F238E27FC236}">
                <a16:creationId xmlns:a16="http://schemas.microsoft.com/office/drawing/2014/main" id="{118D659B-41E2-945D-D9C1-00A4532FF739}"/>
              </a:ext>
            </a:extLst>
          </p:cNvPr>
          <p:cNvSpPr/>
          <p:nvPr/>
        </p:nvSpPr>
        <p:spPr>
          <a:xfrm rot="5400000">
            <a:off x="2746995" y="3525283"/>
            <a:ext cx="220603" cy="4430891"/>
          </a:xfrm>
          <a:prstGeom prst="rightBrac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0F6EC82-3B4D-DB59-CBF1-4C2ACEDC1FF9}"/>
              </a:ext>
            </a:extLst>
          </p:cNvPr>
          <p:cNvSpPr txBox="1"/>
          <p:nvPr/>
        </p:nvSpPr>
        <p:spPr>
          <a:xfrm>
            <a:off x="641851" y="5865925"/>
            <a:ext cx="38075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200" b="1" dirty="0">
                <a:latin typeface="Verdana" panose="020B0604030504040204" pitchFamily="34" charset="0"/>
                <a:ea typeface="Verdana" panose="020B0604030504040204" pitchFamily="34" charset="0"/>
              </a:rPr>
              <a:t>1.pielikums – izglītības iestādes darbību raksturojošie kvalitātes līmeņu apraksti</a:t>
            </a:r>
            <a:endParaRPr lang="en-US" sz="12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9" name="Labā figūriekava 8">
            <a:extLst>
              <a:ext uri="{FF2B5EF4-FFF2-40B4-BE49-F238E27FC236}">
                <a16:creationId xmlns:a16="http://schemas.microsoft.com/office/drawing/2014/main" id="{3D6FA820-192B-5621-F9B4-F0A45F39D967}"/>
              </a:ext>
            </a:extLst>
          </p:cNvPr>
          <p:cNvSpPr/>
          <p:nvPr/>
        </p:nvSpPr>
        <p:spPr>
          <a:xfrm rot="5400000">
            <a:off x="5795551" y="5106812"/>
            <a:ext cx="220604" cy="1267832"/>
          </a:xfrm>
          <a:prstGeom prst="rightBrac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0757DD2-9910-9868-D64B-AD422739C0EA}"/>
              </a:ext>
            </a:extLst>
          </p:cNvPr>
          <p:cNvSpPr txBox="1"/>
          <p:nvPr/>
        </p:nvSpPr>
        <p:spPr>
          <a:xfrm>
            <a:off x="4449367" y="5865925"/>
            <a:ext cx="27695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200" b="1" dirty="0">
                <a:latin typeface="Verdana" panose="020B0604030504040204" pitchFamily="34" charset="0"/>
                <a:ea typeface="Verdana" panose="020B0604030504040204" pitchFamily="34" charset="0"/>
              </a:rPr>
              <a:t>2.pielikums – izglītības iestādes vadītāja profesionālo darbību raksturojošie kvalitātes līmeņu apraksti</a:t>
            </a:r>
            <a:endParaRPr lang="en-US" sz="12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B9F8C60-294D-CA2D-AACF-BB6DEC8E35E1}"/>
              </a:ext>
            </a:extLst>
          </p:cNvPr>
          <p:cNvSpPr txBox="1"/>
          <p:nvPr/>
        </p:nvSpPr>
        <p:spPr>
          <a:xfrm>
            <a:off x="6624637" y="2076562"/>
            <a:ext cx="5053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b="1" dirty="0">
                <a:latin typeface="Verdana" panose="020B0604030504040204" pitchFamily="34" charset="0"/>
                <a:ea typeface="Verdana" panose="020B0604030504040204" pitchFamily="34" charset="0"/>
              </a:rPr>
              <a:t>Kvalitātes vērtēšanas metodes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10AF645-2F6D-C738-D82E-99E725C420AA}"/>
              </a:ext>
            </a:extLst>
          </p:cNvPr>
          <p:cNvSpPr txBox="1"/>
          <p:nvPr/>
        </p:nvSpPr>
        <p:spPr>
          <a:xfrm>
            <a:off x="7482317" y="2491428"/>
            <a:ext cx="3595914" cy="29854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v-LV" sz="16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1. Intervija</a:t>
            </a:r>
          </a:p>
          <a:p>
            <a:r>
              <a:rPr lang="lv-LV" sz="16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2. Saruna</a:t>
            </a:r>
          </a:p>
          <a:p>
            <a:r>
              <a:rPr lang="lv-LV" sz="16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3. </a:t>
            </a:r>
            <a:r>
              <a:rPr lang="lv-LV" sz="16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Fokusgrupu</a:t>
            </a:r>
            <a:r>
              <a:rPr lang="lv-LV" sz="16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diskusija</a:t>
            </a:r>
          </a:p>
          <a:p>
            <a:r>
              <a:rPr lang="lv-LV" sz="16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4. Dokumentu analīze</a:t>
            </a:r>
          </a:p>
          <a:p>
            <a:r>
              <a:rPr lang="lv-LV" sz="16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5. Anketēšana</a:t>
            </a:r>
          </a:p>
          <a:p>
            <a:r>
              <a:rPr lang="lv-LV" sz="16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6. Tīmekļa vietnes izpēte</a:t>
            </a:r>
          </a:p>
          <a:p>
            <a:r>
              <a:rPr lang="lv-LV" sz="16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7. Situāciju analīze</a:t>
            </a:r>
          </a:p>
          <a:p>
            <a:r>
              <a:rPr lang="lv-LV" sz="16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8. Nodarbību vērošanas rezultāti</a:t>
            </a:r>
          </a:p>
          <a:p>
            <a:r>
              <a:rPr lang="lv-LV" sz="16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9. Attālināto mācību izpēte</a:t>
            </a:r>
          </a:p>
          <a:p>
            <a:r>
              <a:rPr lang="lv-LV" sz="16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10. Izglītības iestādes apskate</a:t>
            </a:r>
            <a:endParaRPr lang="en-US" sz="16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en-US" sz="14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en-US" sz="14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00179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2538</TotalTime>
  <Words>1128</Words>
  <Application>Microsoft Office PowerPoint</Application>
  <PresentationFormat>Platekrāna</PresentationFormat>
  <Paragraphs>127</Paragraphs>
  <Slides>12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8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12</vt:i4>
      </vt:variant>
    </vt:vector>
  </HeadingPairs>
  <TitlesOfParts>
    <vt:vector size="21" baseType="lpstr">
      <vt:lpstr>Arial</vt:lpstr>
      <vt:lpstr>Calibri</vt:lpstr>
      <vt:lpstr>Calibri Light</vt:lpstr>
      <vt:lpstr>Roboto</vt:lpstr>
      <vt:lpstr>Times New Roman</vt:lpstr>
      <vt:lpstr>Verdana</vt:lpstr>
      <vt:lpstr>Wingdings</vt:lpstr>
      <vt:lpstr>Wingdings 2</vt:lpstr>
      <vt:lpstr>Office dizains</vt:lpstr>
      <vt:lpstr>Izglītības iestādes pašvērtēšana</vt:lpstr>
      <vt:lpstr>Kvalitātes vērtēšana un attīstības plānošana</vt:lpstr>
      <vt:lpstr>Izglītības iestāžu pašvērtēšana OECD valstīs*</vt:lpstr>
      <vt:lpstr>OECD rekomendācijas Latvijai: </vt:lpstr>
      <vt:lpstr>Izglītības likums</vt:lpstr>
      <vt:lpstr>OECD 2022: konference «Līdera loma izglītībā»* </vt:lpstr>
      <vt:lpstr>Ministru kabineta noteikumu projekts</vt:lpstr>
      <vt:lpstr>Izglītības iestāžu pašvērtēšana</vt:lpstr>
      <vt:lpstr>Vadlīnijas izglītības kvalitātes nodrošināšanai vispārējā un profesionālajā izglītībā</vt:lpstr>
      <vt:lpstr>Ieteicamās metodes pašvērtēšanai  (joma «Atbilstība mērķiem»)</vt:lpstr>
      <vt:lpstr>PowerPoint prezentācija</vt:lpstr>
      <vt:lpstr>PowerPoint prezentācija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Izglītības iestādes pašnovērtējuma ziņojums, sākot ar 2020./2021.māc.g.</dc:title>
  <dc:creator>Rolands.Ozols</dc:creator>
  <cp:lastModifiedBy>Rolands Ozols</cp:lastModifiedBy>
  <cp:revision>84</cp:revision>
  <cp:lastPrinted>2023-06-13T14:35:16Z</cp:lastPrinted>
  <dcterms:created xsi:type="dcterms:W3CDTF">2021-05-18T09:18:07Z</dcterms:created>
  <dcterms:modified xsi:type="dcterms:W3CDTF">2023-06-15T07:22:22Z</dcterms:modified>
</cp:coreProperties>
</file>