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321" r:id="rId5"/>
    <p:sldId id="322" r:id="rId6"/>
    <p:sldId id="317" r:id="rId7"/>
    <p:sldId id="323" r:id="rId8"/>
    <p:sldId id="324" r:id="rId9"/>
    <p:sldId id="325" r:id="rId10"/>
    <p:sldId id="316" r:id="rId11"/>
    <p:sldId id="326" r:id="rId12"/>
    <p:sldId id="337" r:id="rId13"/>
    <p:sldId id="327" r:id="rId14"/>
    <p:sldId id="339" r:id="rId15"/>
    <p:sldId id="328" r:id="rId16"/>
    <p:sldId id="338" r:id="rId17"/>
    <p:sldId id="329" r:id="rId18"/>
    <p:sldId id="330" r:id="rId19"/>
    <p:sldId id="331" r:id="rId20"/>
    <p:sldId id="334" r:id="rId21"/>
    <p:sldId id="333" r:id="rId22"/>
    <p:sldId id="336" r:id="rId23"/>
    <p:sldId id="335" r:id="rId24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4A4"/>
    <a:srgbClr val="7C51A0"/>
    <a:srgbClr val="F89C33"/>
    <a:srgbClr val="22A862"/>
    <a:srgbClr val="F96C4B"/>
    <a:srgbClr val="65BA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C4C2AF-340B-2C71-4615-D356569F8BD4}" v="271" dt="2023-08-29T18:16:17.782"/>
    <p1510:client id="{3BE265F0-E9EF-473C-9127-BB779ECCAC84}" v="81" dt="2023-08-29T17:44:16.966"/>
    <p1510:client id="{40D60316-EA87-47D1-81FE-4B12CF38D09B}" v="10" dt="2023-08-16T13:43:10.821"/>
    <p1510:client id="{55655DA1-3816-EF7B-0A8A-D1027E715129}" v="118" dt="2023-08-30T04:04:46.159"/>
    <p1510:client id="{55FA5AEF-1275-35FB-4510-7A4E82D1111C}" v="263" dt="2023-08-30T07:54:03.762"/>
    <p1510:client id="{569FC562-BE0E-4433-808D-45E497D73C4C}" v="1" dt="2023-08-24T08:06:30.256"/>
    <p1510:client id="{5AA95FFF-4F98-7735-72C0-B2848B011692}" v="101" dt="2023-08-28T12:15:02.131"/>
    <p1510:client id="{6B8AEE54-5145-FE5C-C329-254FA33344F4}" v="95" dt="2023-08-30T05:33:03.449"/>
    <p1510:client id="{C7A6B5BE-CA9A-7567-A371-C516AE552FF9}" v="32" dt="2023-08-29T17:49:42.080"/>
    <p1510:client id="{D2C71E24-340E-0B6B-2376-E0AF98C65D3A}" v="76" dt="2023-08-21T19:46:09.576"/>
    <p1510:client id="{DF1032D6-C78B-154E-F791-7A47A1949DE6}" v="24" dt="2023-08-24T07:35:52.686"/>
    <p1510:client id="{EB4E2C8A-B0D1-42D7-B868-76AAEC7E4999}" v="14" dt="2023-08-29T12:57:02.049"/>
    <p1510:client id="{EE118F15-2301-2449-333E-0915EB4386CF}" v="304" dt="2023-08-23T08:53:19.216"/>
    <p1510:client id="{F3259B40-640B-4B6D-2DDC-3E71FB3FF36D}" v="993" dt="2023-08-22T10:29:01.0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61552C-A332-4CA2-A176-19DB55DEE6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DA812D-D0A2-4D29-83FB-5460D36664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51189-F2A4-465E-AE9C-C23CC0B1C318}" type="datetimeFigureOut">
              <a:rPr lang="lv-LV" smtClean="0"/>
              <a:t>31.08.2023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C92F67-6A1D-4D33-80CD-B6D11F3ED1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7DFACF-64E6-4217-9F29-308E945282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9B745-58F7-43CC-A2FC-77BFFC0FE82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89054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9B392-E566-5345-82FB-43F508B58F75}" type="datetimeFigureOut">
              <a:t>8/31/2023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6B409A-89B4-0B42-907E-4F2F378DDD40}" type="slidenum"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62760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409A-89B4-0B42-907E-4F2F378DDD40}" type="slidenum">
              <a:rPr lang="en-LV" smtClean="0"/>
              <a:t>9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167528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409A-89B4-0B42-907E-4F2F378DDD40}" type="slidenum">
              <a:rPr lang="en-LV" smtClean="0"/>
              <a:t>10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008588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409A-89B4-0B42-907E-4F2F378DDD40}" type="slidenum">
              <a:rPr lang="en-LV" smtClean="0"/>
              <a:t>11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623856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E-</a:t>
            </a:r>
            <a:r>
              <a:rPr lang="en-US" err="1">
                <a:cs typeface="Calibri"/>
              </a:rPr>
              <a:t>plānotājā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skolotājiem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iespējams</a:t>
            </a:r>
            <a:r>
              <a:rPr lang="en-US">
                <a:cs typeface="Calibri"/>
              </a:rPr>
              <a:t>:</a:t>
            </a:r>
          </a:p>
          <a:p>
            <a:pPr marL="285750" indent="-285750">
              <a:buFont typeface="Arial,Sans-Serif"/>
              <a:buChar char="•"/>
            </a:pPr>
            <a:r>
              <a:rPr lang="lv-LV" b="1" u="sng"/>
              <a:t>izveidot tematiskā plāna projektu</a:t>
            </a:r>
            <a:r>
              <a:rPr lang="lv-LV"/>
              <a:t>, pamatojoties uz tā izvēlētu mācību programmas paraugu; </a:t>
            </a:r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lv-LV"/>
              <a:t>veidot mācību priekšmetu tematiskos plānus pa mēnešiem, nedēļām, dienām, mācību stundām;  </a:t>
            </a:r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lv-LV"/>
              <a:t>iepriekšējo gadu mācību priekšmetu tematiskos </a:t>
            </a:r>
            <a:r>
              <a:rPr lang="lv-LV" b="1" u="sng"/>
              <a:t>plānus izmantot kā sagatavi</a:t>
            </a:r>
            <a:r>
              <a:rPr lang="lv-LV" b="1"/>
              <a:t> </a:t>
            </a:r>
            <a:r>
              <a:rPr lang="lv-LV"/>
              <a:t>nākamo gadu tematisko plānu izveidē vai vienas klases tematisko plānu izmantot citas klases tematiskā plāna sagatavošanai;  </a:t>
            </a:r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lv-LV"/>
              <a:t>tematisko plānu </a:t>
            </a:r>
            <a:r>
              <a:rPr lang="lv-LV" b="1" u="sng"/>
              <a:t>izdrukāt</a:t>
            </a:r>
            <a:r>
              <a:rPr lang="lv-LV"/>
              <a:t>;  </a:t>
            </a:r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lv-LV" b="1" u="sng"/>
              <a:t>koplietot</a:t>
            </a:r>
            <a:r>
              <a:rPr lang="lv-LV"/>
              <a:t> tematisko plānu ar savas skolas skolotājiem vai jebkuru citu personu, nosūtot tai e-pastā saiti uz tematisko plānu;  </a:t>
            </a:r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lv-LV"/>
              <a:t>vienas skolas skolotājiem vienkopus ērtā veidā kalendāra skatā </a:t>
            </a:r>
            <a:r>
              <a:rPr lang="lv-LV" b="1" u="sng"/>
              <a:t>aplūkot vairāku iepriekš izvēlētu savas skolas skolotāju tematiskos plānus</a:t>
            </a:r>
            <a:r>
              <a:rPr lang="lv-LV"/>
              <a:t> ar to detalizētu informāciju, palīdzot praksē efektīvi identificēt un īstenot </a:t>
            </a:r>
            <a:r>
              <a:rPr lang="lv-LV" err="1"/>
              <a:t>starppriekšmetu</a:t>
            </a:r>
            <a:r>
              <a:rPr lang="lv-LV"/>
              <a:t> saikni dažādu tematu apguvē. </a:t>
            </a:r>
            <a:endParaRPr lang="en-US"/>
          </a:p>
          <a:p>
            <a:endParaRPr lang="lv-LV"/>
          </a:p>
          <a:p>
            <a:r>
              <a:rPr lang="lv-LV"/>
              <a:t>Tematiskajam plānam ar laiku plānota arī funkcija – pārskats, kas nodrošinās iespēju skolotājam pārskatāmā formā redzēt, cik daudz stundu noteiktu sasniedzamo rezultātu apgūšanai tas ir paredzējis savā tematiskajā plānā.  </a:t>
            </a:r>
            <a:endParaRPr lang="en-US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409A-89B4-0B42-907E-4F2F378DDD40}" type="slidenum">
              <a:rPr lang="lv-LV"/>
              <a:t>12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9149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409A-89B4-0B42-907E-4F2F378DDD40}" type="slidenum">
              <a:rPr lang="en-LV" smtClean="0"/>
              <a:t>13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69185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600"/>
              </a:spcBef>
              <a:buFont typeface="Arial,Sans-Serif"/>
              <a:buChar char="•"/>
            </a:pPr>
            <a:r>
              <a:rPr lang="lv-LV"/>
              <a:t>Mācību līdzekļi sniedz iespēju skolēniem attīstīt </a:t>
            </a:r>
            <a:r>
              <a:rPr lang="lv-LV" err="1"/>
              <a:t>pašvadītas</a:t>
            </a:r>
            <a:r>
              <a:rPr lang="lv-LV"/>
              <a:t> mācīšanās prasmes, patstāvīgi risinot uzdevumus un saņemot atgriezenisko saiti par savu sniegumu. Tie satur daudzveidīgus un interaktīvus uzdevumus, prezentācijas, video un audio ierakstus, kā arī </a:t>
            </a:r>
            <a:r>
              <a:rPr lang="lv-LV" b="1" u="sng"/>
              <a:t>metodiskos ieteikumus skolotājiem digitālo mācību līdzekļu izmantošanā</a:t>
            </a:r>
            <a:r>
              <a:rPr lang="lv-LV" u="sng"/>
              <a:t>.</a:t>
            </a:r>
            <a:endParaRPr lang="en-US"/>
          </a:p>
          <a:p>
            <a:pPr marL="285750" indent="-285750">
              <a:spcBef>
                <a:spcPts val="600"/>
              </a:spcBef>
              <a:buFont typeface="Arial,Sans-Serif"/>
              <a:buChar char="•"/>
            </a:pPr>
            <a:endParaRPr lang="lv-LV"/>
          </a:p>
          <a:p>
            <a:pPr marL="285750" indent="-285750">
              <a:spcBef>
                <a:spcPts val="600"/>
              </a:spcBef>
              <a:buFont typeface="Arial,Sans-Serif"/>
              <a:buChar char="•"/>
            </a:pPr>
            <a:r>
              <a:rPr lang="lv-LV"/>
              <a:t>Digitālie mācību līdzekļi pieejami e-vidē MAPE un mācīšanās platformā skolo.lv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409A-89B4-0B42-907E-4F2F378DDD40}" type="slidenum">
              <a:rPr lang="lv-LV"/>
              <a:t>20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52459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svg"/><Relationship Id="rId7" Type="http://schemas.openxmlformats.org/officeDocument/2006/relationships/image" Target="../media/image27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11" Type="http://schemas.openxmlformats.org/officeDocument/2006/relationships/image" Target="../media/image12.svg"/><Relationship Id="rId5" Type="http://schemas.openxmlformats.org/officeDocument/2006/relationships/image" Target="../media/image25.svg"/><Relationship Id="rId10" Type="http://schemas.openxmlformats.org/officeDocument/2006/relationships/image" Target="../media/image9.png"/><Relationship Id="rId4" Type="http://schemas.openxmlformats.org/officeDocument/2006/relationships/image" Target="../media/image24.png"/><Relationship Id="rId9" Type="http://schemas.openxmlformats.org/officeDocument/2006/relationships/image" Target="../media/image11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svg"/><Relationship Id="rId7" Type="http://schemas.openxmlformats.org/officeDocument/2006/relationships/image" Target="../media/image31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11" Type="http://schemas.openxmlformats.org/officeDocument/2006/relationships/image" Target="../media/image33.svg"/><Relationship Id="rId5" Type="http://schemas.openxmlformats.org/officeDocument/2006/relationships/image" Target="../media/image30.svg"/><Relationship Id="rId10" Type="http://schemas.openxmlformats.org/officeDocument/2006/relationships/image" Target="../media/image9.png"/><Relationship Id="rId4" Type="http://schemas.openxmlformats.org/officeDocument/2006/relationships/image" Target="../media/image24.png"/><Relationship Id="rId9" Type="http://schemas.openxmlformats.org/officeDocument/2006/relationships/image" Target="../media/image3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svg"/><Relationship Id="rId7" Type="http://schemas.openxmlformats.org/officeDocument/2006/relationships/image" Target="../media/image3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11" Type="http://schemas.openxmlformats.org/officeDocument/2006/relationships/image" Target="../media/image10.svg"/><Relationship Id="rId5" Type="http://schemas.openxmlformats.org/officeDocument/2006/relationships/image" Target="../media/image30.svg"/><Relationship Id="rId10" Type="http://schemas.openxmlformats.org/officeDocument/2006/relationships/image" Target="../media/image9.png"/><Relationship Id="rId4" Type="http://schemas.openxmlformats.org/officeDocument/2006/relationships/image" Target="../media/image24.png"/><Relationship Id="rId9" Type="http://schemas.openxmlformats.org/officeDocument/2006/relationships/image" Target="../media/image8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5.svg"/><Relationship Id="rId4" Type="http://schemas.openxmlformats.org/officeDocument/2006/relationships/image" Target="../media/image2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openxmlformats.org/officeDocument/2006/relationships/image" Target="../media/image11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5.svg"/><Relationship Id="rId4" Type="http://schemas.openxmlformats.org/officeDocument/2006/relationships/image" Target="../media/image28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3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svg"/><Relationship Id="rId7" Type="http://schemas.openxmlformats.org/officeDocument/2006/relationships/image" Target="../media/image3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11" Type="http://schemas.openxmlformats.org/officeDocument/2006/relationships/image" Target="../media/image10.svg"/><Relationship Id="rId5" Type="http://schemas.openxmlformats.org/officeDocument/2006/relationships/image" Target="../media/image30.svg"/><Relationship Id="rId10" Type="http://schemas.openxmlformats.org/officeDocument/2006/relationships/image" Target="../media/image9.png"/><Relationship Id="rId4" Type="http://schemas.openxmlformats.org/officeDocument/2006/relationships/image" Target="../media/image24.png"/><Relationship Id="rId9" Type="http://schemas.openxmlformats.org/officeDocument/2006/relationships/image" Target="../media/image8.svg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svg"/><Relationship Id="rId7" Type="http://schemas.openxmlformats.org/officeDocument/2006/relationships/image" Target="../media/image27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11" Type="http://schemas.openxmlformats.org/officeDocument/2006/relationships/image" Target="../media/image12.svg"/><Relationship Id="rId5" Type="http://schemas.openxmlformats.org/officeDocument/2006/relationships/image" Target="../media/image25.svg"/><Relationship Id="rId10" Type="http://schemas.openxmlformats.org/officeDocument/2006/relationships/image" Target="../media/image9.png"/><Relationship Id="rId4" Type="http://schemas.openxmlformats.org/officeDocument/2006/relationships/image" Target="../media/image24.png"/><Relationship Id="rId9" Type="http://schemas.openxmlformats.org/officeDocument/2006/relationships/image" Target="../media/image11.sv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eks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87479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1" spcCol="0"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</a:defRPr>
            </a:lvl2pPr>
            <a:lvl3pPr marL="914400" indent="0">
              <a:buNone/>
              <a:defRPr sz="1800">
                <a:solidFill>
                  <a:schemeClr val="accent1"/>
                </a:solidFill>
              </a:defRPr>
            </a:lvl3pPr>
            <a:lvl4pPr marL="1371600" indent="0">
              <a:buNone/>
              <a:defRPr sz="1600">
                <a:solidFill>
                  <a:schemeClr val="accent1"/>
                </a:solidFill>
              </a:defRPr>
            </a:lvl4pPr>
            <a:lvl5pPr marL="1828800" indent="0"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C1146A-6DD1-4B27-8A59-43867D0762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22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lošais_Oranž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129" y="1801905"/>
            <a:ext cx="5163671" cy="1573307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3129" y="3523129"/>
            <a:ext cx="5163671" cy="147917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AA21F6C-709F-4151-BC6D-C8D2DA423C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41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ksts_lill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8580166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2968" y="2261937"/>
            <a:ext cx="7122695" cy="39150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377C11-0A7D-4BF8-9F26-7D7146EAD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4009" y="6026476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11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eksts_lill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87479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1" spcCol="0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377C11-0A7D-4BF8-9F26-7D7146EAD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4009" y="6026476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17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s_Bullet_points_lill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8547138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1" spcCol="0">
            <a:noAutofit/>
          </a:bodyPr>
          <a:lstStyle>
            <a:lvl1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7429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001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6573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21145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377C11-0A7D-4BF8-9F26-7D7146EAD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4009" y="6026476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23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s_kolonnas_lill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87479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2" spcCol="360000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377C11-0A7D-4BF8-9F26-7D7146EAD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4009" y="6026476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15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s_bullet_points_2_lill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8547138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2" spcCol="360000">
            <a:noAutofit/>
          </a:bodyPr>
          <a:lstStyle>
            <a:lvl1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7429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001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6573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21145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377C11-0A7D-4BF8-9F26-7D7146EAD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4009" y="6026476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46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ks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8580166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2968" y="2261937"/>
            <a:ext cx="7122695" cy="39150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</a:defRPr>
            </a:lvl2pPr>
            <a:lvl3pPr marL="914400" indent="0">
              <a:buNone/>
              <a:defRPr sz="1800">
                <a:solidFill>
                  <a:schemeClr val="accent1"/>
                </a:solidFill>
              </a:defRPr>
            </a:lvl3pPr>
            <a:lvl4pPr marL="1371600" indent="0">
              <a:buNone/>
              <a:defRPr sz="1600">
                <a:solidFill>
                  <a:schemeClr val="accent1"/>
                </a:solidFill>
              </a:defRPr>
            </a:lvl4pPr>
            <a:lvl5pPr marL="1828800" indent="0"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02C411-3FDE-4131-98C0-03C1AE21DA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77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eks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87479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1" spcCol="0"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</a:defRPr>
            </a:lvl2pPr>
            <a:lvl3pPr marL="914400" indent="0">
              <a:buNone/>
              <a:defRPr sz="1800">
                <a:solidFill>
                  <a:schemeClr val="accent1"/>
                </a:solidFill>
              </a:defRPr>
            </a:lvl3pPr>
            <a:lvl4pPr marL="1371600" indent="0">
              <a:buNone/>
              <a:defRPr sz="1600">
                <a:solidFill>
                  <a:schemeClr val="accent1"/>
                </a:solidFill>
              </a:defRPr>
            </a:lvl4pPr>
            <a:lvl5pPr marL="1828800" indent="0"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C1146A-6DD1-4B27-8A59-43867D0762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74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ksts_kolonn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87479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2" spcCol="360000"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</a:defRPr>
            </a:lvl2pPr>
            <a:lvl3pPr marL="914400" indent="0">
              <a:buNone/>
              <a:defRPr sz="1800">
                <a:solidFill>
                  <a:schemeClr val="accent1"/>
                </a:solidFill>
              </a:defRPr>
            </a:lvl3pPr>
            <a:lvl4pPr marL="1371600" indent="0">
              <a:buNone/>
              <a:defRPr sz="1600">
                <a:solidFill>
                  <a:schemeClr val="accent1"/>
                </a:solidFill>
              </a:defRPr>
            </a:lvl4pPr>
            <a:lvl5pPr marL="1828800" indent="0"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926AE0-5BB3-472B-BFB2-E8E8906544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85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ksts_bullet_poi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8547138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2" spcCol="360000">
            <a:noAutofit/>
          </a:bodyPr>
          <a:lstStyle>
            <a:lvl1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</a:defRPr>
            </a:lvl1pPr>
            <a:lvl2pPr marL="7429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2pPr>
            <a:lvl3pPr marL="12001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accent1"/>
                </a:solidFill>
              </a:defRPr>
            </a:lvl3pPr>
            <a:lvl4pPr marL="16573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accent1"/>
                </a:solidFill>
              </a:defRPr>
            </a:lvl4pPr>
            <a:lvl5pPr marL="21145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E6219D-73A4-4349-8501-8AF98E432C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65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ullet poi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8547138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1" spcCol="0">
            <a:noAutofit/>
          </a:bodyPr>
          <a:lstStyle>
            <a:lvl1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</a:defRPr>
            </a:lvl1pPr>
            <a:lvl2pPr marL="7429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2pPr>
            <a:lvl3pPr marL="12001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accent1"/>
                </a:solidFill>
              </a:defRPr>
            </a:lvl3pPr>
            <a:lvl4pPr marL="16573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accent1"/>
                </a:solidFill>
              </a:defRPr>
            </a:lvl4pPr>
            <a:lvl5pPr marL="21145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6E2921-84E9-4E22-8A6E-396F04453D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631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ullet poi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8547138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1" spcCol="0">
            <a:noAutofit/>
          </a:bodyPr>
          <a:lstStyle>
            <a:lvl1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</a:defRPr>
            </a:lvl1pPr>
            <a:lvl2pPr marL="7429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2pPr>
            <a:lvl3pPr marL="12001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accent1"/>
                </a:solidFill>
              </a:defRPr>
            </a:lvl3pPr>
            <a:lvl4pPr marL="16573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accent1"/>
                </a:solidFill>
              </a:defRPr>
            </a:lvl4pPr>
            <a:lvl5pPr marL="21145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6E2921-84E9-4E22-8A6E-396F04453D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88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lošais_Mi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129" y="1801905"/>
            <a:ext cx="5163671" cy="1573307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3129" y="3523129"/>
            <a:ext cx="5163671" cy="147917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E234787-BB71-45B3-85FA-C106D9EE7D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lošais_Lill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129" y="1801905"/>
            <a:ext cx="5163671" cy="1573307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3129" y="3523129"/>
            <a:ext cx="5163671" cy="147917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A5B5064-DEB7-463E-B7D6-EEC921A58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41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lošais_Oranž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129" y="1801905"/>
            <a:ext cx="5163671" cy="1573307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3129" y="3523129"/>
            <a:ext cx="5163671" cy="147917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AA21F6C-709F-4151-BC6D-C8D2DA423C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43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eksts_lill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87479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1" spcCol="0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377C11-0A7D-4BF8-9F26-7D7146EAD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4009" y="6026476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056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s_Bullet_points_lill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8547138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1" spcCol="0">
            <a:noAutofit/>
          </a:bodyPr>
          <a:lstStyle>
            <a:lvl1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7429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001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6573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21145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377C11-0A7D-4BF8-9F26-7D7146EAD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4009" y="6026476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1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s_kolonnas_lill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87479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2" spcCol="360000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377C11-0A7D-4BF8-9F26-7D7146EAD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4009" y="6026476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089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s_bullet_points_2_lill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8547138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2" spcCol="360000">
            <a:noAutofit/>
          </a:bodyPr>
          <a:lstStyle>
            <a:lvl1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7429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001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6573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21145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377C11-0A7D-4BF8-9F26-7D7146EAD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4009" y="6026476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08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ksts_lill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8580166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2968" y="2261937"/>
            <a:ext cx="7122695" cy="39150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377C11-0A7D-4BF8-9F26-7D7146EAD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4009" y="6026476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921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ks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8580166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2968" y="2261937"/>
            <a:ext cx="7122695" cy="39150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</a:defRPr>
            </a:lvl2pPr>
            <a:lvl3pPr marL="914400" indent="0">
              <a:buNone/>
              <a:defRPr sz="1800">
                <a:solidFill>
                  <a:schemeClr val="accent1"/>
                </a:solidFill>
              </a:defRPr>
            </a:lvl3pPr>
            <a:lvl4pPr marL="1371600" indent="0">
              <a:buNone/>
              <a:defRPr sz="1600">
                <a:solidFill>
                  <a:schemeClr val="accent1"/>
                </a:solidFill>
              </a:defRPr>
            </a:lvl4pPr>
            <a:lvl5pPr marL="1828800" indent="0"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02C411-3FDE-4131-98C0-03C1AE21DA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6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ks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8580166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2968" y="2261937"/>
            <a:ext cx="7122695" cy="39150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</a:defRPr>
            </a:lvl2pPr>
            <a:lvl3pPr marL="914400" indent="0">
              <a:buNone/>
              <a:defRPr sz="1800">
                <a:solidFill>
                  <a:schemeClr val="accent1"/>
                </a:solidFill>
              </a:defRPr>
            </a:lvl3pPr>
            <a:lvl4pPr marL="1371600" indent="0">
              <a:buNone/>
              <a:defRPr sz="1600">
                <a:solidFill>
                  <a:schemeClr val="accent1"/>
                </a:solidFill>
              </a:defRPr>
            </a:lvl4pPr>
            <a:lvl5pPr marL="1828800" indent="0"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02C411-3FDE-4131-98C0-03C1AE21DA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6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eks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87479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1" spcCol="0"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</a:defRPr>
            </a:lvl2pPr>
            <a:lvl3pPr marL="914400" indent="0">
              <a:buNone/>
              <a:defRPr sz="1800">
                <a:solidFill>
                  <a:schemeClr val="accent1"/>
                </a:solidFill>
              </a:defRPr>
            </a:lvl3pPr>
            <a:lvl4pPr marL="1371600" indent="0">
              <a:buNone/>
              <a:defRPr sz="1600">
                <a:solidFill>
                  <a:schemeClr val="accent1"/>
                </a:solidFill>
              </a:defRPr>
            </a:lvl4pPr>
            <a:lvl5pPr marL="1828800" indent="0"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C1146A-6DD1-4B27-8A59-43867D0762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224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ullet poi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8547138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1" spcCol="0">
            <a:noAutofit/>
          </a:bodyPr>
          <a:lstStyle>
            <a:lvl1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</a:defRPr>
            </a:lvl1pPr>
            <a:lvl2pPr marL="7429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2pPr>
            <a:lvl3pPr marL="12001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accent1"/>
                </a:solidFill>
              </a:defRPr>
            </a:lvl3pPr>
            <a:lvl4pPr marL="16573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accent1"/>
                </a:solidFill>
              </a:defRPr>
            </a:lvl4pPr>
            <a:lvl5pPr marL="21145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6E2921-84E9-4E22-8A6E-396F04453D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631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ksts_kolonn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87479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2" spcCol="360000"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</a:defRPr>
            </a:lvl2pPr>
            <a:lvl3pPr marL="914400" indent="0">
              <a:buNone/>
              <a:defRPr sz="1800">
                <a:solidFill>
                  <a:schemeClr val="accent1"/>
                </a:solidFill>
              </a:defRPr>
            </a:lvl3pPr>
            <a:lvl4pPr marL="1371600" indent="0">
              <a:buNone/>
              <a:defRPr sz="1600">
                <a:solidFill>
                  <a:schemeClr val="accent1"/>
                </a:solidFill>
              </a:defRPr>
            </a:lvl4pPr>
            <a:lvl5pPr marL="1828800" indent="0"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926AE0-5BB3-472B-BFB2-E8E8906544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976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ksts_bullet_poi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8547138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2" spcCol="360000">
            <a:noAutofit/>
          </a:bodyPr>
          <a:lstStyle>
            <a:lvl1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</a:defRPr>
            </a:lvl1pPr>
            <a:lvl2pPr marL="7429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2pPr>
            <a:lvl3pPr marL="12001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accent1"/>
                </a:solidFill>
              </a:defRPr>
            </a:lvl3pPr>
            <a:lvl4pPr marL="16573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accent1"/>
                </a:solidFill>
              </a:defRPr>
            </a:lvl4pPr>
            <a:lvl5pPr marL="21145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E6219D-73A4-4349-8501-8AF98E432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504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_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4489430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96" y="2221625"/>
            <a:ext cx="4489431" cy="408367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2C9E43B-442A-4908-8B29-9D1A60CB42C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19788" y="417095"/>
            <a:ext cx="5646737" cy="5888455"/>
          </a:xfrm>
        </p:spPr>
        <p:txBody>
          <a:bodyPr/>
          <a:lstStyle>
            <a:lvl1pPr>
              <a:defRPr/>
            </a:lvl1pPr>
          </a:lstStyle>
          <a:p>
            <a:r>
              <a:rPr lang="lv-LV"/>
              <a:t>Attēls</a:t>
            </a:r>
          </a:p>
        </p:txBody>
      </p:sp>
    </p:spTree>
    <p:extLst>
      <p:ext uri="{BB962C8B-B14F-4D97-AF65-F5344CB8AC3E}">
        <p14:creationId xmlns:p14="http://schemas.microsoft.com/office/powerpoint/2010/main" val="6098868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as_Bild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4489430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2C9E43B-442A-4908-8B29-9D1A60CB42C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05600" y="417095"/>
            <a:ext cx="4860925" cy="5888455"/>
          </a:xfrm>
        </p:spPr>
        <p:txBody>
          <a:bodyPr/>
          <a:lstStyle>
            <a:lvl1pPr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D96CA2-8130-47DA-9A1E-B6091147D68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4975" y="2501900"/>
            <a:ext cx="5661025" cy="3803650"/>
          </a:xfrm>
        </p:spPr>
        <p:txBody>
          <a:bodyPr/>
          <a:lstStyle>
            <a:lvl1pPr>
              <a:defRPr/>
            </a:lvl1pPr>
          </a:lstStyle>
          <a:p>
            <a:r>
              <a:rPr lang="lv-LV"/>
              <a:t>Attēls</a:t>
            </a:r>
          </a:p>
        </p:txBody>
      </p:sp>
    </p:spTree>
    <p:extLst>
      <p:ext uri="{BB962C8B-B14F-4D97-AF65-F5344CB8AC3E}">
        <p14:creationId xmlns:p14="http://schemas.microsoft.com/office/powerpoint/2010/main" val="37941592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a_bal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33692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94B7D217-9866-43A1-8CD3-8DC9A574B839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829154" y="2017059"/>
            <a:ext cx="8533692" cy="3132791"/>
          </a:xfr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</a:lstStyle>
          <a:p>
            <a:r>
              <a:rPr lang="lv-LV"/>
              <a:t>Tabula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A94C8F-F000-4DB0-8C77-9F7835A98C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433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za_tabula_Balts_ar_grafik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5" y="417095"/>
            <a:ext cx="8547139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94B7D217-9866-43A1-8CD3-8DC9A574B839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916907" y="1973179"/>
            <a:ext cx="8358187" cy="3176671"/>
          </a:xfr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</a:lstStyle>
          <a:p>
            <a:r>
              <a:rPr lang="lv-LV"/>
              <a:t>Tabula</a:t>
            </a:r>
          </a:p>
        </p:txBody>
      </p:sp>
      <p:pic>
        <p:nvPicPr>
          <p:cNvPr id="11" name="pasted-image.pdf" descr="pasted-image.pdf">
            <a:extLst>
              <a:ext uri="{FF2B5EF4-FFF2-40B4-BE49-F238E27FC236}">
                <a16:creationId xmlns:a16="http://schemas.microsoft.com/office/drawing/2014/main" id="{EA95324E-0D5E-4EBE-9E85-CB7F2DBAD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0989"/>
          <a:stretch/>
        </p:blipFill>
        <p:spPr>
          <a:xfrm>
            <a:off x="9883630" y="0"/>
            <a:ext cx="1035342" cy="507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asted-image.pdf" descr="pasted-image.pdf">
            <a:extLst>
              <a:ext uri="{FF2B5EF4-FFF2-40B4-BE49-F238E27FC236}">
                <a16:creationId xmlns:a16="http://schemas.microsoft.com/office/drawing/2014/main" id="{27CE9938-3FD1-4797-867E-5686C42262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0838" b="52330"/>
          <a:stretch/>
        </p:blipFill>
        <p:spPr>
          <a:xfrm>
            <a:off x="4234057" y="6547911"/>
            <a:ext cx="579990" cy="310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6EB53E-0740-4DCE-93E6-2A6EE8DD60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378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a_balts_ar_grafik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6A0E530A-0467-4CEE-A059-4143F3730B68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1250950" y="2164976"/>
            <a:ext cx="9690100" cy="3610349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r>
              <a:rPr lang="lv-LV"/>
              <a:t>Grafiks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9246386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pic>
        <p:nvPicPr>
          <p:cNvPr id="11" name="pasted-image.pdf" descr="pasted-image.pdf">
            <a:extLst>
              <a:ext uri="{FF2B5EF4-FFF2-40B4-BE49-F238E27FC236}">
                <a16:creationId xmlns:a16="http://schemas.microsoft.com/office/drawing/2014/main" id="{B3D2F29E-A2FB-4C8C-A676-BFCEB1554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0989"/>
          <a:stretch/>
        </p:blipFill>
        <p:spPr>
          <a:xfrm>
            <a:off x="9883630" y="0"/>
            <a:ext cx="1035342" cy="507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asted-image.pdf" descr="pasted-image.pdf">
            <a:extLst>
              <a:ext uri="{FF2B5EF4-FFF2-40B4-BE49-F238E27FC236}">
                <a16:creationId xmlns:a16="http://schemas.microsoft.com/office/drawing/2014/main" id="{DA1F24AB-2650-4678-B8AB-2BFAC98E60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0838" b="52330"/>
          <a:stretch/>
        </p:blipFill>
        <p:spPr>
          <a:xfrm>
            <a:off x="4234057" y="6547911"/>
            <a:ext cx="579990" cy="310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4587AB-2190-463F-B9F0-84C2DDC89A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524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za tabula_Balts_ar_grafik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5" y="417095"/>
            <a:ext cx="8547139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94B7D217-9866-43A1-8CD3-8DC9A574B839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916907" y="1973179"/>
            <a:ext cx="8358187" cy="3176671"/>
          </a:xfr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</a:lstStyle>
          <a:p>
            <a:r>
              <a:rPr lang="lv-LV"/>
              <a:t>Tabula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3BE32EE8-F8BC-4A44-987D-A39D7EE8E0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00"/>
          <a:stretch/>
        </p:blipFill>
        <p:spPr>
          <a:xfrm>
            <a:off x="-1" y="900836"/>
            <a:ext cx="524021" cy="1048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FDC69603-D18E-443A-A39B-FB03F0C55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5768" t="-9935" r="48100" b="1"/>
          <a:stretch/>
        </p:blipFill>
        <p:spPr>
          <a:xfrm>
            <a:off x="11806518" y="4948518"/>
            <a:ext cx="385482" cy="734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C613D8-C15C-474B-875D-F12822194D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22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evad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B5E06C-38FE-4C84-9EF3-0B634846BB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9124"/>
            <a:ext cx="12192000" cy="68871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E4579F-6B7A-4D26-ABA0-684EC7146D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1388" y="1989221"/>
            <a:ext cx="5566611" cy="1520742"/>
          </a:xfrm>
        </p:spPr>
        <p:txBody>
          <a:bodyPr anchor="ctr">
            <a:normAutofit/>
          </a:bodyPr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99E907B-7FEE-49B1-A319-54F81B560F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31958" y="523543"/>
            <a:ext cx="9144000" cy="288457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69CA353-4A4D-4BD3-904D-6C8015F836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35116"/>
            <a:ext cx="9144000" cy="74052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BA36C4-82C5-452A-8C96-48F0C06F8760}"/>
              </a:ext>
            </a:extLst>
          </p:cNvPr>
          <p:cNvSpPr/>
          <p:nvPr userDrawn="1"/>
        </p:nvSpPr>
        <p:spPr>
          <a:xfrm>
            <a:off x="0" y="5311588"/>
            <a:ext cx="12192000" cy="15464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4018779" y="5515383"/>
            <a:ext cx="4154441" cy="1138821"/>
            <a:chOff x="3968608" y="4652963"/>
            <a:chExt cx="4154441" cy="1138821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8608" y="4912211"/>
              <a:ext cx="4154441" cy="87957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4226735" y="4652963"/>
              <a:ext cx="37385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1000"/>
                <a:t>Projekts Nr. 8.3.1.1/16/I/002</a:t>
              </a:r>
              <a:r>
                <a:rPr lang="lv-LV" sz="1000" baseline="0"/>
                <a:t> Kompetenču pieeja mācību saturā</a:t>
              </a:r>
              <a:endParaRPr lang="lv-LV" sz="1000"/>
            </a:p>
          </p:txBody>
        </p:sp>
      </p:grpSp>
    </p:spTree>
    <p:extLst>
      <p:ext uri="{BB962C8B-B14F-4D97-AF65-F5344CB8AC3E}">
        <p14:creationId xmlns:p14="http://schemas.microsoft.com/office/powerpoint/2010/main" val="111837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2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a_Balts_ar_grafik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6A0E530A-0467-4CEE-A059-4143F3730B68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1250950" y="2164976"/>
            <a:ext cx="9690100" cy="3610349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r>
              <a:rPr lang="lv-LV"/>
              <a:t>Grafiks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9246386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539FD032-F900-42C5-A5B2-F136C4271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00"/>
          <a:stretch/>
        </p:blipFill>
        <p:spPr>
          <a:xfrm>
            <a:off x="-1" y="900836"/>
            <a:ext cx="524021" cy="1048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BFE19C4E-0C15-4D8C-AB69-2122FC1B9E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5768" t="-9935" r="48100" b="1"/>
          <a:stretch/>
        </p:blipFill>
        <p:spPr>
          <a:xfrm>
            <a:off x="11806518" y="4948518"/>
            <a:ext cx="385482" cy="734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5F0E29-843C-409D-BAEE-7B28DB8A33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748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a_lill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60585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377C11-0A7D-4BF8-9F26-7D7146EAD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4009" y="6026476"/>
            <a:ext cx="947817" cy="308270"/>
          </a:xfrm>
          <a:prstGeom prst="rect">
            <a:avLst/>
          </a:prstGeom>
        </p:spPr>
      </p:pic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1DF5C584-D2F6-469A-9D00-72C7BE275029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949450" y="2230438"/>
            <a:ext cx="8293100" cy="2967037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lv-LV"/>
              <a:t>Tabula</a:t>
            </a:r>
          </a:p>
        </p:txBody>
      </p:sp>
    </p:spTree>
    <p:extLst>
      <p:ext uri="{BB962C8B-B14F-4D97-AF65-F5344CB8AC3E}">
        <p14:creationId xmlns:p14="http://schemas.microsoft.com/office/powerpoint/2010/main" val="39053851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za_tabula_Balts_ar_grafiku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5" y="417095"/>
            <a:ext cx="8547139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94B7D217-9866-43A1-8CD3-8DC9A574B839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916907" y="1973179"/>
            <a:ext cx="8358187" cy="3176671"/>
          </a:xfr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</a:lstStyle>
          <a:p>
            <a:r>
              <a:rPr lang="lv-LV"/>
              <a:t>Tabula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1B7A1AF-D8E2-463F-B40B-272F8C5C7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0786" y="6426196"/>
            <a:ext cx="908388" cy="295446"/>
          </a:xfrm>
          <a:prstGeom prst="rect">
            <a:avLst/>
          </a:prstGeom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97581718-6BF4-4CBC-81C9-86F3185032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-4616" r="48100"/>
          <a:stretch/>
        </p:blipFill>
        <p:spPr>
          <a:xfrm>
            <a:off x="11845076" y="1344706"/>
            <a:ext cx="346924" cy="699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D24521E2-CF90-41B5-A125-4E95402E6B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89977" t="-24924" b="1"/>
          <a:stretch/>
        </p:blipFill>
        <p:spPr>
          <a:xfrm>
            <a:off x="0" y="5149850"/>
            <a:ext cx="971202" cy="1019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5F597E-EE19-4426-9962-F88A09C8B38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103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a_Balts_ar_grafiku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6A0E530A-0467-4CEE-A059-4143F3730B68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1250950" y="2164976"/>
            <a:ext cx="9690100" cy="3610349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r>
              <a:rPr lang="lv-LV"/>
              <a:t>Grafiks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9246386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1B7A1AF-D8E2-463F-B40B-272F8C5C7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0786" y="6426196"/>
            <a:ext cx="908388" cy="295446"/>
          </a:xfrm>
          <a:prstGeom prst="rect">
            <a:avLst/>
          </a:prstGeom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C23F19AE-C280-4752-8476-ACBDFEFB42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-4616" r="48100"/>
          <a:stretch/>
        </p:blipFill>
        <p:spPr>
          <a:xfrm>
            <a:off x="11845076" y="1344706"/>
            <a:ext cx="346924" cy="699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658F4086-D8F7-4C94-8EF7-B33E49FAF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89977" t="-24924" b="1"/>
          <a:stretch/>
        </p:blipFill>
        <p:spPr>
          <a:xfrm>
            <a:off x="0" y="5149850"/>
            <a:ext cx="971202" cy="1019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F520A7-B7A4-4804-BC7E-A613F62CB81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73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a_lillā_atbalstītāj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C88A3E-09A4-4A16-8A9F-75090C21262D}"/>
              </a:ext>
            </a:extLst>
          </p:cNvPr>
          <p:cNvSpPr/>
          <p:nvPr userDrawn="1"/>
        </p:nvSpPr>
        <p:spPr>
          <a:xfrm>
            <a:off x="10186988" y="6272463"/>
            <a:ext cx="1427496" cy="5855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33692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1B7A1AF-D8E2-463F-B40B-272F8C5C7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0786" y="6426196"/>
            <a:ext cx="908388" cy="295446"/>
          </a:xfrm>
          <a:prstGeom prst="rect">
            <a:avLst/>
          </a:prstGeom>
        </p:spPr>
      </p:pic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B243CFE4-B513-4883-84FF-316538194A29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114801" y="2123826"/>
            <a:ext cx="9962399" cy="3154028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</a:lstStyle>
          <a:p>
            <a:r>
              <a:rPr lang="lv-LV"/>
              <a:t>Tabula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C7E6A1-FFEB-4FC5-B6D4-E948278A4D2D}"/>
              </a:ext>
            </a:extLst>
          </p:cNvPr>
          <p:cNvSpPr/>
          <p:nvPr userDrawn="1"/>
        </p:nvSpPr>
        <p:spPr>
          <a:xfrm>
            <a:off x="0" y="5662863"/>
            <a:ext cx="12192000" cy="1195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A877593-83C6-4F07-99CF-BF1B949332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3529" y="6067037"/>
            <a:ext cx="908388" cy="29461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E29A46F-D280-4825-BE0D-5FF6F7CFE9A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8569" y="5803200"/>
            <a:ext cx="966690" cy="96669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C491FCD-C64B-4988-AE68-8BE1AE33A9F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53224" y="6124237"/>
            <a:ext cx="1031136" cy="29645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C09DEC4-1E65-4EC9-824A-0D4D7C57304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60892" y="6157653"/>
            <a:ext cx="1192249" cy="2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546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4A91A-5833-4681-BD92-CFD0702BBA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60586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B243CFE4-B513-4883-84FF-316538194A29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922422" y="1860462"/>
            <a:ext cx="10347157" cy="3978863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</a:lstStyle>
          <a:p>
            <a:r>
              <a:rPr lang="lv-LV"/>
              <a:t>Liela tabula</a:t>
            </a:r>
          </a:p>
        </p:txBody>
      </p:sp>
      <p:pic>
        <p:nvPicPr>
          <p:cNvPr id="11" name="pasted-image.pdf" descr="pasted-image.pdf">
            <a:extLst>
              <a:ext uri="{FF2B5EF4-FFF2-40B4-BE49-F238E27FC236}">
                <a16:creationId xmlns:a16="http://schemas.microsoft.com/office/drawing/2014/main" id="{6FA89F23-55AE-44EC-8221-0006DF817E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0989"/>
          <a:stretch/>
        </p:blipFill>
        <p:spPr>
          <a:xfrm>
            <a:off x="9883630" y="0"/>
            <a:ext cx="1035342" cy="507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asted-image.pdf" descr="pasted-image.pdf">
            <a:extLst>
              <a:ext uri="{FF2B5EF4-FFF2-40B4-BE49-F238E27FC236}">
                <a16:creationId xmlns:a16="http://schemas.microsoft.com/office/drawing/2014/main" id="{49BF2020-20A0-4DF7-AFE9-0D42D3BFC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10838" b="52330"/>
          <a:stretch/>
        </p:blipFill>
        <p:spPr>
          <a:xfrm>
            <a:off x="4234057" y="6547911"/>
            <a:ext cx="579990" cy="3100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188822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ka jos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5" y="417095"/>
            <a:ext cx="8574033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82C6F0-5E06-40B4-821B-6527B0A2579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4040" y="1860550"/>
            <a:ext cx="10923921" cy="35782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7" name="pasted-image.pdf" descr="pasted-image.pdf">
            <a:extLst>
              <a:ext uri="{FF2B5EF4-FFF2-40B4-BE49-F238E27FC236}">
                <a16:creationId xmlns:a16="http://schemas.microsoft.com/office/drawing/2014/main" id="{D1F75991-D4B9-4D58-A6C0-6F85091953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0989"/>
          <a:stretch/>
        </p:blipFill>
        <p:spPr>
          <a:xfrm>
            <a:off x="9883630" y="0"/>
            <a:ext cx="1035342" cy="507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asted-image.pdf" descr="pasted-image.pdf">
            <a:extLst>
              <a:ext uri="{FF2B5EF4-FFF2-40B4-BE49-F238E27FC236}">
                <a16:creationId xmlns:a16="http://schemas.microsoft.com/office/drawing/2014/main" id="{81A4356A-66F6-4C47-8D4B-55D8198D2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0838" b="52330"/>
          <a:stretch/>
        </p:blipFill>
        <p:spPr>
          <a:xfrm>
            <a:off x="4234057" y="6547911"/>
            <a:ext cx="579990" cy="310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2F0553-345D-4B41-9E9E-079D81F416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785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uči un bumbuļ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25E84B83-B226-429A-B813-4732CF2E1F42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266825" y="2084294"/>
            <a:ext cx="9658350" cy="365928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5" y="417095"/>
            <a:ext cx="8574033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A500EA-D7F1-467E-92C1-61DBA8DC69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369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zā_tabula_lill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60586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B243CFE4-B513-4883-84FF-316538194A29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114801" y="2123826"/>
            <a:ext cx="9962399" cy="3154028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lv-LV"/>
              <a:t>Tabula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95F8C50-BDC3-4921-8304-356AAEE2AE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4009" y="6026476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498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itā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3586" y="2101515"/>
            <a:ext cx="6564829" cy="1876927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Citāts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3586" y="4807443"/>
            <a:ext cx="6564829" cy="147917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A5B5064-DEB7-463E-B7D6-EEC921A58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1CE43D9D-AFD3-42B5-98E7-3A57A7AE1F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3585" y="1443789"/>
            <a:ext cx="6564830" cy="316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21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BF3B268-C411-4564-B134-82C0B525FE68}"/>
              </a:ext>
            </a:extLst>
          </p:cNvPr>
          <p:cNvSpPr/>
          <p:nvPr userDrawn="1"/>
        </p:nvSpPr>
        <p:spPr>
          <a:xfrm>
            <a:off x="10757647" y="497541"/>
            <a:ext cx="1434353" cy="6420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CEC357-5D1D-4220-A065-317B6B7FEED4}"/>
              </a:ext>
            </a:extLst>
          </p:cNvPr>
          <p:cNvSpPr/>
          <p:nvPr userDrawn="1"/>
        </p:nvSpPr>
        <p:spPr>
          <a:xfrm>
            <a:off x="0" y="5311588"/>
            <a:ext cx="12192000" cy="15464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619" y="1855693"/>
            <a:ext cx="7090763" cy="1573307"/>
          </a:xfrm>
        </p:spPr>
        <p:txBody>
          <a:bodyPr anchor="t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0619" y="3523129"/>
            <a:ext cx="7090763" cy="147917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CABA9A-C05C-45D0-B794-A7C702AC1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9" t="972"/>
          <a:stretch/>
        </p:blipFill>
        <p:spPr>
          <a:xfrm>
            <a:off x="10851777" y="597102"/>
            <a:ext cx="1207896" cy="515535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4018779" y="5515383"/>
            <a:ext cx="4154441" cy="1138821"/>
            <a:chOff x="3968608" y="4652963"/>
            <a:chExt cx="4154441" cy="1138821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8608" y="4912211"/>
              <a:ext cx="4154441" cy="87957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 userDrawn="1"/>
          </p:nvSpPr>
          <p:spPr>
            <a:xfrm>
              <a:off x="4226735" y="4652963"/>
              <a:ext cx="37385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1000"/>
                <a:t>Projekts Nr. 8.3.1.1/16/I/002</a:t>
              </a:r>
              <a:r>
                <a:rPr lang="lv-LV" sz="1000" baseline="0"/>
                <a:t> Kompetenču pieeja mācību saturā</a:t>
              </a:r>
              <a:endParaRPr lang="lv-LV" sz="1000"/>
            </a:p>
          </p:txBody>
        </p:sp>
      </p:grpSp>
    </p:spTree>
    <p:extLst>
      <p:ext uri="{BB962C8B-B14F-4D97-AF65-F5344CB8AC3E}">
        <p14:creationId xmlns:p14="http://schemas.microsoft.com/office/powerpoint/2010/main" val="3839517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Citā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3586" y="2101515"/>
            <a:ext cx="6564829" cy="1876927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Citāts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3586" y="4807443"/>
            <a:ext cx="6564829" cy="147917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A5B5064-DEB7-463E-B7D6-EEC921A58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1CE43D9D-AFD3-42B5-98E7-3A57A7AE1F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3585" y="1443789"/>
            <a:ext cx="6564830" cy="316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179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Citāts">
    <p:bg>
      <p:bgPr>
        <a:solidFill>
          <a:srgbClr val="00B4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CE43D9D-AFD3-42B5-98E7-3A57A7AE1F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13585" y="1443789"/>
            <a:ext cx="6564830" cy="31674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3586" y="2101515"/>
            <a:ext cx="6564829" cy="1876927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Citāts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3586" y="4807443"/>
            <a:ext cx="6564829" cy="147917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A5B5064-DEB7-463E-B7D6-EEC921A581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22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eksts_pa_vidu_lill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3586" y="2101515"/>
            <a:ext cx="6564829" cy="1876927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Citāts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3586" y="4807443"/>
            <a:ext cx="6564829" cy="147917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A5B5064-DEB7-463E-B7D6-EEC921A58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332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eksts_pa_vidu_Mint">
    <p:bg>
      <p:bgPr>
        <a:solidFill>
          <a:srgbClr val="00B4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3586" y="2101515"/>
            <a:ext cx="6564829" cy="1876927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Citāts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3586" y="4807443"/>
            <a:ext cx="6564829" cy="147917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A5B5064-DEB7-463E-B7D6-EEC921A58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020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a_lill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60585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377C11-0A7D-4BF8-9F26-7D7146EAD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4009" y="6026476"/>
            <a:ext cx="947817" cy="308270"/>
          </a:xfrm>
          <a:prstGeom prst="rect">
            <a:avLst/>
          </a:prstGeom>
        </p:spPr>
      </p:pic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1DF5C584-D2F6-469A-9D00-72C7BE275029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949450" y="2230438"/>
            <a:ext cx="8293100" cy="2967037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lv-LV"/>
              <a:t>Tabula</a:t>
            </a:r>
          </a:p>
        </p:txBody>
      </p:sp>
    </p:spTree>
    <p:extLst>
      <p:ext uri="{BB962C8B-B14F-4D97-AF65-F5344CB8AC3E}">
        <p14:creationId xmlns:p14="http://schemas.microsoft.com/office/powerpoint/2010/main" val="2430970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eksts_pa_vidu_Orandž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3586" y="2101515"/>
            <a:ext cx="6564829" cy="1876927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Citāts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3586" y="4807443"/>
            <a:ext cx="6564829" cy="147917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A5B5064-DEB7-463E-B7D6-EEC921A58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116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a_bal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33692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94B7D217-9866-43A1-8CD3-8DC9A574B839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829154" y="2017059"/>
            <a:ext cx="8533692" cy="3132791"/>
          </a:xfr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</a:lstStyle>
          <a:p>
            <a:r>
              <a:rPr lang="lv-LV"/>
              <a:t>Tabula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A94C8F-F000-4DB0-8C77-9F7835A98C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922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za_tabula_Balts_ar_grafik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5" y="417095"/>
            <a:ext cx="8547139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94B7D217-9866-43A1-8CD3-8DC9A574B839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916907" y="1973179"/>
            <a:ext cx="8358187" cy="3176671"/>
          </a:xfr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</a:lstStyle>
          <a:p>
            <a:r>
              <a:rPr lang="lv-LV"/>
              <a:t>Tabula</a:t>
            </a:r>
          </a:p>
        </p:txBody>
      </p:sp>
      <p:pic>
        <p:nvPicPr>
          <p:cNvPr id="11" name="pasted-image.pdf" descr="pasted-image.pdf">
            <a:extLst>
              <a:ext uri="{FF2B5EF4-FFF2-40B4-BE49-F238E27FC236}">
                <a16:creationId xmlns:a16="http://schemas.microsoft.com/office/drawing/2014/main" id="{EA95324E-0D5E-4EBE-9E85-CB7F2DBAD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0989"/>
          <a:stretch/>
        </p:blipFill>
        <p:spPr>
          <a:xfrm>
            <a:off x="9883630" y="0"/>
            <a:ext cx="1035342" cy="507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asted-image.pdf" descr="pasted-image.pdf">
            <a:extLst>
              <a:ext uri="{FF2B5EF4-FFF2-40B4-BE49-F238E27FC236}">
                <a16:creationId xmlns:a16="http://schemas.microsoft.com/office/drawing/2014/main" id="{27CE9938-3FD1-4797-867E-5686C42262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0838" b="52330"/>
          <a:stretch/>
        </p:blipFill>
        <p:spPr>
          <a:xfrm>
            <a:off x="4234057" y="6547911"/>
            <a:ext cx="579990" cy="310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6EB53E-0740-4DCE-93E6-2A6EE8DD60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669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a_balts_ar_grafik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6A0E530A-0467-4CEE-A059-4143F3730B68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1250950" y="2164976"/>
            <a:ext cx="9690100" cy="3610349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r>
              <a:rPr lang="lv-LV"/>
              <a:t>Grafiks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9246386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pic>
        <p:nvPicPr>
          <p:cNvPr id="11" name="pasted-image.pdf" descr="pasted-image.pdf">
            <a:extLst>
              <a:ext uri="{FF2B5EF4-FFF2-40B4-BE49-F238E27FC236}">
                <a16:creationId xmlns:a16="http://schemas.microsoft.com/office/drawing/2014/main" id="{B3D2F29E-A2FB-4C8C-A676-BFCEB1554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0989"/>
          <a:stretch/>
        </p:blipFill>
        <p:spPr>
          <a:xfrm>
            <a:off x="9883630" y="0"/>
            <a:ext cx="1035342" cy="507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asted-image.pdf" descr="pasted-image.pdf">
            <a:extLst>
              <a:ext uri="{FF2B5EF4-FFF2-40B4-BE49-F238E27FC236}">
                <a16:creationId xmlns:a16="http://schemas.microsoft.com/office/drawing/2014/main" id="{DA1F24AB-2650-4678-B8AB-2BFAC98E60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0838" b="52330"/>
          <a:stretch/>
        </p:blipFill>
        <p:spPr>
          <a:xfrm>
            <a:off x="4234057" y="6547911"/>
            <a:ext cx="579990" cy="310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4587AB-2190-463F-B9F0-84C2DDC89A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118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a_lillā_atbalstītāj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C88A3E-09A4-4A16-8A9F-75090C21262D}"/>
              </a:ext>
            </a:extLst>
          </p:cNvPr>
          <p:cNvSpPr/>
          <p:nvPr userDrawn="1"/>
        </p:nvSpPr>
        <p:spPr>
          <a:xfrm>
            <a:off x="10186988" y="6272463"/>
            <a:ext cx="1427496" cy="5855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33692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1B7A1AF-D8E2-463F-B40B-272F8C5C7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0786" y="6426196"/>
            <a:ext cx="908388" cy="295446"/>
          </a:xfrm>
          <a:prstGeom prst="rect">
            <a:avLst/>
          </a:prstGeom>
        </p:spPr>
      </p:pic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B243CFE4-B513-4883-84FF-316538194A29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114801" y="2123826"/>
            <a:ext cx="9962399" cy="3154028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</a:lstStyle>
          <a:p>
            <a:r>
              <a:rPr lang="lv-LV"/>
              <a:t>Tabula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C7E6A1-FFEB-4FC5-B6D4-E948278A4D2D}"/>
              </a:ext>
            </a:extLst>
          </p:cNvPr>
          <p:cNvSpPr/>
          <p:nvPr userDrawn="1"/>
        </p:nvSpPr>
        <p:spPr>
          <a:xfrm>
            <a:off x="0" y="5662863"/>
            <a:ext cx="12192000" cy="1195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A877593-83C6-4F07-99CF-BF1B949332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3529" y="6067037"/>
            <a:ext cx="908388" cy="29461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E29A46F-D280-4825-BE0D-5FF6F7CFE9A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8569" y="5803200"/>
            <a:ext cx="966690" cy="96669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C491FCD-C64B-4988-AE68-8BE1AE33A9F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53224" y="6124237"/>
            <a:ext cx="1031136" cy="29645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C09DEC4-1E65-4EC9-824A-0D4D7C57304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60892" y="6157653"/>
            <a:ext cx="1192249" cy="2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53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tbalstitaji_Slaid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619" y="1855693"/>
            <a:ext cx="7090763" cy="1573307"/>
          </a:xfrm>
        </p:spPr>
        <p:txBody>
          <a:bodyPr anchor="t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0619" y="3523129"/>
            <a:ext cx="7090763" cy="147917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05AC8C-A3DA-4708-91B1-30BDA11DA392}"/>
              </a:ext>
            </a:extLst>
          </p:cNvPr>
          <p:cNvSpPr/>
          <p:nvPr userDrawn="1"/>
        </p:nvSpPr>
        <p:spPr>
          <a:xfrm>
            <a:off x="0" y="5717894"/>
            <a:ext cx="12192000" cy="11401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4C43C0-A992-4329-9989-BA7C9AD965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9" t="972"/>
          <a:stretch/>
        </p:blipFill>
        <p:spPr>
          <a:xfrm>
            <a:off x="10506466" y="6053328"/>
            <a:ext cx="1207896" cy="515535"/>
          </a:xfrm>
          <a:prstGeom prst="rect">
            <a:avLst/>
          </a:prstGeom>
        </p:spPr>
      </p:pic>
      <p:pic>
        <p:nvPicPr>
          <p:cNvPr id="14" name="Graphic 8">
            <a:extLst>
              <a:ext uri="{FF2B5EF4-FFF2-40B4-BE49-F238E27FC236}">
                <a16:creationId xmlns:a16="http://schemas.microsoft.com/office/drawing/2014/main" id="{423841D1-0B2E-4F2F-94AB-D894BA6384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6808" y="6115556"/>
            <a:ext cx="1170827" cy="336613"/>
          </a:xfrm>
          <a:prstGeom prst="rect">
            <a:avLst/>
          </a:prstGeom>
        </p:spPr>
      </p:pic>
      <p:pic>
        <p:nvPicPr>
          <p:cNvPr id="15" name="Graphic 9">
            <a:extLst>
              <a:ext uri="{FF2B5EF4-FFF2-40B4-BE49-F238E27FC236}">
                <a16:creationId xmlns:a16="http://schemas.microsoft.com/office/drawing/2014/main" id="{2E3AD592-6DC7-4419-8989-DDB4023428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61438" y="6137168"/>
            <a:ext cx="1601135" cy="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175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za tabula_Balts_ar_grafik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5" y="417095"/>
            <a:ext cx="8547139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94B7D217-9866-43A1-8CD3-8DC9A574B839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916907" y="1973179"/>
            <a:ext cx="8358187" cy="3176671"/>
          </a:xfr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</a:lstStyle>
          <a:p>
            <a:r>
              <a:rPr lang="lv-LV"/>
              <a:t>Tabula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3BE32EE8-F8BC-4A44-987D-A39D7EE8E0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00"/>
          <a:stretch/>
        </p:blipFill>
        <p:spPr>
          <a:xfrm>
            <a:off x="-1" y="900836"/>
            <a:ext cx="524021" cy="1048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FDC69603-D18E-443A-A39B-FB03F0C55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5768" t="-9935" r="48100" b="1"/>
          <a:stretch/>
        </p:blipFill>
        <p:spPr>
          <a:xfrm>
            <a:off x="11806518" y="4948518"/>
            <a:ext cx="385482" cy="734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C613D8-C15C-474B-875D-F12822194D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809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a_Balts_ar_grafik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6A0E530A-0467-4CEE-A059-4143F3730B68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1250950" y="2164976"/>
            <a:ext cx="9690100" cy="3610349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r>
              <a:rPr lang="lv-LV"/>
              <a:t>Grafiks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9246386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539FD032-F900-42C5-A5B2-F136C4271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00"/>
          <a:stretch/>
        </p:blipFill>
        <p:spPr>
          <a:xfrm>
            <a:off x="-1" y="900836"/>
            <a:ext cx="524021" cy="1048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BFE19C4E-0C15-4D8C-AB69-2122FC1B9E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5768" t="-9935" r="48100" b="1"/>
          <a:stretch/>
        </p:blipFill>
        <p:spPr>
          <a:xfrm>
            <a:off x="11806518" y="4948518"/>
            <a:ext cx="385482" cy="734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5F0E29-843C-409D-BAEE-7B28DB8A33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859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za_tabula_Balts_ar_grafiku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5" y="417095"/>
            <a:ext cx="8547139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94B7D217-9866-43A1-8CD3-8DC9A574B839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916907" y="1973179"/>
            <a:ext cx="8358187" cy="3176671"/>
          </a:xfr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</a:lstStyle>
          <a:p>
            <a:r>
              <a:rPr lang="lv-LV"/>
              <a:t>Tabula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1B7A1AF-D8E2-463F-B40B-272F8C5C7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0786" y="6426196"/>
            <a:ext cx="908388" cy="295446"/>
          </a:xfrm>
          <a:prstGeom prst="rect">
            <a:avLst/>
          </a:prstGeom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97581718-6BF4-4CBC-81C9-86F3185032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-4616" r="48100"/>
          <a:stretch/>
        </p:blipFill>
        <p:spPr>
          <a:xfrm>
            <a:off x="11845076" y="1344706"/>
            <a:ext cx="346924" cy="699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D24521E2-CF90-41B5-A125-4E95402E6B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89977" t="-24924" b="1"/>
          <a:stretch/>
        </p:blipFill>
        <p:spPr>
          <a:xfrm>
            <a:off x="0" y="5149850"/>
            <a:ext cx="971202" cy="1019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5F597E-EE19-4426-9962-F88A09C8B38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39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a_Balts_ar_grafiku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6A0E530A-0467-4CEE-A059-4143F3730B68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1250950" y="2164976"/>
            <a:ext cx="9690100" cy="3610349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r>
              <a:rPr lang="lv-LV"/>
              <a:t>Grafiks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9246386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1B7A1AF-D8E2-463F-B40B-272F8C5C7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0786" y="6426196"/>
            <a:ext cx="908388" cy="295446"/>
          </a:xfrm>
          <a:prstGeom prst="rect">
            <a:avLst/>
          </a:prstGeom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C23F19AE-C280-4752-8476-ACBDFEFB42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-4616" r="48100"/>
          <a:stretch/>
        </p:blipFill>
        <p:spPr>
          <a:xfrm>
            <a:off x="11845076" y="1344706"/>
            <a:ext cx="346924" cy="699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658F4086-D8F7-4C94-8EF7-B33E49FAF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89977" t="-24924" b="1"/>
          <a:stretch/>
        </p:blipFill>
        <p:spPr>
          <a:xfrm>
            <a:off x="0" y="5149850"/>
            <a:ext cx="971202" cy="1019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F520A7-B7A4-4804-BC7E-A613F62CB81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147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a_lillā_atbalstītāj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C88A3E-09A4-4A16-8A9F-75090C21262D}"/>
              </a:ext>
            </a:extLst>
          </p:cNvPr>
          <p:cNvSpPr/>
          <p:nvPr userDrawn="1"/>
        </p:nvSpPr>
        <p:spPr>
          <a:xfrm>
            <a:off x="10186988" y="6272463"/>
            <a:ext cx="1427496" cy="5855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33692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1B7A1AF-D8E2-463F-B40B-272F8C5C7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0786" y="6426196"/>
            <a:ext cx="908388" cy="295446"/>
          </a:xfrm>
          <a:prstGeom prst="rect">
            <a:avLst/>
          </a:prstGeom>
        </p:spPr>
      </p:pic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B243CFE4-B513-4883-84FF-316538194A29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114801" y="2123826"/>
            <a:ext cx="9962399" cy="3154028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</a:lstStyle>
          <a:p>
            <a:r>
              <a:rPr lang="lv-LV"/>
              <a:t>Tabula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C7E6A1-FFEB-4FC5-B6D4-E948278A4D2D}"/>
              </a:ext>
            </a:extLst>
          </p:cNvPr>
          <p:cNvSpPr/>
          <p:nvPr userDrawn="1"/>
        </p:nvSpPr>
        <p:spPr>
          <a:xfrm>
            <a:off x="0" y="5662863"/>
            <a:ext cx="12192000" cy="1195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A877593-83C6-4F07-99CF-BF1B949332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3529" y="6067037"/>
            <a:ext cx="908388" cy="29461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E29A46F-D280-4825-BE0D-5FF6F7CFE9A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8569" y="5803200"/>
            <a:ext cx="966690" cy="96669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C491FCD-C64B-4988-AE68-8BE1AE33A9F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53224" y="6124237"/>
            <a:ext cx="1031136" cy="29645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C09DEC4-1E65-4EC9-824A-0D4D7C57304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60892" y="6157653"/>
            <a:ext cx="1192249" cy="2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536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zā_tabula_lill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60586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B243CFE4-B513-4883-84FF-316538194A29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114801" y="2123826"/>
            <a:ext cx="9962399" cy="3154028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lv-LV"/>
              <a:t>Tabula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95F8C50-BDC3-4921-8304-356AAEE2AE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4009" y="6026476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29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4A91A-5833-4681-BD92-CFD0702BBA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60586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B243CFE4-B513-4883-84FF-316538194A29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922422" y="1860462"/>
            <a:ext cx="10347157" cy="3978863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</a:lstStyle>
          <a:p>
            <a:r>
              <a:rPr lang="lv-LV"/>
              <a:t>Liela tabula</a:t>
            </a:r>
          </a:p>
        </p:txBody>
      </p:sp>
      <p:pic>
        <p:nvPicPr>
          <p:cNvPr id="11" name="pasted-image.pdf" descr="pasted-image.pdf">
            <a:extLst>
              <a:ext uri="{FF2B5EF4-FFF2-40B4-BE49-F238E27FC236}">
                <a16:creationId xmlns:a16="http://schemas.microsoft.com/office/drawing/2014/main" id="{6FA89F23-55AE-44EC-8221-0006DF817E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0989"/>
          <a:stretch/>
        </p:blipFill>
        <p:spPr>
          <a:xfrm>
            <a:off x="9883630" y="0"/>
            <a:ext cx="1035342" cy="507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asted-image.pdf" descr="pasted-image.pdf">
            <a:extLst>
              <a:ext uri="{FF2B5EF4-FFF2-40B4-BE49-F238E27FC236}">
                <a16:creationId xmlns:a16="http://schemas.microsoft.com/office/drawing/2014/main" id="{49BF2020-20A0-4DF7-AFE9-0D42D3BFC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10838" b="52330"/>
          <a:stretch/>
        </p:blipFill>
        <p:spPr>
          <a:xfrm>
            <a:off x="4234057" y="6547911"/>
            <a:ext cx="579990" cy="3100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049177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ka jos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5" y="417095"/>
            <a:ext cx="8574033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82C6F0-5E06-40B4-821B-6527B0A2579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4040" y="1860550"/>
            <a:ext cx="10923921" cy="35782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7" name="pasted-image.pdf" descr="pasted-image.pdf">
            <a:extLst>
              <a:ext uri="{FF2B5EF4-FFF2-40B4-BE49-F238E27FC236}">
                <a16:creationId xmlns:a16="http://schemas.microsoft.com/office/drawing/2014/main" id="{D1F75991-D4B9-4D58-A6C0-6F85091953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0989"/>
          <a:stretch/>
        </p:blipFill>
        <p:spPr>
          <a:xfrm>
            <a:off x="9883630" y="0"/>
            <a:ext cx="1035342" cy="507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asted-image.pdf" descr="pasted-image.pdf">
            <a:extLst>
              <a:ext uri="{FF2B5EF4-FFF2-40B4-BE49-F238E27FC236}">
                <a16:creationId xmlns:a16="http://schemas.microsoft.com/office/drawing/2014/main" id="{81A4356A-66F6-4C47-8D4B-55D8198D2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0838" b="52330"/>
          <a:stretch/>
        </p:blipFill>
        <p:spPr>
          <a:xfrm>
            <a:off x="4234057" y="6547911"/>
            <a:ext cx="579990" cy="310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2F0553-345D-4B41-9E9E-079D81F416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185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uči un bumbuļ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25E84B83-B226-429A-B813-4732CF2E1F42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266825" y="2084294"/>
            <a:ext cx="9658350" cy="365928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5" y="417095"/>
            <a:ext cx="8574033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A500EA-D7F1-467E-92C1-61DBA8DC69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342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itā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3586" y="2101515"/>
            <a:ext cx="6564829" cy="1876927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Citāts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3586" y="4807443"/>
            <a:ext cx="6564829" cy="147917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A5B5064-DEB7-463E-B7D6-EEC921A58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1CE43D9D-AFD3-42B5-98E7-3A57A7AE1F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3585" y="1443789"/>
            <a:ext cx="6564830" cy="316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58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tbalstitaji_Slaid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619" y="1855693"/>
            <a:ext cx="7090763" cy="1573307"/>
          </a:xfrm>
        </p:spPr>
        <p:txBody>
          <a:bodyPr anchor="t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0619" y="3523129"/>
            <a:ext cx="7090763" cy="147917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05AC8C-A3DA-4708-91B1-30BDA11DA392}"/>
              </a:ext>
            </a:extLst>
          </p:cNvPr>
          <p:cNvSpPr/>
          <p:nvPr userDrawn="1"/>
        </p:nvSpPr>
        <p:spPr>
          <a:xfrm>
            <a:off x="0" y="5717894"/>
            <a:ext cx="12192000" cy="11401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4C43C0-A992-4329-9989-BA7C9AD965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9" t="972"/>
          <a:stretch/>
        </p:blipFill>
        <p:spPr>
          <a:xfrm>
            <a:off x="10506466" y="6053328"/>
            <a:ext cx="1207896" cy="515535"/>
          </a:xfrm>
          <a:prstGeom prst="rect">
            <a:avLst/>
          </a:prstGeom>
        </p:spPr>
      </p:pic>
      <p:pic>
        <p:nvPicPr>
          <p:cNvPr id="14" name="Graphic 8">
            <a:extLst>
              <a:ext uri="{FF2B5EF4-FFF2-40B4-BE49-F238E27FC236}">
                <a16:creationId xmlns:a16="http://schemas.microsoft.com/office/drawing/2014/main" id="{423841D1-0B2E-4F2F-94AB-D894BA6384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6808" y="6115556"/>
            <a:ext cx="1170827" cy="336613"/>
          </a:xfrm>
          <a:prstGeom prst="rect">
            <a:avLst/>
          </a:prstGeom>
        </p:spPr>
      </p:pic>
      <p:pic>
        <p:nvPicPr>
          <p:cNvPr id="15" name="Graphic 9">
            <a:extLst>
              <a:ext uri="{FF2B5EF4-FFF2-40B4-BE49-F238E27FC236}">
                <a16:creationId xmlns:a16="http://schemas.microsoft.com/office/drawing/2014/main" id="{2E3AD592-6DC7-4419-8989-DDB4023428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61438" y="6137168"/>
            <a:ext cx="1601135" cy="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060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Citā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3586" y="2101515"/>
            <a:ext cx="6564829" cy="1876927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Citāts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3586" y="4807443"/>
            <a:ext cx="6564829" cy="147917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A5B5064-DEB7-463E-B7D6-EEC921A58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1CE43D9D-AFD3-42B5-98E7-3A57A7AE1F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3585" y="1443789"/>
            <a:ext cx="6564830" cy="316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444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Citāts">
    <p:bg>
      <p:bgPr>
        <a:solidFill>
          <a:srgbClr val="00B4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CE43D9D-AFD3-42B5-98E7-3A57A7AE1F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13585" y="1443789"/>
            <a:ext cx="6564830" cy="31674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3586" y="2101515"/>
            <a:ext cx="6564829" cy="1876927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Citāts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3586" y="4807443"/>
            <a:ext cx="6564829" cy="147917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A5B5064-DEB7-463E-B7D6-EEC921A581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428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eksts_pa_vidu_lill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3586" y="2101515"/>
            <a:ext cx="6564829" cy="1876927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Citāts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3586" y="4807443"/>
            <a:ext cx="6564829" cy="147917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A5B5064-DEB7-463E-B7D6-EEC921A58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eksts_pa_vidu_Orandž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3586" y="2101515"/>
            <a:ext cx="6564829" cy="1876927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Citāts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3586" y="4807443"/>
            <a:ext cx="6564829" cy="147917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A5B5064-DEB7-463E-B7D6-EEC921A58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eksts_pa_vidu_Mint">
    <p:bg>
      <p:bgPr>
        <a:solidFill>
          <a:srgbClr val="00B4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3586" y="2101515"/>
            <a:ext cx="6564829" cy="1876927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Citāts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3586" y="4807443"/>
            <a:ext cx="6564829" cy="147917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A5B5064-DEB7-463E-B7D6-EEC921A58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ela_Bilde_Pa_Visu_Slaid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13BFB6A-7361-4551-9A97-28010BDA46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lv-LV"/>
              <a:t>Liela bilde pa visu slaidu</a:t>
            </a:r>
          </a:p>
        </p:txBody>
      </p:sp>
    </p:spTree>
    <p:extLst>
      <p:ext uri="{BB962C8B-B14F-4D97-AF65-F5344CB8AC3E}">
        <p14:creationId xmlns:p14="http://schemas.microsoft.com/office/powerpoint/2010/main" val="29566442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ēma_Pa_Visu_Slaidu_ar_Malā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13BFB6A-7361-4551-9A97-28010BDA46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5537" y="541422"/>
            <a:ext cx="11020926" cy="577515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Shēma</a:t>
            </a:r>
          </a:p>
        </p:txBody>
      </p:sp>
    </p:spTree>
    <p:extLst>
      <p:ext uri="{BB962C8B-B14F-4D97-AF65-F5344CB8AC3E}">
        <p14:creationId xmlns:p14="http://schemas.microsoft.com/office/powerpoint/2010/main" val="16837943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dies!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4165" y="2642347"/>
            <a:ext cx="5163671" cy="1573307"/>
          </a:xfrm>
        </p:spPr>
        <p:txBody>
          <a:bodyPr anchor="ctr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 err="1"/>
              <a:t>Title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D3D72-5725-4E31-9E7D-83B8128550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3932" y="4397375"/>
            <a:ext cx="5164137" cy="14255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bg2"/>
                </a:solidFill>
              </a:defRPr>
            </a:lvl2pPr>
            <a:lvl3pPr marL="914400" indent="0" algn="ctr">
              <a:buNone/>
              <a:defRPr>
                <a:solidFill>
                  <a:schemeClr val="bg2"/>
                </a:solidFill>
              </a:defRPr>
            </a:lvl3pPr>
            <a:lvl4pPr marL="1371600" indent="0" algn="ctr">
              <a:buNone/>
              <a:defRPr>
                <a:solidFill>
                  <a:schemeClr val="bg2"/>
                </a:solidFill>
              </a:defRPr>
            </a:lvl4pPr>
            <a:lvl5pPr marL="18288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56CA77B-ADFB-4C5F-832B-F002D789C8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dies!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4165" y="2642347"/>
            <a:ext cx="5163671" cy="1573307"/>
          </a:xfrm>
        </p:spPr>
        <p:txBody>
          <a:bodyPr anchor="ctr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 err="1"/>
              <a:t>Title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D3D72-5725-4E31-9E7D-83B8128550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3932" y="4397375"/>
            <a:ext cx="5164137" cy="14255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bg2"/>
                </a:solidFill>
              </a:defRPr>
            </a:lvl2pPr>
            <a:lvl3pPr marL="914400" indent="0" algn="ctr">
              <a:buNone/>
              <a:defRPr>
                <a:solidFill>
                  <a:schemeClr val="bg2"/>
                </a:solidFill>
              </a:defRPr>
            </a:lvl3pPr>
            <a:lvl4pPr marL="1371600" indent="0" algn="ctr">
              <a:buNone/>
              <a:defRPr>
                <a:solidFill>
                  <a:schemeClr val="bg2"/>
                </a:solidFill>
              </a:defRPr>
            </a:lvl4pPr>
            <a:lvl5pPr marL="18288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56CA77B-ADFB-4C5F-832B-F002D789C8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954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balstītāji_ar_ES_jos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D5076A-8A1E-4106-BE1E-9192FCAD1A29}"/>
              </a:ext>
            </a:extLst>
          </p:cNvPr>
          <p:cNvCxnSpPr/>
          <p:nvPr userDrawn="1"/>
        </p:nvCxnSpPr>
        <p:spPr>
          <a:xfrm>
            <a:off x="2518611" y="4235116"/>
            <a:ext cx="7347284" cy="0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 userDrawn="1"/>
        </p:nvGrpSpPr>
        <p:grpSpPr>
          <a:xfrm>
            <a:off x="4115032" y="4574904"/>
            <a:ext cx="4154441" cy="1138821"/>
            <a:chOff x="3968608" y="4652963"/>
            <a:chExt cx="4154441" cy="1138821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8608" y="4912211"/>
              <a:ext cx="4154441" cy="87957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 userDrawn="1"/>
          </p:nvSpPr>
          <p:spPr>
            <a:xfrm>
              <a:off x="4226735" y="4652963"/>
              <a:ext cx="37385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1000"/>
                <a:t>Projekts Nr. 8.3.1.1/16/I/002</a:t>
              </a:r>
              <a:r>
                <a:rPr lang="lv-LV" sz="1000" baseline="0"/>
                <a:t> Kompetenču pieeja mācību saturā</a:t>
              </a:r>
              <a:endParaRPr lang="lv-LV" sz="1000"/>
            </a:p>
          </p:txBody>
        </p:sp>
      </p:grpSp>
    </p:spTree>
    <p:extLst>
      <p:ext uri="{BB962C8B-B14F-4D97-AF65-F5344CB8AC3E}">
        <p14:creationId xmlns:p14="http://schemas.microsoft.com/office/powerpoint/2010/main" val="9889086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lošais_Lill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129" y="1801905"/>
            <a:ext cx="5163671" cy="1573307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3129" y="3523129"/>
            <a:ext cx="5163671" cy="147917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A5B5064-DEB7-463E-B7D6-EEC921A58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68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tbalstītāji_sān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7842230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96" y="2406315"/>
            <a:ext cx="7842231" cy="381877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377C11-0A7D-4BF8-9F26-7D7146EAD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4009" y="6026476"/>
            <a:ext cx="947817" cy="3082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C5E643-8044-4602-B7E8-3CDEFFCD5F10}"/>
              </a:ext>
            </a:extLst>
          </p:cNvPr>
          <p:cNvSpPr/>
          <p:nvPr userDrawn="1"/>
        </p:nvSpPr>
        <p:spPr>
          <a:xfrm>
            <a:off x="8935453" y="0"/>
            <a:ext cx="325654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AD4E07D-453D-4CB2-88AF-567D4FF19E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43933" y="856573"/>
            <a:ext cx="1458788" cy="47312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401F6D7-A5C3-49F4-B668-443DD793D1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90543" y="2186266"/>
            <a:ext cx="1552418" cy="155241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BE68AF1-E9DE-491E-81B2-D17049EDBE0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90543" y="4299414"/>
            <a:ext cx="1655911" cy="4760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4739BD6-108C-42E1-9BA9-44BB8F481D1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61177" y="5528957"/>
            <a:ext cx="1914645" cy="4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313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tbalstītāji_sān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7842230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96" y="2406315"/>
            <a:ext cx="7842231" cy="381877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377C11-0A7D-4BF8-9F26-7D7146EAD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4009" y="6026476"/>
            <a:ext cx="947817" cy="3082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C5E643-8044-4602-B7E8-3CDEFFCD5F10}"/>
              </a:ext>
            </a:extLst>
          </p:cNvPr>
          <p:cNvSpPr/>
          <p:nvPr userDrawn="1"/>
        </p:nvSpPr>
        <p:spPr>
          <a:xfrm>
            <a:off x="8935453" y="0"/>
            <a:ext cx="325654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AD4E07D-453D-4CB2-88AF-567D4FF19E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43933" y="856573"/>
            <a:ext cx="1458788" cy="47312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401F6D7-A5C3-49F4-B668-443DD793D1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90543" y="2186266"/>
            <a:ext cx="1552418" cy="155241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BE68AF1-E9DE-491E-81B2-D17049EDBE0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90543" y="4299414"/>
            <a:ext cx="1655911" cy="4760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4739BD6-108C-42E1-9BA9-44BB8F481D1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61177" y="5528957"/>
            <a:ext cx="1914645" cy="4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331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kšs_Ja_Nepiecieš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1075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ula_balts">
  <p:cSld name="1_Tabula_balts"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5"/>
          <p:cNvSpPr txBox="1">
            <a:spLocks noGrp="1"/>
          </p:cNvSpPr>
          <p:nvPr>
            <p:ph type="title"/>
          </p:nvPr>
        </p:nvSpPr>
        <p:spPr>
          <a:xfrm>
            <a:off x="435496" y="417095"/>
            <a:ext cx="8533692" cy="1289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114" name="Google Shape;114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27705" y="6272463"/>
            <a:ext cx="1346062" cy="585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9974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2"/>
          <p:cNvSpPr txBox="1">
            <a:spLocks noGrp="1"/>
          </p:cNvSpPr>
          <p:nvPr>
            <p:ph type="title"/>
          </p:nvPr>
        </p:nvSpPr>
        <p:spPr>
          <a:xfrm>
            <a:off x="3454400" y="381000"/>
            <a:ext cx="8128000" cy="1036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50" tIns="46975" rIns="93950" bIns="469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2"/>
          <p:cNvSpPr txBox="1">
            <a:spLocks noGrp="1"/>
          </p:cNvSpPr>
          <p:nvPr>
            <p:ph type="body" idx="1"/>
          </p:nvPr>
        </p:nvSpPr>
        <p:spPr>
          <a:xfrm>
            <a:off x="3454400" y="1752601"/>
            <a:ext cx="8128000" cy="4373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50" tIns="46975" rIns="93950" bIns="469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72"/>
          <p:cNvSpPr txBox="1">
            <a:spLocks noGrp="1"/>
          </p:cNvSpPr>
          <p:nvPr>
            <p:ph type="body" idx="2"/>
          </p:nvPr>
        </p:nvSpPr>
        <p:spPr>
          <a:xfrm>
            <a:off x="3454400" y="6324600"/>
            <a:ext cx="2641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50" tIns="46975" rIns="93950" bIns="469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72"/>
          <p:cNvSpPr txBox="1">
            <a:spLocks noGrp="1"/>
          </p:cNvSpPr>
          <p:nvPr>
            <p:ph type="body" idx="3"/>
          </p:nvPr>
        </p:nvSpPr>
        <p:spPr>
          <a:xfrm>
            <a:off x="6502400" y="6324600"/>
            <a:ext cx="4876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50" tIns="46975" rIns="93950" bIns="46975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72"/>
          <p:cNvSpPr txBox="1">
            <a:spLocks noGrp="1"/>
          </p:cNvSpPr>
          <p:nvPr>
            <p:ph type="sldNum" idx="12"/>
          </p:nvPr>
        </p:nvSpPr>
        <p:spPr>
          <a:xfrm>
            <a:off x="11379200" y="6324600"/>
            <a:ext cx="406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50" tIns="46975" rIns="93950" bIns="469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Verdana"/>
              <a:buNone/>
              <a:defRPr sz="1000" b="0" i="0" u="none" strike="noStrike" cap="none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Verdana"/>
              <a:buNone/>
              <a:defRPr sz="1000" b="0" i="0" u="none" strike="noStrike" cap="none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Verdana"/>
              <a:buNone/>
              <a:defRPr sz="1000" b="0" i="0" u="none" strike="noStrike" cap="none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Verdana"/>
              <a:buNone/>
              <a:defRPr sz="1000" b="0" i="0" u="none" strike="noStrike" cap="none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Verdana"/>
              <a:buNone/>
              <a:defRPr sz="1000" b="0" i="0" u="none" strike="noStrike" cap="none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Verdana"/>
              <a:buNone/>
              <a:defRPr sz="1000" b="0" i="0" u="none" strike="noStrike" cap="none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Verdana"/>
              <a:buNone/>
              <a:defRPr sz="1000" b="0" i="0" u="none" strike="noStrike" cap="none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Verdana"/>
              <a:buNone/>
              <a:defRPr sz="1000" b="0" i="0" u="none" strike="noStrike" cap="none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Verdana"/>
              <a:buNone/>
              <a:defRPr sz="1000" b="0" i="0" u="none" strike="noStrike" cap="none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82633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79200" y="6324600"/>
            <a:ext cx="406400" cy="3048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581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odaļas nosaukums 02 copy">
    <p:bg>
      <p:bgPr>
        <a:solidFill>
          <a:srgbClr val="FFFFFF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Rectangle 5"/>
          <p:cNvSpPr/>
          <p:nvPr/>
        </p:nvSpPr>
        <p:spPr>
          <a:xfrm>
            <a:off x="0" y="-1"/>
            <a:ext cx="12192000" cy="6030688"/>
          </a:xfrm>
          <a:prstGeom prst="rect">
            <a:avLst/>
          </a:prstGeom>
          <a:solidFill>
            <a:srgbClr val="4CA89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spcBef>
                <a:spcPts val="1000"/>
              </a:spcBef>
              <a:defRPr sz="2200" b="1">
                <a:solidFill>
                  <a:srgbClr val="6C444F"/>
                </a:solidFill>
              </a:defRPr>
            </a:pPr>
            <a:endParaRPr/>
          </a:p>
        </p:txBody>
      </p:sp>
      <p:sp>
        <p:nvSpPr>
          <p:cNvPr id="390" name="Title Text"/>
          <p:cNvSpPr txBox="1">
            <a:spLocks noGrp="1"/>
          </p:cNvSpPr>
          <p:nvPr>
            <p:ph type="title"/>
          </p:nvPr>
        </p:nvSpPr>
        <p:spPr>
          <a:xfrm>
            <a:off x="1766046" y="1529395"/>
            <a:ext cx="8659908" cy="310355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39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7553" y="6232025"/>
            <a:ext cx="1396505" cy="622639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4946481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4021" y="900836"/>
            <a:ext cx="1048042" cy="1048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5076" y="5014933"/>
            <a:ext cx="668448" cy="668447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Title Text"/>
          <p:cNvSpPr txBox="1">
            <a:spLocks noGrp="1"/>
          </p:cNvSpPr>
          <p:nvPr>
            <p:ph type="title"/>
          </p:nvPr>
        </p:nvSpPr>
        <p:spPr>
          <a:xfrm>
            <a:off x="838200" y="785910"/>
            <a:ext cx="10515600" cy="1277892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 sz="4400"/>
            </a:lvl1pPr>
          </a:lstStyle>
          <a:p>
            <a:r>
              <a:t>Title Text</a:t>
            </a:r>
          </a:p>
        </p:txBody>
      </p:sp>
      <p:pic>
        <p:nvPicPr>
          <p:cNvPr id="256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7553" y="6265891"/>
            <a:ext cx="1396505" cy="622639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972088"/>
            <a:ext cx="10515600" cy="4194852"/>
          </a:xfrm>
          <a:prstGeom prst="rect">
            <a:avLst/>
          </a:prstGeom>
        </p:spPr>
        <p:txBody>
          <a:bodyPr lIns="45718" tIns="45718" rIns="45718" bIns="45718"/>
          <a:lstStyle>
            <a:lvl1pPr marL="179613" indent="-179613">
              <a:defRPr sz="2200">
                <a:solidFill>
                  <a:srgbClr val="68478D"/>
                </a:solidFill>
              </a:defRPr>
            </a:lvl1pPr>
            <a:lvl2pPr marL="666750" indent="-209550">
              <a:defRPr sz="2200">
                <a:solidFill>
                  <a:srgbClr val="68478D"/>
                </a:solidFill>
              </a:defRPr>
            </a:lvl2pPr>
            <a:lvl3pPr marL="1165858" indent="-251458">
              <a:defRPr sz="2200">
                <a:solidFill>
                  <a:srgbClr val="68478D"/>
                </a:solidFill>
              </a:defRPr>
            </a:lvl3pPr>
            <a:lvl4pPr marL="1651000" indent="-279400">
              <a:defRPr sz="2200">
                <a:solidFill>
                  <a:srgbClr val="68478D"/>
                </a:solidFill>
              </a:defRPr>
            </a:lvl4pPr>
            <a:lvl5pPr marL="2108200" indent="-279400">
              <a:defRPr sz="2200">
                <a:solidFill>
                  <a:srgbClr val="68478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2109" y="6361505"/>
            <a:ext cx="232876" cy="256539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lnSpc>
                <a:spcPct val="100000"/>
              </a:lnSpc>
              <a:defRPr sz="1000">
                <a:solidFill>
                  <a:srgbClr val="68468D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619603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lošais_Mi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129" y="1801905"/>
            <a:ext cx="5163671" cy="1573307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3129" y="3523129"/>
            <a:ext cx="5163671" cy="147917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E234787-BB71-45B3-85FA-C106D9EE7D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80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E75F65-9C5B-4D8F-93F1-62B7D16E0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2" y="365125"/>
            <a:ext cx="10950388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234ED-4AF1-460A-BD60-A3B76E3A0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5764" y="2178423"/>
            <a:ext cx="10278035" cy="39985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9930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1" r:id="rId2"/>
    <p:sldLayoutId id="2147484050" r:id="rId3"/>
    <p:sldLayoutId id="2147484002" r:id="rId4"/>
    <p:sldLayoutId id="2147483651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  <p:sldLayoutId id="2147484010" r:id="rId13"/>
    <p:sldLayoutId id="2147484011" r:id="rId14"/>
    <p:sldLayoutId id="2147484012" r:id="rId15"/>
    <p:sldLayoutId id="2147483803" r:id="rId16"/>
    <p:sldLayoutId id="2147483804" r:id="rId17"/>
    <p:sldLayoutId id="2147483746" r:id="rId18"/>
    <p:sldLayoutId id="2147483747" r:id="rId19"/>
    <p:sldLayoutId id="2147483805" r:id="rId20"/>
    <p:sldLayoutId id="2147484015" r:id="rId21"/>
    <p:sldLayoutId id="2147484014" r:id="rId22"/>
    <p:sldLayoutId id="2147484016" r:id="rId23"/>
    <p:sldLayoutId id="2147484018" r:id="rId24"/>
    <p:sldLayoutId id="2147484019" r:id="rId25"/>
    <p:sldLayoutId id="2147484020" r:id="rId26"/>
    <p:sldLayoutId id="2147484021" r:id="rId27"/>
    <p:sldLayoutId id="2147484017" r:id="rId28"/>
    <p:sldLayoutId id="2147483683" r:id="rId29"/>
    <p:sldLayoutId id="2147483684" r:id="rId30"/>
    <p:sldLayoutId id="2147483685" r:id="rId31"/>
    <p:sldLayoutId id="2147483686" r:id="rId32"/>
    <p:sldLayoutId id="2147483687" r:id="rId33"/>
    <p:sldLayoutId id="2147483664" r:id="rId34"/>
    <p:sldLayoutId id="2147483667" r:id="rId35"/>
    <p:sldLayoutId id="2147483751" r:id="rId36"/>
    <p:sldLayoutId id="2147483752" r:id="rId37"/>
    <p:sldLayoutId id="2147483753" r:id="rId38"/>
    <p:sldLayoutId id="2147483754" r:id="rId39"/>
    <p:sldLayoutId id="2147483755" r:id="rId40"/>
    <p:sldLayoutId id="2147484022" r:id="rId41"/>
    <p:sldLayoutId id="2147484023" r:id="rId42"/>
    <p:sldLayoutId id="2147484024" r:id="rId43"/>
    <p:sldLayoutId id="2147484025" r:id="rId44"/>
    <p:sldLayoutId id="2147483760" r:id="rId45"/>
    <p:sldLayoutId id="2147483761" r:id="rId46"/>
    <p:sldLayoutId id="2147483762" r:id="rId47"/>
    <p:sldLayoutId id="2147484026" r:id="rId48"/>
    <p:sldLayoutId id="2147484027" r:id="rId49"/>
    <p:sldLayoutId id="2147484028" r:id="rId50"/>
    <p:sldLayoutId id="2147484029" r:id="rId51"/>
    <p:sldLayoutId id="2147484030" r:id="rId52"/>
    <p:sldLayoutId id="2147484032" r:id="rId53"/>
    <p:sldLayoutId id="2147484033" r:id="rId54"/>
    <p:sldLayoutId id="2147484031" r:id="rId55"/>
    <p:sldLayoutId id="2147483669" r:id="rId56"/>
    <p:sldLayoutId id="2147483670" r:id="rId57"/>
    <p:sldLayoutId id="2147483671" r:id="rId58"/>
    <p:sldLayoutId id="2147484055" r:id="rId59"/>
    <p:sldLayoutId id="2147483691" r:id="rId60"/>
    <p:sldLayoutId id="2147483692" r:id="rId61"/>
    <p:sldLayoutId id="2147484034" r:id="rId62"/>
    <p:sldLayoutId id="2147484035" r:id="rId63"/>
    <p:sldLayoutId id="2147484036" r:id="rId64"/>
    <p:sldLayoutId id="2147484038" r:id="rId65"/>
    <p:sldLayoutId id="2147483674" r:id="rId66"/>
    <p:sldLayoutId id="2147483675" r:id="rId67"/>
    <p:sldLayoutId id="2147483676" r:id="rId68"/>
    <p:sldLayoutId id="2147484039" r:id="rId69"/>
    <p:sldLayoutId id="2147484040" r:id="rId70"/>
    <p:sldLayoutId id="2147484041" r:id="rId71"/>
    <p:sldLayoutId id="2147484042" r:id="rId72"/>
    <p:sldLayoutId id="2147484043" r:id="rId73"/>
    <p:sldLayoutId id="2147484044" r:id="rId74"/>
    <p:sldLayoutId id="2147483655" r:id="rId75"/>
    <p:sldLayoutId id="2147483680" r:id="rId76"/>
    <p:sldLayoutId id="2147484047" r:id="rId77"/>
    <p:sldLayoutId id="2147484046" r:id="rId78"/>
    <p:sldLayoutId id="2147483654" r:id="rId79"/>
    <p:sldLayoutId id="2147484048" r:id="rId80"/>
    <p:sldLayoutId id="2147484049" r:id="rId81"/>
    <p:sldLayoutId id="2147483657" r:id="rId82"/>
    <p:sldLayoutId id="2147483777" r:id="rId83"/>
    <p:sldLayoutId id="2147484052" r:id="rId84"/>
    <p:sldLayoutId id="2147484053" r:id="rId85"/>
    <p:sldLayoutId id="2147483775" r:id="rId86"/>
    <p:sldLayoutId id="2147483776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skola2030.lv/lv/skolotajiem/konsultacijas-skolotajiem" TargetMode="Externa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mape.gov.lv/catalog/materials/C99C1C02-4DB8-4BCF-AC97-307BF717AB5E/view?preview=C99C1C02-4DB8-4BCF-AC97-307BF717AB5E" TargetMode="Externa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E4F3F5E-6397-1DDB-1B88-612E4B48E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>
                <a:latin typeface="Arial"/>
                <a:cs typeface="Arial"/>
              </a:rPr>
              <a:t>Jaunais mācību gads</a:t>
            </a:r>
            <a:br>
              <a:rPr lang="lv-LV">
                <a:latin typeface="Arial"/>
                <a:cs typeface="Arial"/>
              </a:rPr>
            </a:br>
            <a:r>
              <a:rPr lang="lv-LV">
                <a:latin typeface="Arial"/>
                <a:cs typeface="Arial"/>
              </a:rPr>
              <a:t>vienotā skolā</a:t>
            </a:r>
            <a:endParaRPr lang="lv-LV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C880022E-F027-D498-0445-6E47A3483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0619" y="3283047"/>
            <a:ext cx="7090763" cy="17192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v-LV">
                <a:latin typeface="Arial"/>
                <a:cs typeface="Arial"/>
              </a:rPr>
              <a:t>Santa Kazaka </a:t>
            </a:r>
            <a:endParaRPr lang="lv-LV"/>
          </a:p>
          <a:p>
            <a:r>
              <a:rPr lang="lv-LV">
                <a:latin typeface="Arial"/>
                <a:cs typeface="Arial"/>
              </a:rPr>
              <a:t>VISC Metodiskā atbalsta departamenta Pedagogu profesionālā atbalsta nodaļas vadītāja</a:t>
            </a:r>
          </a:p>
        </p:txBody>
      </p:sp>
    </p:spTree>
    <p:extLst>
      <p:ext uri="{BB962C8B-B14F-4D97-AF65-F5344CB8AC3E}">
        <p14:creationId xmlns:p14="http://schemas.microsoft.com/office/powerpoint/2010/main" val="1437396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atura vietturis 9">
            <a:extLst>
              <a:ext uri="{FF2B5EF4-FFF2-40B4-BE49-F238E27FC236}">
                <a16:creationId xmlns:a16="http://schemas.microsoft.com/office/drawing/2014/main" id="{FDA9324D-7405-152E-492E-70823524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974" y="1331266"/>
            <a:ext cx="10387316" cy="6837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err="1">
                <a:latin typeface="Arial"/>
                <a:cs typeface="Arial"/>
              </a:rPr>
              <a:t>Pašlaik</a:t>
            </a:r>
            <a:r>
              <a:rPr lang="en-US" sz="2000">
                <a:latin typeface="Arial"/>
                <a:cs typeface="Arial"/>
              </a:rPr>
              <a:t> </a:t>
            </a:r>
            <a:r>
              <a:rPr lang="en-US" sz="2000" err="1">
                <a:latin typeface="Arial"/>
                <a:cs typeface="Arial"/>
              </a:rPr>
              <a:t>publicēti</a:t>
            </a:r>
            <a:r>
              <a:rPr lang="en-US" sz="2000">
                <a:latin typeface="Arial"/>
                <a:cs typeface="Arial"/>
              </a:rPr>
              <a:t> (</a:t>
            </a:r>
            <a:r>
              <a:rPr lang="en-US" sz="2000" err="1">
                <a:latin typeface="Arial"/>
                <a:cs typeface="Arial"/>
              </a:rPr>
              <a:t>tiek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papildināts</a:t>
            </a:r>
            <a:r>
              <a:rPr lang="en-US" sz="2000">
                <a:latin typeface="Arial"/>
                <a:cs typeface="Arial"/>
              </a:rPr>
              <a:t>) tematiskā e-plānotājā programmu paraugi: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4CA90B-3147-0980-7036-1B9186AD9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531" y="79317"/>
            <a:ext cx="3550105" cy="9339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39E089-F7EB-FD7C-A96C-EB5B1FE0F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93" y="2108664"/>
            <a:ext cx="4676918" cy="4601169"/>
          </a:xfrm>
          <a:prstGeom prst="rect">
            <a:avLst/>
          </a:prstGeom>
        </p:spPr>
      </p:pic>
      <p:pic>
        <p:nvPicPr>
          <p:cNvPr id="2" name="Attēls 1" descr="Attēls, kurā ir teksts, ekrānuzņēmums, fonts&#10;&#10;Apraksts ģenerēts automātiski">
            <a:extLst>
              <a:ext uri="{FF2B5EF4-FFF2-40B4-BE49-F238E27FC236}">
                <a16:creationId xmlns:a16="http://schemas.microsoft.com/office/drawing/2014/main" id="{F39ABD32-F479-7D35-D6DA-1136F65C98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0809" y="2106150"/>
            <a:ext cx="4290290" cy="434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4CA90B-3147-0980-7036-1B9186AD9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531" y="79317"/>
            <a:ext cx="3550105" cy="933922"/>
          </a:xfrm>
          <a:prstGeom prst="rect">
            <a:avLst/>
          </a:prstGeom>
        </p:spPr>
      </p:pic>
      <p:pic>
        <p:nvPicPr>
          <p:cNvPr id="2" name="Attēls 1" descr="Attēls, kurā ir teksts, ekrānuzņēmums, displejs, cipars&#10;&#10;Apraksts ģenerēts automātiski">
            <a:extLst>
              <a:ext uri="{FF2B5EF4-FFF2-40B4-BE49-F238E27FC236}">
                <a16:creationId xmlns:a16="http://schemas.microsoft.com/office/drawing/2014/main" id="{8604E1C0-AD75-AD19-0AE4-2BC675147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91" y="1426662"/>
            <a:ext cx="11679381" cy="4466493"/>
          </a:xfrm>
          <a:prstGeom prst="rect">
            <a:avLst/>
          </a:prstGeom>
        </p:spPr>
      </p:pic>
      <p:cxnSp>
        <p:nvCxnSpPr>
          <p:cNvPr id="3" name="Taisns bultveida savienotājs 2">
            <a:extLst>
              <a:ext uri="{FF2B5EF4-FFF2-40B4-BE49-F238E27FC236}">
                <a16:creationId xmlns:a16="http://schemas.microsoft.com/office/drawing/2014/main" id="{BD5A0CAA-FFA6-248A-18EB-62C24A76C219}"/>
              </a:ext>
            </a:extLst>
          </p:cNvPr>
          <p:cNvCxnSpPr/>
          <p:nvPr/>
        </p:nvCxnSpPr>
        <p:spPr>
          <a:xfrm>
            <a:off x="8536707" y="3133436"/>
            <a:ext cx="1260765" cy="4987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3776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71966-919C-9EC0-4714-8F2489B59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96" y="137551"/>
            <a:ext cx="11512628" cy="672796"/>
          </a:xfrm>
        </p:spPr>
        <p:txBody>
          <a:bodyPr/>
          <a:lstStyle/>
          <a:p>
            <a:r>
              <a:rPr lang="en-LV">
                <a:latin typeface="Arial"/>
                <a:cs typeface="Arial"/>
              </a:rPr>
              <a:t>Kas </a:t>
            </a:r>
            <a:r>
              <a:rPr lang="en-LV" err="1">
                <a:latin typeface="Arial"/>
                <a:cs typeface="Arial"/>
              </a:rPr>
              <a:t>ir</a:t>
            </a:r>
            <a:r>
              <a:rPr lang="en-LV">
                <a:latin typeface="Arial"/>
                <a:cs typeface="Arial"/>
              </a:rPr>
              <a:t> </a:t>
            </a:r>
            <a:r>
              <a:rPr lang="en-LV" err="1">
                <a:latin typeface="Arial"/>
                <a:cs typeface="Arial"/>
              </a:rPr>
              <a:t>tematiskais</a:t>
            </a:r>
            <a:r>
              <a:rPr lang="en-LV">
                <a:latin typeface="Arial"/>
                <a:cs typeface="Arial"/>
              </a:rPr>
              <a:t> e-</a:t>
            </a:r>
            <a:r>
              <a:rPr lang="en-LV" err="1">
                <a:latin typeface="Arial"/>
                <a:cs typeface="Arial"/>
              </a:rPr>
              <a:t>plānotājs</a:t>
            </a:r>
            <a:r>
              <a:rPr lang="en-LV">
                <a:latin typeface="Arial"/>
                <a:cs typeface="Arial"/>
              </a:rPr>
              <a:t>?</a:t>
            </a:r>
            <a:endParaRPr lang="lv-LV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DE18A-51C7-4989-B948-FBC4FE721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823" y="729673"/>
            <a:ext cx="11814453" cy="204700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>
                <a:latin typeface="Arial"/>
                <a:cs typeface="Arial"/>
              </a:rPr>
              <a:t>Tematiskā plāna melnraksti tiek veidoti ar jau automātiski ielasītu informāciju no mācību programmas parauga.</a:t>
            </a:r>
            <a:endParaRPr lang="en-GB" sz="200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err="1">
                <a:latin typeface="Arial"/>
                <a:cs typeface="Arial"/>
              </a:rPr>
              <a:t>Rūpīgi</a:t>
            </a:r>
            <a:r>
              <a:rPr lang="en-GB" sz="2000">
                <a:latin typeface="Arial"/>
                <a:cs typeface="Arial"/>
              </a:rPr>
              <a:t> </a:t>
            </a:r>
            <a:r>
              <a:rPr lang="en-GB" sz="2000" err="1">
                <a:latin typeface="Arial"/>
                <a:cs typeface="Arial"/>
              </a:rPr>
              <a:t>sagatavots</a:t>
            </a:r>
            <a:r>
              <a:rPr lang="en-GB" sz="2000">
                <a:latin typeface="Arial"/>
                <a:cs typeface="Arial"/>
              </a:rPr>
              <a:t> </a:t>
            </a:r>
            <a:r>
              <a:rPr lang="en-GB" sz="2000" err="1">
                <a:latin typeface="Arial"/>
                <a:cs typeface="Arial"/>
              </a:rPr>
              <a:t>tematiskais</a:t>
            </a:r>
            <a:r>
              <a:rPr lang="en-GB" sz="2000">
                <a:latin typeface="Arial"/>
                <a:cs typeface="Arial"/>
              </a:rPr>
              <a:t> </a:t>
            </a:r>
            <a:r>
              <a:rPr lang="en-GB" sz="2000" err="1">
                <a:latin typeface="Arial"/>
                <a:cs typeface="Arial"/>
              </a:rPr>
              <a:t>plāns</a:t>
            </a:r>
            <a:r>
              <a:rPr lang="en-GB" sz="2000">
                <a:latin typeface="Arial"/>
                <a:cs typeface="Arial"/>
              </a:rPr>
              <a:t> var </a:t>
            </a:r>
            <a:r>
              <a:rPr lang="en-GB" sz="2000" err="1">
                <a:latin typeface="Arial"/>
                <a:cs typeface="Arial"/>
              </a:rPr>
              <a:t>palīdzēt</a:t>
            </a:r>
            <a:r>
              <a:rPr lang="en-GB" sz="2000">
                <a:latin typeface="Arial"/>
                <a:cs typeface="Arial"/>
              </a:rPr>
              <a:t> </a:t>
            </a:r>
            <a:r>
              <a:rPr lang="en-GB" sz="2000" err="1">
                <a:latin typeface="Arial"/>
                <a:cs typeface="Arial"/>
              </a:rPr>
              <a:t>efektīvāk</a:t>
            </a:r>
            <a:r>
              <a:rPr lang="en-GB" sz="2000">
                <a:latin typeface="Arial"/>
                <a:cs typeface="Arial"/>
              </a:rPr>
              <a:t> </a:t>
            </a:r>
            <a:r>
              <a:rPr lang="en-GB" sz="2000" err="1">
                <a:latin typeface="Arial"/>
                <a:cs typeface="Arial"/>
              </a:rPr>
              <a:t>aizvietot</a:t>
            </a:r>
            <a:r>
              <a:rPr lang="en-GB" sz="2000">
                <a:latin typeface="Arial"/>
                <a:cs typeface="Arial"/>
              </a:rPr>
              <a:t> </a:t>
            </a:r>
            <a:r>
              <a:rPr lang="en-GB" sz="2000" err="1">
                <a:latin typeface="Arial"/>
                <a:cs typeface="Arial"/>
              </a:rPr>
              <a:t>citu</a:t>
            </a:r>
            <a:r>
              <a:rPr lang="en-GB" sz="2000">
                <a:latin typeface="Arial"/>
                <a:cs typeface="Arial"/>
              </a:rPr>
              <a:t> </a:t>
            </a:r>
            <a:r>
              <a:rPr lang="en-GB" sz="2000" err="1">
                <a:latin typeface="Arial"/>
                <a:cs typeface="Arial"/>
              </a:rPr>
              <a:t>skolotāju</a:t>
            </a:r>
            <a:r>
              <a:rPr lang="en-GB" sz="2000">
                <a:latin typeface="Arial"/>
                <a:cs typeface="Arial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err="1">
                <a:latin typeface="Arial"/>
                <a:cs typeface="Arial"/>
              </a:rPr>
              <a:t>Iespējams</a:t>
            </a:r>
            <a:r>
              <a:rPr lang="en-GB" sz="2000">
                <a:latin typeface="Arial"/>
                <a:cs typeface="Arial"/>
              </a:rPr>
              <a:t> </a:t>
            </a:r>
            <a:r>
              <a:rPr lang="en-GB" sz="2000" err="1">
                <a:latin typeface="Arial"/>
                <a:cs typeface="Arial"/>
              </a:rPr>
              <a:t>veikt</a:t>
            </a:r>
            <a:r>
              <a:rPr lang="en-GB" sz="2000">
                <a:latin typeface="Arial"/>
                <a:cs typeface="Arial"/>
              </a:rPr>
              <a:t> </a:t>
            </a:r>
            <a:r>
              <a:rPr lang="en-GB" sz="2000" err="1">
                <a:latin typeface="Arial"/>
                <a:cs typeface="Arial"/>
              </a:rPr>
              <a:t>tematisko</a:t>
            </a:r>
            <a:r>
              <a:rPr lang="en-GB" sz="2000">
                <a:latin typeface="Arial"/>
                <a:cs typeface="Arial"/>
              </a:rPr>
              <a:t> </a:t>
            </a:r>
            <a:r>
              <a:rPr lang="en-GB" sz="2000" err="1">
                <a:latin typeface="Arial"/>
                <a:cs typeface="Arial"/>
              </a:rPr>
              <a:t>plānu</a:t>
            </a:r>
            <a:r>
              <a:rPr lang="en-GB" sz="2000">
                <a:latin typeface="Arial"/>
                <a:cs typeface="Arial"/>
              </a:rPr>
              <a:t> </a:t>
            </a:r>
            <a:r>
              <a:rPr lang="en-GB" sz="2000" err="1">
                <a:latin typeface="Arial"/>
                <a:cs typeface="Arial"/>
              </a:rPr>
              <a:t>salīdzināšanu</a:t>
            </a:r>
            <a:r>
              <a:rPr lang="en-GB" sz="2000">
                <a:latin typeface="Arial"/>
                <a:cs typeface="Arial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err="1">
                <a:latin typeface="Arial"/>
                <a:cs typeface="Arial"/>
              </a:rPr>
              <a:t>Iepriekšējo</a:t>
            </a:r>
            <a:r>
              <a:rPr lang="en-GB" sz="2000">
                <a:latin typeface="Arial"/>
                <a:cs typeface="Arial"/>
              </a:rPr>
              <a:t> </a:t>
            </a:r>
            <a:r>
              <a:rPr lang="en-GB" sz="2000" err="1">
                <a:latin typeface="Arial"/>
                <a:cs typeface="Arial"/>
              </a:rPr>
              <a:t>gadu</a:t>
            </a:r>
            <a:r>
              <a:rPr lang="en-GB" sz="2000">
                <a:latin typeface="Arial"/>
                <a:cs typeface="Arial"/>
              </a:rPr>
              <a:t> </a:t>
            </a:r>
            <a:r>
              <a:rPr lang="en-GB" sz="2000" err="1">
                <a:latin typeface="Arial"/>
                <a:cs typeface="Arial"/>
              </a:rPr>
              <a:t>tematiskos</a:t>
            </a:r>
            <a:r>
              <a:rPr lang="en-GB" sz="2000">
                <a:latin typeface="Arial"/>
                <a:cs typeface="Arial"/>
              </a:rPr>
              <a:t> </a:t>
            </a:r>
            <a:r>
              <a:rPr lang="en-GB" sz="2000" err="1">
                <a:latin typeface="Arial"/>
                <a:cs typeface="Arial"/>
              </a:rPr>
              <a:t>plānus</a:t>
            </a:r>
            <a:r>
              <a:rPr lang="en-GB" sz="2000">
                <a:latin typeface="Arial"/>
                <a:cs typeface="Arial"/>
              </a:rPr>
              <a:t> var </a:t>
            </a:r>
            <a:r>
              <a:rPr lang="en-GB" sz="2000" err="1">
                <a:latin typeface="Arial"/>
                <a:cs typeface="Arial"/>
              </a:rPr>
              <a:t>izmantot</a:t>
            </a:r>
            <a:r>
              <a:rPr lang="en-GB" sz="2000">
                <a:latin typeface="Arial"/>
                <a:cs typeface="Arial"/>
              </a:rPr>
              <a:t> </a:t>
            </a:r>
            <a:r>
              <a:rPr lang="en-GB" sz="2000" err="1">
                <a:latin typeface="Arial"/>
                <a:cs typeface="Arial"/>
              </a:rPr>
              <a:t>kā</a:t>
            </a:r>
            <a:r>
              <a:rPr lang="en-GB" sz="2000">
                <a:latin typeface="Arial"/>
                <a:cs typeface="Arial"/>
              </a:rPr>
              <a:t> </a:t>
            </a:r>
            <a:r>
              <a:rPr lang="en-GB" sz="2000" err="1">
                <a:latin typeface="Arial"/>
                <a:cs typeface="Arial"/>
              </a:rPr>
              <a:t>sagatavi</a:t>
            </a:r>
            <a:r>
              <a:rPr lang="en-GB" sz="2000">
                <a:latin typeface="Arial"/>
                <a:cs typeface="Arial"/>
              </a:rPr>
              <a:t> </a:t>
            </a:r>
            <a:r>
              <a:rPr lang="en-GB" sz="2000" err="1">
                <a:latin typeface="Arial"/>
                <a:cs typeface="Arial"/>
              </a:rPr>
              <a:t>nākamo</a:t>
            </a:r>
            <a:r>
              <a:rPr lang="en-GB" sz="2000">
                <a:latin typeface="Arial"/>
                <a:cs typeface="Arial"/>
              </a:rPr>
              <a:t> </a:t>
            </a:r>
            <a:r>
              <a:rPr lang="en-GB" sz="2000" err="1">
                <a:latin typeface="Arial"/>
                <a:cs typeface="Arial"/>
              </a:rPr>
              <a:t>gadu</a:t>
            </a:r>
            <a:r>
              <a:rPr lang="en-GB" sz="2000">
                <a:latin typeface="Arial"/>
                <a:cs typeface="Arial"/>
              </a:rPr>
              <a:t> </a:t>
            </a:r>
            <a:r>
              <a:rPr lang="en-GB" sz="2000" err="1">
                <a:latin typeface="Arial"/>
                <a:cs typeface="Arial"/>
              </a:rPr>
              <a:t>tematisko</a:t>
            </a:r>
            <a:r>
              <a:rPr lang="en-GB" sz="2000">
                <a:latin typeface="Arial"/>
                <a:cs typeface="Arial"/>
              </a:rPr>
              <a:t> </a:t>
            </a:r>
            <a:r>
              <a:rPr lang="en-GB" sz="2000" err="1">
                <a:latin typeface="Arial"/>
                <a:cs typeface="Arial"/>
              </a:rPr>
              <a:t>plānu</a:t>
            </a:r>
            <a:r>
              <a:rPr lang="en-GB" sz="2000">
                <a:latin typeface="Arial"/>
                <a:cs typeface="Arial"/>
              </a:rPr>
              <a:t> </a:t>
            </a:r>
            <a:r>
              <a:rPr lang="en-GB" sz="2000" err="1">
                <a:latin typeface="Arial"/>
                <a:cs typeface="Arial"/>
              </a:rPr>
              <a:t>izveidei</a:t>
            </a:r>
            <a:r>
              <a:rPr lang="en-GB" sz="2000">
                <a:latin typeface="Arial"/>
                <a:cs typeface="Arial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D043FB-772B-0B39-951C-0325B4E71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88" y="2781075"/>
            <a:ext cx="9588649" cy="3946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3967C7-04E5-5120-1CDA-199AB3672FFE}"/>
              </a:ext>
            </a:extLst>
          </p:cNvPr>
          <p:cNvSpPr txBox="1"/>
          <p:nvPr/>
        </p:nvSpPr>
        <p:spPr>
          <a:xfrm>
            <a:off x="4724400" y="3200400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000">
              <a:solidFill>
                <a:srgbClr val="7C51A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9877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4CA90B-3147-0980-7036-1B9186AD9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531" y="79317"/>
            <a:ext cx="3550105" cy="933922"/>
          </a:xfrm>
          <a:prstGeom prst="rect">
            <a:avLst/>
          </a:prstGeom>
        </p:spPr>
      </p:pic>
      <p:pic>
        <p:nvPicPr>
          <p:cNvPr id="7" name="Attēls 6" descr="Attēls, kurā ir teksts, ekrānuzņēmums, fonts, cipars&#10;&#10;Apraksts ģenerēts automātiski">
            <a:extLst>
              <a:ext uri="{FF2B5EF4-FFF2-40B4-BE49-F238E27FC236}">
                <a16:creationId xmlns:a16="http://schemas.microsoft.com/office/drawing/2014/main" id="{92AD8C76-75E5-9415-ADA3-02685385A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37" y="1713488"/>
            <a:ext cx="11673608" cy="4418162"/>
          </a:xfrm>
          <a:prstGeom prst="rect">
            <a:avLst/>
          </a:prstGeom>
        </p:spPr>
      </p:pic>
      <p:cxnSp>
        <p:nvCxnSpPr>
          <p:cNvPr id="8" name="Taisns bultveida savienotājs 7">
            <a:extLst>
              <a:ext uri="{FF2B5EF4-FFF2-40B4-BE49-F238E27FC236}">
                <a16:creationId xmlns:a16="http://schemas.microsoft.com/office/drawing/2014/main" id="{ECD797D7-E9AB-ECDC-AB63-D288D2128EA4}"/>
              </a:ext>
            </a:extLst>
          </p:cNvPr>
          <p:cNvCxnSpPr/>
          <p:nvPr/>
        </p:nvCxnSpPr>
        <p:spPr>
          <a:xfrm flipH="1">
            <a:off x="2743200" y="2740890"/>
            <a:ext cx="828963" cy="67771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237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86591-9590-2285-C0E5-75D8CDB92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97" y="417095"/>
            <a:ext cx="10500358" cy="1289635"/>
          </a:xfrm>
        </p:spPr>
        <p:txBody>
          <a:bodyPr>
            <a:normAutofit/>
          </a:bodyPr>
          <a:lstStyle/>
          <a:p>
            <a:r>
              <a:rPr lang="en-LV"/>
              <a:t>Skolotājam sākot tematiskā e-plānotāja izmantošanu pieejamie atbalsta materiāli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AD9DF-F217-7EC9-4283-E5CC67882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909" y="1589920"/>
            <a:ext cx="11463668" cy="459754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LV" sz="2000">
                <a:latin typeface="Arial"/>
                <a:cs typeface="Arial"/>
              </a:rPr>
              <a:t>1. </a:t>
            </a:r>
            <a:r>
              <a:rPr lang="en-LV" sz="2000" err="1">
                <a:latin typeface="Arial"/>
                <a:cs typeface="Arial"/>
              </a:rPr>
              <a:t>Augustā</a:t>
            </a:r>
            <a:r>
              <a:rPr lang="en-LV" sz="2000">
                <a:latin typeface="Arial"/>
                <a:cs typeface="Arial"/>
              </a:rPr>
              <a:t> </a:t>
            </a:r>
            <a:r>
              <a:rPr lang="en-LV" sz="2000" err="1">
                <a:latin typeface="Arial"/>
                <a:cs typeface="Arial"/>
              </a:rPr>
              <a:t>notika</a:t>
            </a:r>
            <a:r>
              <a:rPr lang="en-LV" sz="2000">
                <a:latin typeface="Arial"/>
                <a:cs typeface="Arial"/>
              </a:rPr>
              <a:t> </a:t>
            </a:r>
            <a:r>
              <a:rPr lang="en-LV" sz="2000" err="1">
                <a:latin typeface="Arial"/>
                <a:cs typeface="Arial"/>
              </a:rPr>
              <a:t>konsultācijas</a:t>
            </a:r>
            <a:r>
              <a:rPr lang="en-LV" sz="2000">
                <a:latin typeface="Arial"/>
                <a:cs typeface="Arial"/>
              </a:rPr>
              <a:t> par </a:t>
            </a:r>
            <a:r>
              <a:rPr lang="en-LV" sz="2000" err="1">
                <a:latin typeface="Arial"/>
                <a:cs typeface="Arial"/>
              </a:rPr>
              <a:t>tematiskā</a:t>
            </a:r>
            <a:r>
              <a:rPr lang="en-LV" sz="2000">
                <a:latin typeface="Arial"/>
                <a:cs typeface="Arial"/>
              </a:rPr>
              <a:t> e-</a:t>
            </a:r>
            <a:r>
              <a:rPr lang="en-LV" sz="2000" err="1">
                <a:latin typeface="Arial"/>
                <a:cs typeface="Arial"/>
              </a:rPr>
              <a:t>plānotāja</a:t>
            </a:r>
            <a:r>
              <a:rPr lang="en-LV" sz="2000">
                <a:latin typeface="Arial"/>
                <a:cs typeface="Arial"/>
              </a:rPr>
              <a:t> </a:t>
            </a:r>
            <a:r>
              <a:rPr lang="en-LV" sz="2000" err="1">
                <a:latin typeface="Arial"/>
                <a:cs typeface="Arial"/>
              </a:rPr>
              <a:t>izmantošanu</a:t>
            </a:r>
            <a:r>
              <a:rPr lang="en-LV" sz="2000">
                <a:latin typeface="Arial"/>
                <a:cs typeface="Arial"/>
              </a:rPr>
              <a:t>. </a:t>
            </a:r>
            <a:r>
              <a:rPr lang="en-LV" sz="2000" err="1">
                <a:latin typeface="Arial"/>
                <a:cs typeface="Arial"/>
              </a:rPr>
              <a:t>Konsultāciju</a:t>
            </a:r>
            <a:r>
              <a:rPr lang="en-LV" sz="2000">
                <a:latin typeface="Arial"/>
                <a:cs typeface="Arial"/>
              </a:rPr>
              <a:t> </a:t>
            </a:r>
            <a:r>
              <a:rPr lang="en-LV" sz="2000" err="1">
                <a:latin typeface="Arial"/>
                <a:cs typeface="Arial"/>
              </a:rPr>
              <a:t>ieraksti</a:t>
            </a:r>
            <a:r>
              <a:rPr lang="en-LV" sz="2000">
                <a:latin typeface="Arial"/>
                <a:cs typeface="Arial"/>
              </a:rPr>
              <a:t> </a:t>
            </a:r>
            <a:r>
              <a:rPr lang="en-LV" sz="2000" err="1">
                <a:latin typeface="Arial"/>
                <a:cs typeface="Arial"/>
              </a:rPr>
              <a:t>pieejami</a:t>
            </a:r>
            <a:r>
              <a:rPr lang="en-LV" sz="2000">
                <a:latin typeface="Arial"/>
                <a:cs typeface="Arial"/>
              </a:rPr>
              <a:t> Skola2030 </a:t>
            </a:r>
            <a:r>
              <a:rPr lang="en-LV" sz="2000" err="1">
                <a:latin typeface="Arial"/>
                <a:cs typeface="Arial"/>
              </a:rPr>
              <a:t>Youtube</a:t>
            </a:r>
            <a:r>
              <a:rPr lang="en-LV" sz="2000">
                <a:latin typeface="Arial"/>
                <a:cs typeface="Arial"/>
              </a:rPr>
              <a:t> </a:t>
            </a:r>
            <a:r>
              <a:rPr lang="en-LV" sz="2000" err="1">
                <a:latin typeface="Arial"/>
                <a:cs typeface="Arial"/>
              </a:rPr>
              <a:t>kontā</a:t>
            </a:r>
            <a:r>
              <a:rPr lang="en-LV" sz="2000">
                <a:latin typeface="Arial"/>
                <a:cs typeface="Arial"/>
              </a:rPr>
              <a:t> </a:t>
            </a:r>
            <a:r>
              <a:rPr lang="en-LV" sz="2000" err="1">
                <a:latin typeface="Arial"/>
                <a:cs typeface="Arial"/>
              </a:rPr>
              <a:t>vai</a:t>
            </a:r>
            <a:r>
              <a:rPr lang="en-LV" sz="2000">
                <a:latin typeface="Arial"/>
                <a:cs typeface="Arial"/>
              </a:rPr>
              <a:t> </a:t>
            </a:r>
            <a:r>
              <a:rPr lang="lv-LV" sz="2000">
                <a:latin typeface="Arial"/>
                <a:cs typeface="Arial"/>
                <a:hlinkClick r:id="rId2"/>
              </a:rPr>
              <a:t>https://skola2030.lv/lv/skolotajiem/konsultacijas-skolotajiem</a:t>
            </a:r>
            <a:r>
              <a:rPr lang="lv-LV" sz="2000">
                <a:latin typeface="Arial"/>
                <a:cs typeface="Arial"/>
              </a:rPr>
              <a:t> </a:t>
            </a:r>
          </a:p>
          <a:p>
            <a:pPr marL="457200" indent="-457200">
              <a:buAutoNum type="arabicPeriod"/>
            </a:pPr>
            <a:endParaRPr lang="en-LV"/>
          </a:p>
          <a:p>
            <a:pPr marL="457200" indent="-457200">
              <a:buAutoNum type="arabicPeriod"/>
            </a:pPr>
            <a:endParaRPr lang="en-LV">
              <a:latin typeface="Arial"/>
              <a:cs typeface="Arial"/>
            </a:endParaRPr>
          </a:p>
          <a:p>
            <a:pPr marL="457200" indent="-457200">
              <a:buAutoNum type="arabicPeriod"/>
            </a:pPr>
            <a:endParaRPr lang="en-LV">
              <a:latin typeface="Arial"/>
              <a:cs typeface="Arial"/>
            </a:endParaRPr>
          </a:p>
          <a:p>
            <a:pPr marL="457200" indent="-457200">
              <a:buAutoNum type="arabicPeriod"/>
            </a:pPr>
            <a:endParaRPr lang="en-LV">
              <a:latin typeface="Arial"/>
              <a:cs typeface="Arial"/>
            </a:endParaRPr>
          </a:p>
          <a:p>
            <a:pPr marL="457200" indent="-457200">
              <a:buAutoNum type="arabicPeriod"/>
            </a:pPr>
            <a:endParaRPr lang="en-LV">
              <a:latin typeface="Arial"/>
              <a:cs typeface="Arial"/>
            </a:endParaRPr>
          </a:p>
          <a:p>
            <a:pPr marL="457200" indent="-457200">
              <a:buAutoNum type="arabicPeriod"/>
            </a:pPr>
            <a:endParaRPr lang="en-LV">
              <a:latin typeface="Arial"/>
              <a:cs typeface="Arial"/>
            </a:endParaRPr>
          </a:p>
          <a:p>
            <a:r>
              <a:rPr lang="en-LV" sz="2000">
                <a:latin typeface="Arial"/>
                <a:cs typeface="Arial"/>
              </a:rPr>
              <a:t>2. </a:t>
            </a:r>
            <a:r>
              <a:rPr lang="en-LV" sz="2000" err="1">
                <a:latin typeface="Arial"/>
                <a:cs typeface="Arial"/>
              </a:rPr>
              <a:t>Tematiskajam</a:t>
            </a:r>
            <a:r>
              <a:rPr lang="en-LV" sz="2000">
                <a:latin typeface="Arial"/>
                <a:cs typeface="Arial"/>
              </a:rPr>
              <a:t> e-</a:t>
            </a:r>
            <a:r>
              <a:rPr lang="en-LV" sz="2000" err="1">
                <a:latin typeface="Arial"/>
                <a:cs typeface="Arial"/>
              </a:rPr>
              <a:t>plānotājam</a:t>
            </a:r>
            <a:r>
              <a:rPr lang="en-LV" sz="2000">
                <a:latin typeface="Arial"/>
                <a:cs typeface="Arial"/>
              </a:rPr>
              <a:t> </a:t>
            </a:r>
            <a:r>
              <a:rPr lang="en-LV" sz="2000" err="1">
                <a:latin typeface="Arial"/>
                <a:cs typeface="Arial"/>
              </a:rPr>
              <a:t>pieejamas</a:t>
            </a:r>
            <a:r>
              <a:rPr lang="en-LV" sz="2000">
                <a:latin typeface="Arial"/>
                <a:cs typeface="Arial"/>
              </a:rPr>
              <a:t> </a:t>
            </a:r>
            <a:r>
              <a:rPr lang="en-LV" sz="2000" err="1">
                <a:latin typeface="Arial"/>
                <a:cs typeface="Arial"/>
              </a:rPr>
              <a:t>rakstiskas</a:t>
            </a:r>
            <a:r>
              <a:rPr lang="en-LV" sz="2000">
                <a:latin typeface="Arial"/>
                <a:cs typeface="Arial"/>
              </a:rPr>
              <a:t> </a:t>
            </a:r>
            <a:r>
              <a:rPr lang="en-LV" sz="2000" err="1">
                <a:latin typeface="Arial"/>
                <a:cs typeface="Arial"/>
              </a:rPr>
              <a:t>instrukcijas</a:t>
            </a:r>
            <a:r>
              <a:rPr lang="en-LV" sz="2000">
                <a:latin typeface="Arial"/>
                <a:cs typeface="Arial"/>
              </a:rPr>
              <a:t>, </a:t>
            </a:r>
            <a:r>
              <a:rPr lang="en-LV" sz="2000" err="1">
                <a:latin typeface="Arial"/>
                <a:cs typeface="Arial"/>
              </a:rPr>
              <a:t>kurās</a:t>
            </a:r>
            <a:r>
              <a:rPr lang="en-LV" sz="2000">
                <a:latin typeface="Arial"/>
                <a:cs typeface="Arial"/>
              </a:rPr>
              <a:t> </a:t>
            </a:r>
            <a:endParaRPr lang="en-LV" sz="2000"/>
          </a:p>
          <a:p>
            <a:r>
              <a:rPr lang="en-LV" sz="2000" err="1">
                <a:latin typeface="Arial"/>
                <a:cs typeface="Arial"/>
              </a:rPr>
              <a:t>aprakstīta</a:t>
            </a:r>
            <a:r>
              <a:rPr lang="en-LV" sz="2000">
                <a:latin typeface="Arial"/>
                <a:cs typeface="Arial"/>
              </a:rPr>
              <a:t> </a:t>
            </a:r>
            <a:r>
              <a:rPr lang="en-LV" sz="2000" err="1">
                <a:latin typeface="Arial"/>
                <a:cs typeface="Arial"/>
              </a:rPr>
              <a:t>galveno</a:t>
            </a:r>
            <a:r>
              <a:rPr lang="en-LV" sz="2000">
                <a:latin typeface="Arial"/>
                <a:cs typeface="Arial"/>
              </a:rPr>
              <a:t> </a:t>
            </a:r>
            <a:r>
              <a:rPr lang="en-LV" sz="2000" err="1">
                <a:latin typeface="Arial"/>
                <a:cs typeface="Arial"/>
              </a:rPr>
              <a:t>funkciju</a:t>
            </a:r>
            <a:r>
              <a:rPr lang="en-LV" sz="2000">
                <a:latin typeface="Arial"/>
                <a:cs typeface="Arial"/>
              </a:rPr>
              <a:t> </a:t>
            </a:r>
            <a:r>
              <a:rPr lang="en-LV" sz="2000" err="1">
                <a:latin typeface="Arial"/>
                <a:cs typeface="Arial"/>
              </a:rPr>
              <a:t>izmantošana</a:t>
            </a:r>
            <a:r>
              <a:rPr lang="en-LV" sz="2000">
                <a:latin typeface="Arial"/>
                <a:cs typeface="Arial"/>
              </a:rPr>
              <a:t>. </a:t>
            </a:r>
            <a:endParaRPr lang="en-LV" sz="2000"/>
          </a:p>
          <a:p>
            <a:r>
              <a:rPr lang="en-LV" sz="2000" err="1">
                <a:latin typeface="Arial"/>
                <a:cs typeface="Arial"/>
              </a:rPr>
              <a:t>Pieejams</a:t>
            </a:r>
            <a:r>
              <a:rPr lang="en-LV" sz="2000">
                <a:latin typeface="Arial"/>
                <a:cs typeface="Arial"/>
              </a:rPr>
              <a:t>: </a:t>
            </a:r>
            <a:r>
              <a:rPr lang="en-US" sz="2000">
                <a:latin typeface="Arial"/>
                <a:cs typeface="Arial"/>
              </a:rPr>
              <a:t>https://mape.gov.lv/blog/jaunais-tematiskais-e-planotajs</a:t>
            </a:r>
            <a:endParaRPr lang="en-LV" sz="2000"/>
          </a:p>
          <a:p>
            <a:endParaRPr lang="en-LV" sz="2000"/>
          </a:p>
          <a:p>
            <a:endParaRPr lang="en-LV" sz="2000">
              <a:latin typeface="Arial"/>
              <a:cs typeface="Arial"/>
            </a:endParaRPr>
          </a:p>
          <a:p>
            <a:r>
              <a:rPr lang="en-LV" sz="2000">
                <a:latin typeface="Arial"/>
                <a:cs typeface="Arial"/>
              </a:rPr>
              <a:t>3. </a:t>
            </a:r>
            <a:r>
              <a:rPr lang="en-LV" sz="2000" err="1">
                <a:latin typeface="Arial"/>
                <a:cs typeface="Arial"/>
              </a:rPr>
              <a:t>Jautājumus</a:t>
            </a:r>
            <a:r>
              <a:rPr lang="en-LV" sz="2000">
                <a:latin typeface="Arial"/>
                <a:cs typeface="Arial"/>
              </a:rPr>
              <a:t> </a:t>
            </a:r>
            <a:r>
              <a:rPr lang="en-LV" sz="2000" err="1">
                <a:latin typeface="Arial"/>
                <a:cs typeface="Arial"/>
              </a:rPr>
              <a:t>neskaidrību</a:t>
            </a:r>
            <a:r>
              <a:rPr lang="en-LV" sz="2000">
                <a:latin typeface="Arial"/>
                <a:cs typeface="Arial"/>
              </a:rPr>
              <a:t> </a:t>
            </a:r>
            <a:r>
              <a:rPr lang="en-LV" sz="2000" err="1">
                <a:latin typeface="Arial"/>
                <a:cs typeface="Arial"/>
              </a:rPr>
              <a:t>gadījumā</a:t>
            </a:r>
            <a:r>
              <a:rPr lang="en-LV" sz="2000">
                <a:latin typeface="Arial"/>
                <a:cs typeface="Arial"/>
              </a:rPr>
              <a:t> </a:t>
            </a:r>
            <a:r>
              <a:rPr lang="en-LV" sz="2000" err="1">
                <a:latin typeface="Arial"/>
                <a:cs typeface="Arial"/>
              </a:rPr>
              <a:t>sūtīt</a:t>
            </a:r>
            <a:r>
              <a:rPr lang="en-LV" sz="2000">
                <a:latin typeface="Arial"/>
                <a:cs typeface="Arial"/>
              </a:rPr>
              <a:t>: mape@skola2030.lv</a:t>
            </a:r>
            <a:endParaRPr lang="en-LV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EE74A1-4E5C-0995-9130-0168A59D6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9302" y="4078219"/>
            <a:ext cx="1340139" cy="1379422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5C3882AA-103C-5D4D-5E96-7793A70AFBA4}"/>
              </a:ext>
            </a:extLst>
          </p:cNvPr>
          <p:cNvGrpSpPr/>
          <p:nvPr/>
        </p:nvGrpSpPr>
        <p:grpSpPr>
          <a:xfrm>
            <a:off x="2990658" y="2467655"/>
            <a:ext cx="3916000" cy="1793766"/>
            <a:chOff x="3094567" y="2917928"/>
            <a:chExt cx="4874272" cy="2059311"/>
          </a:xfrm>
        </p:grpSpPr>
        <p:pic>
          <p:nvPicPr>
            <p:cNvPr id="4" name="Attēls 3" descr="Attēls, kurā ir apģērbs, persona, klēpjdators, teksts&#10;&#10;Apraksts ģenerēts automātiski">
              <a:extLst>
                <a:ext uri="{FF2B5EF4-FFF2-40B4-BE49-F238E27FC236}">
                  <a16:creationId xmlns:a16="http://schemas.microsoft.com/office/drawing/2014/main" id="{D9DACC2E-C7D7-BCD0-9E01-9C46F60A9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4567" y="2917928"/>
              <a:ext cx="3872088" cy="2059311"/>
            </a:xfrm>
            <a:prstGeom prst="rect">
              <a:avLst/>
            </a:prstGeom>
          </p:spPr>
        </p:pic>
        <p:pic>
          <p:nvPicPr>
            <p:cNvPr id="6" name="Attēls 5" descr="Attēls, kurā ir grafika, fonts, grafiskais dizains, tipogrāfija&#10;&#10;Apraksts ģenerēts automātiski">
              <a:extLst>
                <a:ext uri="{FF2B5EF4-FFF2-40B4-BE49-F238E27FC236}">
                  <a16:creationId xmlns:a16="http://schemas.microsoft.com/office/drawing/2014/main" id="{AF9D54D1-0478-A486-8939-53078578E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21014" y="3216510"/>
              <a:ext cx="1647825" cy="16573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273883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156FE-C09B-7FCD-8E70-44CD3F682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24" y="159160"/>
            <a:ext cx="11107073" cy="847306"/>
          </a:xfrm>
        </p:spPr>
        <p:txBody>
          <a:bodyPr>
            <a:normAutofit/>
          </a:bodyPr>
          <a:lstStyle/>
          <a:p>
            <a:r>
              <a:rPr lang="lv-LV">
                <a:latin typeface="Arial"/>
                <a:cs typeface="Arial"/>
              </a:rPr>
              <a:t>CEĻA KARTES – atbalsta materiāls skolotājiem</a:t>
            </a:r>
            <a:endParaRPr lang="lv-LV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1821BE-BFE7-7AEE-7937-2E146B1658A0}"/>
              </a:ext>
            </a:extLst>
          </p:cNvPr>
          <p:cNvSpPr txBox="1"/>
          <p:nvPr/>
        </p:nvSpPr>
        <p:spPr>
          <a:xfrm>
            <a:off x="218327" y="728610"/>
            <a:ext cx="11789720" cy="246221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2400">
                <a:solidFill>
                  <a:schemeClr val="accent1"/>
                </a:solidFill>
                <a:latin typeface="Arial"/>
                <a:ea typeface="+mj-ea"/>
                <a:cs typeface="Arial"/>
              </a:rPr>
              <a:t>Pieejamo mācību materiālu apkopojums, kas veidots atbilstoši </a:t>
            </a:r>
            <a:r>
              <a:rPr lang="lv-LV" sz="2400" i="1">
                <a:solidFill>
                  <a:schemeClr val="accent1"/>
                </a:solidFill>
                <a:latin typeface="Arial"/>
                <a:ea typeface="+mj-ea"/>
                <a:cs typeface="Arial"/>
              </a:rPr>
              <a:t>Skola2030</a:t>
            </a:r>
            <a:r>
              <a:rPr lang="lv-LV" sz="2400">
                <a:solidFill>
                  <a:schemeClr val="accent1"/>
                </a:solidFill>
                <a:latin typeface="Arial"/>
                <a:ea typeface="+mj-ea"/>
                <a:cs typeface="Arial"/>
              </a:rPr>
              <a:t> izstrādātajām mācību programmām.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2400">
                <a:solidFill>
                  <a:schemeClr val="accent1"/>
                </a:solidFill>
                <a:latin typeface="Arial"/>
                <a:ea typeface="+mj-ea"/>
                <a:cs typeface="Arial"/>
              </a:rPr>
              <a:t>Plānots publicēt ceļa kartes visos mācību priekšmetos. Padziļinātā līmeņa kursiem aicinām izmantot digitālos mācību līdzekļus, kuros katrai tēmai apkopoti papildus resursi.</a:t>
            </a:r>
            <a:endParaRPr lang="lv-LV" sz="2400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lv-LV" sz="2400">
              <a:solidFill>
                <a:schemeClr val="accent1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3" name="Attēls 2" descr="Attēls, kurā ir teksts, ekrānuzņēmums, fonts, cipars&#10;&#10;Apraksts ģenerēts automātiski">
            <a:extLst>
              <a:ext uri="{FF2B5EF4-FFF2-40B4-BE49-F238E27FC236}">
                <a16:creationId xmlns:a16="http://schemas.microsoft.com/office/drawing/2014/main" id="{56143F8D-22A1-9049-4959-7884D2557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858" y="2693303"/>
            <a:ext cx="8243350" cy="3602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4604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156FE-C09B-7FCD-8E70-44CD3F682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231" y="419809"/>
            <a:ext cx="11107073" cy="1399159"/>
          </a:xfrm>
        </p:spPr>
        <p:txBody>
          <a:bodyPr>
            <a:normAutofit/>
          </a:bodyPr>
          <a:lstStyle/>
          <a:p>
            <a:r>
              <a:rPr lang="lv-LV">
                <a:latin typeface="Arial"/>
                <a:cs typeface="Arial"/>
              </a:rPr>
              <a:t>Ceļa kartes mācību plānošanas e-vidē MAPE </a:t>
            </a:r>
            <a:endParaRPr lang="en-US" sz="2700" b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566F5B-BF71-C637-9CEF-5E227FB40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32" y="1267460"/>
            <a:ext cx="11883736" cy="432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85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97E690F3-82D1-FE3E-B918-51188A6D7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99" y="136396"/>
            <a:ext cx="10962925" cy="562011"/>
          </a:xfrm>
        </p:spPr>
        <p:txBody>
          <a:bodyPr>
            <a:normAutofit/>
          </a:bodyPr>
          <a:lstStyle/>
          <a:p>
            <a:r>
              <a:rPr lang="lv-LV" sz="2800">
                <a:latin typeface="Arial"/>
                <a:cs typeface="Arial"/>
              </a:rPr>
              <a:t>Pieejamās Ceļa kartes (saraksts atjaunots 23.08.2023.)</a:t>
            </a:r>
            <a:endParaRPr lang="lv-LV" sz="3200"/>
          </a:p>
        </p:txBody>
      </p:sp>
      <p:pic>
        <p:nvPicPr>
          <p:cNvPr id="3" name="Attēls 2" descr="Attēls, kurā ir teksts, ekrānuzņēmums, cipars, fonts&#10;&#10;Apraksts ģenerēts automātiski">
            <a:extLst>
              <a:ext uri="{FF2B5EF4-FFF2-40B4-BE49-F238E27FC236}">
                <a16:creationId xmlns:a16="http://schemas.microsoft.com/office/drawing/2014/main" id="{942298A9-C09D-EF48-FC82-A53F38509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02" y="562891"/>
            <a:ext cx="9732974" cy="6293690"/>
          </a:xfrm>
          <a:prstGeom prst="rect">
            <a:avLst/>
          </a:prstGeom>
        </p:spPr>
      </p:pic>
      <p:pic>
        <p:nvPicPr>
          <p:cNvPr id="5" name="Attēls 4" descr="Attēls, kurā ir teksts, fonts, ekrānuzņēmums&#10;&#10;Apraksts ģenerēts automātiski">
            <a:extLst>
              <a:ext uri="{FF2B5EF4-FFF2-40B4-BE49-F238E27FC236}">
                <a16:creationId xmlns:a16="http://schemas.microsoft.com/office/drawing/2014/main" id="{D27FF5B7-5FF2-1983-355D-7EE48C0E5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77" y="4308824"/>
            <a:ext cx="2012543" cy="112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48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1F61C2E-A38E-5BDC-EDB4-5BB737008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16" y="186444"/>
            <a:ext cx="10046233" cy="1295364"/>
          </a:xfrm>
        </p:spPr>
        <p:txBody>
          <a:bodyPr>
            <a:normAutofit/>
          </a:bodyPr>
          <a:lstStyle/>
          <a:p>
            <a:r>
              <a:rPr lang="lv-LV" sz="2400" i="1">
                <a:latin typeface="Arial"/>
                <a:cs typeface="Arial"/>
              </a:rPr>
              <a:t>Skola2030</a:t>
            </a:r>
            <a:r>
              <a:rPr lang="lv-LV" sz="2400">
                <a:latin typeface="Arial"/>
                <a:cs typeface="Arial"/>
              </a:rPr>
              <a:t> e-kursu paraugu pieejamība</a:t>
            </a:r>
            <a:endParaRPr lang="lv-LV" sz="2400"/>
          </a:p>
        </p:txBody>
      </p:sp>
      <p:pic>
        <p:nvPicPr>
          <p:cNvPr id="4" name="Attēls 3" descr="Attēls, kurā ir teksts, ekrānuzņēmums, cipars&#10;&#10;Apraksts ģenerēts automātiski">
            <a:extLst>
              <a:ext uri="{FF2B5EF4-FFF2-40B4-BE49-F238E27FC236}">
                <a16:creationId xmlns:a16="http://schemas.microsoft.com/office/drawing/2014/main" id="{B23F20A8-99BC-88F2-12D7-A7321B0B7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80" y="686642"/>
            <a:ext cx="10606440" cy="5829528"/>
          </a:xfrm>
          <a:prstGeom prst="rect">
            <a:avLst/>
          </a:prstGeom>
        </p:spPr>
      </p:pic>
      <p:pic>
        <p:nvPicPr>
          <p:cNvPr id="5" name="Attēls 4" descr="Attēls, kurā ir teksts, fonts, ekrānuzņēmums&#10;&#10;Apraksts ģenerēts automātiski">
            <a:extLst>
              <a:ext uri="{FF2B5EF4-FFF2-40B4-BE49-F238E27FC236}">
                <a16:creationId xmlns:a16="http://schemas.microsoft.com/office/drawing/2014/main" id="{25EFE07E-69CE-10E2-4F97-75948F7F1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198" y="5495223"/>
            <a:ext cx="2180652" cy="136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D93030-7C78-D510-7FA2-C285F9D44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51" y="4243343"/>
            <a:ext cx="2316241" cy="231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12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AD70723-C9CF-F4C3-EED8-CCC0426F0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96" y="417095"/>
            <a:ext cx="10881475" cy="1289635"/>
          </a:xfrm>
        </p:spPr>
        <p:txBody>
          <a:bodyPr/>
          <a:lstStyle/>
          <a:p>
            <a:r>
              <a:rPr lang="lv-LV">
                <a:latin typeface="Arial"/>
                <a:cs typeface="Arial"/>
              </a:rPr>
              <a:t>Metodiskie ieteikumi skolotājiem digitālo mācību līdzekļu izmantošanā</a:t>
            </a:r>
            <a:endParaRPr lang="lv-LV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727503-E63E-B937-88A9-83DD9453BE48}"/>
              </a:ext>
            </a:extLst>
          </p:cNvPr>
          <p:cNvSpPr txBox="1"/>
          <p:nvPr/>
        </p:nvSpPr>
        <p:spPr>
          <a:xfrm>
            <a:off x="495643" y="1507721"/>
            <a:ext cx="1102222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v-LV">
                <a:solidFill>
                  <a:schemeClr val="accent1"/>
                </a:solidFill>
                <a:latin typeface="Arial"/>
                <a:cs typeface="Arial"/>
              </a:rPr>
              <a:t>Mācību līdzekļi sniedz iespēju skolēniem attīstīt </a:t>
            </a:r>
            <a:r>
              <a:rPr lang="lv-LV" err="1">
                <a:solidFill>
                  <a:schemeClr val="accent1"/>
                </a:solidFill>
                <a:latin typeface="Arial"/>
                <a:cs typeface="Arial"/>
              </a:rPr>
              <a:t>pašvadītas</a:t>
            </a:r>
            <a:r>
              <a:rPr lang="lv-LV">
                <a:solidFill>
                  <a:schemeClr val="accent1"/>
                </a:solidFill>
                <a:latin typeface="Arial"/>
                <a:cs typeface="Arial"/>
              </a:rPr>
              <a:t> mācīšanās prasmes, patstāvīgi risinot uzdevumus un saņemot atgriezenisko saiti par savu sniegumu. Tie satur daudzveidīgus un interaktīvus uzdevumus, prezentācijas, video un audio ierakstus.</a:t>
            </a:r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BFE2F5A7-5B07-D5A2-D86B-1366EAB9F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70" y="2507468"/>
            <a:ext cx="5528441" cy="3448128"/>
          </a:xfrm>
          <a:prstGeom prst="rect">
            <a:avLst/>
          </a:prstGeom>
        </p:spPr>
      </p:pic>
      <p:pic>
        <p:nvPicPr>
          <p:cNvPr id="7" name="Attēls 6" descr="Attēls, kurā ir teksts, elektronika, dators, displeja ierīce&#10;&#10;Apraksts ģenerēts automātiski">
            <a:extLst>
              <a:ext uri="{FF2B5EF4-FFF2-40B4-BE49-F238E27FC236}">
                <a16:creationId xmlns:a16="http://schemas.microsoft.com/office/drawing/2014/main" id="{39E6F8F1-6C9D-E159-8CFE-07CD5F544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175" y="2506902"/>
            <a:ext cx="4853354" cy="3443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9194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FB32E-726D-10F5-8819-089592185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9F7DC-2BE5-71DD-7C40-6AE4FFDAA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0045" y="2261937"/>
            <a:ext cx="9311002" cy="391502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3200">
                <a:latin typeface="Arial"/>
                <a:cs typeface="Arial"/>
              </a:rPr>
              <a:t>Visi </a:t>
            </a:r>
            <a:r>
              <a:rPr lang="en-US" sz="3200" err="1">
                <a:latin typeface="Arial"/>
                <a:cs typeface="Arial"/>
              </a:rPr>
              <a:t>skolotāji</a:t>
            </a:r>
            <a:r>
              <a:rPr lang="en-US" sz="3200">
                <a:latin typeface="Arial"/>
                <a:cs typeface="Arial"/>
              </a:rPr>
              <a:t> </a:t>
            </a:r>
            <a:r>
              <a:rPr lang="en-US" sz="3200" err="1">
                <a:latin typeface="Arial"/>
                <a:cs typeface="Arial"/>
              </a:rPr>
              <a:t>skolā</a:t>
            </a:r>
            <a:r>
              <a:rPr lang="en-US" sz="3200">
                <a:latin typeface="Arial"/>
                <a:cs typeface="Arial"/>
              </a:rPr>
              <a:t> ir atbildīgi par valodas mācību procesu neatkarīgi no tā, vai tie ir valodas skolotāji vai citu mācību priekšmetu skolotāji.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34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32ED9C2-2AB2-3AF3-F357-FCC88F153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409" y="107115"/>
            <a:ext cx="11020218" cy="1295364"/>
          </a:xfrm>
        </p:spPr>
        <p:txBody>
          <a:bodyPr>
            <a:normAutofit/>
          </a:bodyPr>
          <a:lstStyle/>
          <a:p>
            <a:r>
              <a:rPr lang="lv-LV">
                <a:latin typeface="Arial"/>
                <a:cs typeface="Arial"/>
              </a:rPr>
              <a:t>Pieejami e-kursu paraugi padziļināto līmeņa kursiem mācīšanās platformā skolo.lv</a:t>
            </a:r>
            <a:endParaRPr lang="lv-LV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70BF06-1E97-DFFE-AF6D-977C198C587C}"/>
              </a:ext>
            </a:extLst>
          </p:cNvPr>
          <p:cNvSpPr txBox="1"/>
          <p:nvPr/>
        </p:nvSpPr>
        <p:spPr>
          <a:xfrm>
            <a:off x="310787" y="1141614"/>
            <a:ext cx="8882364" cy="16312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2000">
                <a:solidFill>
                  <a:schemeClr val="accent1"/>
                </a:solidFill>
                <a:latin typeface="Arial"/>
                <a:ea typeface="+mj-ea"/>
                <a:cs typeface="Arial"/>
              </a:rPr>
              <a:t>Pabeigta digitālo mācību līdzekļu izstrāde un publicēšana padziļinātā līmeņa </a:t>
            </a:r>
            <a:r>
              <a:rPr lang="lv-LV" sz="2000">
                <a:solidFill>
                  <a:schemeClr val="accent1"/>
                </a:solidFill>
                <a:ea typeface="+mn-lt"/>
                <a:cs typeface="+mn-lt"/>
              </a:rPr>
              <a:t>kursiem - Matemātika II, Latviešu valoda un literatūra II, Bioloģija II, Sociālās zinības II , Vēsture II, Programmēšana II, Dizains un tehnoloģijas II, Ģeogrāfija II, Kultūra un māksla II, Ķīmija II, Fizika II, Svešvalodas II (angļu, krievu, vācu, franču), Sports un veselība.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7F2BDE-6849-5CDF-2166-D0568175F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0924" y="795990"/>
            <a:ext cx="1980494" cy="1974446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3159ECB7-1B9C-13A2-4FD9-DC66A7B66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252" y="2722611"/>
            <a:ext cx="7198344" cy="407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76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A67197B-11F5-273D-C581-C009C3085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96" y="417095"/>
            <a:ext cx="10278916" cy="1295780"/>
          </a:xfrm>
        </p:spPr>
        <p:txBody>
          <a:bodyPr/>
          <a:lstStyle/>
          <a:p>
            <a:r>
              <a:rPr lang="lv-LV">
                <a:latin typeface="Arial"/>
                <a:cs typeface="Arial"/>
              </a:rPr>
              <a:t>Vadlīnijas pārejai uz mācībām latviešu valodā</a:t>
            </a:r>
            <a:endParaRPr lang="lv-LV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6EE12C-036E-5618-0B52-39F8528182C0}"/>
              </a:ext>
            </a:extLst>
          </p:cNvPr>
          <p:cNvSpPr txBox="1"/>
          <p:nvPr/>
        </p:nvSpPr>
        <p:spPr>
          <a:xfrm>
            <a:off x="111914" y="997407"/>
            <a:ext cx="1207789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400">
                <a:solidFill>
                  <a:schemeClr val="accent1"/>
                </a:solidFill>
                <a:ea typeface="+mn-lt"/>
                <a:cs typeface="+mn-lt"/>
              </a:rPr>
              <a:t>Digitāla publikācija, kurā iekļauts plašs saistīto resursu tīkls.</a:t>
            </a:r>
            <a:r>
              <a:rPr lang="lv-LV" sz="2400">
                <a:solidFill>
                  <a:schemeClr val="accent1"/>
                </a:solidFill>
                <a:cs typeface="Arial" panose="020B0604020202020204"/>
              </a:rPr>
              <a:t> Pieejams </a:t>
            </a:r>
            <a:r>
              <a:rPr lang="lv-LV" sz="2400">
                <a:solidFill>
                  <a:schemeClr val="accent1"/>
                </a:solidFill>
                <a:cs typeface="Arial" panose="020B060402020202020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mape.gov.lv</a:t>
            </a:r>
            <a:endParaRPr lang="lv-LV" sz="2400">
              <a:solidFill>
                <a:schemeClr val="accent1"/>
              </a:solidFill>
              <a:cs typeface="Arial" panose="020B0604020202020204"/>
            </a:endParaRPr>
          </a:p>
        </p:txBody>
      </p:sp>
      <p:pic>
        <p:nvPicPr>
          <p:cNvPr id="6" name="Attēls 5" descr="Attēls, kurā ir apģērbs, persona, cilvēka seja, teksts&#10;&#10;Apraksts ģenerēts automātiski">
            <a:extLst>
              <a:ext uri="{FF2B5EF4-FFF2-40B4-BE49-F238E27FC236}">
                <a16:creationId xmlns:a16="http://schemas.microsoft.com/office/drawing/2014/main" id="{29475C86-58B1-4065-8848-C5C097B3B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908" y="1971756"/>
            <a:ext cx="3058273" cy="4356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ttēls 2" descr="Attēls, kurā ir teksts, ekrānuzņēmums, fonts, dokuments&#10;&#10;Apraksts ģenerēts automātiski">
            <a:extLst>
              <a:ext uri="{FF2B5EF4-FFF2-40B4-BE49-F238E27FC236}">
                <a16:creationId xmlns:a16="http://schemas.microsoft.com/office/drawing/2014/main" id="{9A99F6FC-7456-8FAF-48ED-23DFC6E0C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9336" y="1599157"/>
            <a:ext cx="3527394" cy="4987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ttēls 3" descr="Attēls, kurā ir teksts, vēstule, fonts, papīrs&#10;&#10;Apraksts ģenerēts automātiski">
            <a:extLst>
              <a:ext uri="{FF2B5EF4-FFF2-40B4-BE49-F238E27FC236}">
                <a16:creationId xmlns:a16="http://schemas.microsoft.com/office/drawing/2014/main" id="{2AE2D52B-A49A-B38E-E7A3-B5DCB1EE8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686" y="2203685"/>
            <a:ext cx="3220961" cy="4518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7601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child and child writing on a book&#10;&#10;Description automatically generated">
            <a:extLst>
              <a:ext uri="{FF2B5EF4-FFF2-40B4-BE49-F238E27FC236}">
                <a16:creationId xmlns:a16="http://schemas.microsoft.com/office/drawing/2014/main" id="{242F70A7-E79B-D68B-254C-7225A36533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244" y="2123523"/>
            <a:ext cx="4024982" cy="4348414"/>
          </a:xfrm>
        </p:spPr>
      </p:pic>
      <p:pic>
        <p:nvPicPr>
          <p:cNvPr id="5" name="Picture 4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259DC5AC-1F67-7A43-6C73-25EA30E2B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841" y="3050281"/>
            <a:ext cx="5101625" cy="39598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2D513F-7785-7C63-7352-9AA0D3423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336" y="765547"/>
            <a:ext cx="11535031" cy="94266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kern="120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Mācību</a:t>
            </a:r>
            <a:r>
              <a:rPr lang="en-US"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un </a:t>
            </a:r>
            <a:r>
              <a:rPr lang="en-US" sz="3200" err="1">
                <a:solidFill>
                  <a:schemeClr val="accent1">
                    <a:lumMod val="75000"/>
                  </a:schemeClr>
                </a:solidFill>
                <a:latin typeface="+mj-lt"/>
                <a:cs typeface="+mj-cs"/>
              </a:rPr>
              <a:t>metodiskie</a:t>
            </a:r>
            <a:r>
              <a:rPr lang="en-US"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err="1">
                <a:solidFill>
                  <a:schemeClr val="accent1">
                    <a:lumMod val="75000"/>
                  </a:schemeClr>
                </a:solidFill>
                <a:latin typeface="+mj-lt"/>
                <a:cs typeface="+mj-cs"/>
              </a:rPr>
              <a:t>līdzekļi</a:t>
            </a:r>
            <a:r>
              <a:rPr lang="en-US"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matemātikā</a:t>
            </a:r>
            <a:r>
              <a:rPr lang="en-US"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/ </a:t>
            </a:r>
            <a:r>
              <a:rPr lang="en-US" sz="3200" kern="120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dabaszinībās</a:t>
            </a:r>
            <a:r>
              <a:rPr lang="en-US"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pārejai</a:t>
            </a:r>
            <a:r>
              <a:rPr lang="en-US"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uz</a:t>
            </a:r>
            <a:r>
              <a:rPr lang="en-US"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mācībām</a:t>
            </a:r>
            <a:r>
              <a:rPr lang="en-US"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3200" kern="120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valsts</a:t>
            </a:r>
            <a:r>
              <a:rPr lang="en-US"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valodā</a:t>
            </a:r>
            <a:r>
              <a:rPr lang="en-US"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1.-3. </a:t>
            </a:r>
            <a:r>
              <a:rPr lang="en-US" sz="3200" kern="120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klasei</a:t>
            </a:r>
            <a:br>
              <a:rPr lang="en-US" sz="2000" kern="1200">
                <a:latin typeface="+mj-lt"/>
                <a:cs typeface="+mj-cs"/>
              </a:rPr>
            </a:b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Izstrādāti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balstoties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uz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mācību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priekšmeta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programmas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paraugu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aptverot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skolēnam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sasniedzamos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rezultātus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konceptuāli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nozīmīgu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jēdzienu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izpratnes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veidošanai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un </a:t>
            </a: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prasmju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apguvei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endParaRPr lang="en-US" sz="2000" kern="1200">
              <a:solidFill>
                <a:schemeClr val="tx1"/>
              </a:solidFill>
              <a:latin typeface="+mj-lt"/>
              <a:cs typeface="Arial"/>
            </a:endParaRPr>
          </a:p>
          <a:p>
            <a:pPr algn="ctr"/>
            <a:endParaRPr lang="en-US" sz="2000" kern="1200">
              <a:solidFill>
                <a:schemeClr val="tx1"/>
              </a:solidFill>
              <a:latin typeface="+mj-lt"/>
              <a:cs typeface="Arial"/>
            </a:endParaRPr>
          </a:p>
        </p:txBody>
      </p:sp>
      <p:pic>
        <p:nvPicPr>
          <p:cNvPr id="3" name="Attēls 2" descr="Attēls, kurā ir teksts, ekrānuzņēmums, fonts&#10;&#10;Apraksts ģenerēts automātiski">
            <a:extLst>
              <a:ext uri="{FF2B5EF4-FFF2-40B4-BE49-F238E27FC236}">
                <a16:creationId xmlns:a16="http://schemas.microsoft.com/office/drawing/2014/main" id="{405F066A-BEB6-417E-5A74-E062536B5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5538" y="2121303"/>
            <a:ext cx="3986462" cy="246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D27F241-3D8B-121D-BD22-8AFBC7EFC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97" y="417095"/>
            <a:ext cx="10132921" cy="1299932"/>
          </a:xfrm>
        </p:spPr>
        <p:txBody>
          <a:bodyPr/>
          <a:lstStyle/>
          <a:p>
            <a:pPr algn="ctr"/>
            <a:r>
              <a:rPr lang="lv-LV">
                <a:latin typeface="Arial"/>
                <a:cs typeface="Arial"/>
              </a:rPr>
              <a:t>Mācību un metodiskie līdzekļi pārejai uz mācībām valsts valodā 7. klasēs</a:t>
            </a:r>
            <a:endParaRPr lang="lv-LV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EB069290-613B-5873-C6BE-07669608C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249" y="1919523"/>
            <a:ext cx="10310845" cy="3839593"/>
          </a:xfrm>
        </p:spPr>
        <p:txBody>
          <a:bodyPr vert="horz" lIns="91440" tIns="45720" rIns="91440" bIns="45720" numCol="1" spcCol="0" rtlCol="0" anchor="t">
            <a:noAutofit/>
          </a:bodyPr>
          <a:lstStyle/>
          <a:p>
            <a:r>
              <a:rPr lang="lv-LV">
                <a:latin typeface="Arial"/>
                <a:cs typeface="Arial"/>
              </a:rPr>
              <a:t>13 mācību priekšmetos.</a:t>
            </a:r>
            <a:endParaRPr lang="lv-LV"/>
          </a:p>
          <a:p>
            <a:r>
              <a:rPr lang="lv-LV">
                <a:latin typeface="Arial"/>
                <a:cs typeface="Arial"/>
              </a:rPr>
              <a:t>Pakāpeniski publicēs</a:t>
            </a:r>
            <a:endParaRPr lang="lv-LV"/>
          </a:p>
          <a:p>
            <a:pPr marL="0" indent="0">
              <a:buNone/>
            </a:pPr>
            <a:r>
              <a:rPr lang="lv-LV">
                <a:latin typeface="Arial"/>
                <a:cs typeface="Arial"/>
              </a:rPr>
              <a:t> septembra mēnesī mape.gov.lv</a:t>
            </a:r>
            <a:endParaRPr lang="lv-LV"/>
          </a:p>
          <a:p>
            <a:r>
              <a:rPr lang="lv-LV">
                <a:latin typeface="Arial"/>
                <a:cs typeface="Arial"/>
              </a:rPr>
              <a:t>Līdz 10. septembrim matemātikā,</a:t>
            </a:r>
            <a:endParaRPr lang="lv-LV"/>
          </a:p>
          <a:p>
            <a:pPr marL="0" indent="0">
              <a:buNone/>
            </a:pPr>
            <a:r>
              <a:rPr lang="lv-LV">
                <a:latin typeface="Arial"/>
                <a:cs typeface="Arial"/>
              </a:rPr>
              <a:t> bioloģijā, inženierzinībās, datorikā.</a:t>
            </a:r>
            <a:endParaRPr lang="lv-LV"/>
          </a:p>
          <a:p>
            <a:r>
              <a:rPr lang="lv-LV">
                <a:latin typeface="Arial"/>
                <a:cs typeface="Arial"/>
              </a:rPr>
              <a:t>Līdz septembra beigām</a:t>
            </a:r>
            <a:endParaRPr lang="lv-LV"/>
          </a:p>
          <a:p>
            <a:pPr marL="0" indent="0">
              <a:buNone/>
            </a:pPr>
            <a:r>
              <a:rPr lang="lv-LV">
                <a:latin typeface="Arial"/>
                <a:cs typeface="Arial"/>
              </a:rPr>
              <a:t> pārējos mācību priekšmetos.</a:t>
            </a:r>
            <a:endParaRPr lang="lv-LV"/>
          </a:p>
          <a:p>
            <a:pPr marL="0" indent="0">
              <a:buNone/>
            </a:pPr>
            <a:endParaRPr lang="lv-LV"/>
          </a:p>
          <a:p>
            <a:pPr marL="0" indent="0">
              <a:buNone/>
            </a:pPr>
            <a:endParaRPr lang="lv-LV"/>
          </a:p>
        </p:txBody>
      </p:sp>
      <p:pic>
        <p:nvPicPr>
          <p:cNvPr id="4" name="Attēls 3" descr="Attēls, kurā ir teksts, ekrānuzņēmums, fonts&#10;&#10;Apraksts ģenerēts automātiski">
            <a:extLst>
              <a:ext uri="{FF2B5EF4-FFF2-40B4-BE49-F238E27FC236}">
                <a16:creationId xmlns:a16="http://schemas.microsoft.com/office/drawing/2014/main" id="{F52F2DF3-8FFC-D457-7098-62E52B87C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031" y="1819697"/>
            <a:ext cx="6686884" cy="41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4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 descr="Attēls, kurā ir teksts, ekrānuzņēmums&#10;&#10;Apraksts ģenerēts automātiski">
            <a:extLst>
              <a:ext uri="{FF2B5EF4-FFF2-40B4-BE49-F238E27FC236}">
                <a16:creationId xmlns:a16="http://schemas.microsoft.com/office/drawing/2014/main" id="{46D57FEE-253E-8BC5-E0A9-39C5D9B47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1" y="-2428"/>
            <a:ext cx="6285831" cy="3828225"/>
          </a:xfrm>
          <a:prstGeom prst="rect">
            <a:avLst/>
          </a:prstGeom>
        </p:spPr>
      </p:pic>
      <p:pic>
        <p:nvPicPr>
          <p:cNvPr id="3" name="Attēls 2" descr="Attēls, kurā ir teksts, ekrānuzņēmums, fonts, cipars&#10;&#10;Apraksts ģenerēts automātiski">
            <a:extLst>
              <a:ext uri="{FF2B5EF4-FFF2-40B4-BE49-F238E27FC236}">
                <a16:creationId xmlns:a16="http://schemas.microsoft.com/office/drawing/2014/main" id="{A7AD7985-7DAA-D774-E24C-64851D8CA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926" y="3671013"/>
            <a:ext cx="6753726" cy="3272499"/>
          </a:xfrm>
          <a:prstGeom prst="rect">
            <a:avLst/>
          </a:prstGeom>
        </p:spPr>
      </p:pic>
      <p:pic>
        <p:nvPicPr>
          <p:cNvPr id="4" name="Attēls 3" descr="Attēls, kurā ir teksts, ekrānuzņēmums, fonts&#10;&#10;Apraksts ģenerēts automātiski">
            <a:extLst>
              <a:ext uri="{FF2B5EF4-FFF2-40B4-BE49-F238E27FC236}">
                <a16:creationId xmlns:a16="http://schemas.microsoft.com/office/drawing/2014/main" id="{CBDA8EEF-8A82-C91D-9AE7-95B8EE8FB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032" y="995444"/>
            <a:ext cx="6620042" cy="355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82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C937CFB-0193-D4A7-D2CE-593D6D6B3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>
                <a:latin typeface="Arial"/>
                <a:cs typeface="Arial"/>
              </a:rPr>
              <a:t>Aktualitātes par projekta Skola2030 digitālajiem rīkiem</a:t>
            </a:r>
            <a:endParaRPr lang="lv-LV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37324A9C-45B8-7C7D-FE0B-C67C3C0B1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0619" y="3084719"/>
            <a:ext cx="7090763" cy="191758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lv-LV">
                <a:latin typeface="Arial"/>
                <a:cs typeface="Arial"/>
              </a:rPr>
              <a:t>Rinalds Rudzītis</a:t>
            </a:r>
            <a:endParaRPr lang="lv-LV" sz="1000">
              <a:latin typeface="Calibri"/>
              <a:cs typeface="Calibri"/>
            </a:endParaRPr>
          </a:p>
          <a:p>
            <a:r>
              <a:rPr lang="lv-LV">
                <a:latin typeface="Arial"/>
                <a:cs typeface="Arial"/>
              </a:rPr>
              <a:t>VISC Izglītības informācijas un komunikācijas tehnoloģiju produktu nodaļas vadītājs</a:t>
            </a:r>
          </a:p>
          <a:p>
            <a:r>
              <a:rPr lang="lv-LV">
                <a:latin typeface="Arial"/>
                <a:cs typeface="Arial"/>
              </a:rPr>
              <a:t>Santa Kazaka </a:t>
            </a:r>
          </a:p>
          <a:p>
            <a:r>
              <a:rPr lang="lv-LV">
                <a:latin typeface="Arial"/>
                <a:cs typeface="Arial"/>
              </a:rPr>
              <a:t>VISC Metodiskā atbalsta departamenta Pedagogu profesionālā atbalsta nodaļas vadītāja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26400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tura vietturis 3" descr="Attēls, kurā ir teksts, ekrānuzņēmums, fonts, iespiešana&#10;&#10;Apraksts ģenerēts automātiski">
            <a:extLst>
              <a:ext uri="{FF2B5EF4-FFF2-40B4-BE49-F238E27FC236}">
                <a16:creationId xmlns:a16="http://schemas.microsoft.com/office/drawing/2014/main" id="{5B4A3C8E-BCE0-7797-360D-3A6205A01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240" y="219"/>
            <a:ext cx="9625911" cy="685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69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atura vietturis 9">
            <a:extLst>
              <a:ext uri="{FF2B5EF4-FFF2-40B4-BE49-F238E27FC236}">
                <a16:creationId xmlns:a16="http://schemas.microsoft.com/office/drawing/2014/main" id="{FDA9324D-7405-152E-492E-70823524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9" y="1077266"/>
            <a:ext cx="11599588" cy="100703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lv-LV" sz="2000">
                <a:latin typeface="Arial"/>
                <a:cs typeface="Arial"/>
              </a:rPr>
              <a:t>Tematiskais e-plānotājs bezmaksas pieejams MAPE.GOV.LV visiem Latvijas skolotājiem caur VIIS autorizēšanās sistēmu (</a:t>
            </a:r>
            <a:r>
              <a:rPr lang="lv-LV" sz="2000" i="1">
                <a:latin typeface="Arial"/>
                <a:cs typeface="Arial"/>
              </a:rPr>
              <a:t>latvija.lv, eklase.lv, mykoob.lv</a:t>
            </a:r>
            <a:r>
              <a:rPr lang="lv-LV" sz="2000">
                <a:latin typeface="Arial"/>
                <a:cs typeface="Arial"/>
              </a:rPr>
              <a:t>). Tas noderēs </a:t>
            </a:r>
            <a:r>
              <a:rPr lang="lv-LV" sz="2000" b="1">
                <a:latin typeface="Arial"/>
                <a:cs typeface="Arial"/>
              </a:rPr>
              <a:t>pirmsskolas, pamatskolas </a:t>
            </a:r>
            <a:r>
              <a:rPr lang="lv-LV" sz="2000">
                <a:latin typeface="Arial"/>
                <a:cs typeface="Arial"/>
              </a:rPr>
              <a:t>un </a:t>
            </a:r>
            <a:r>
              <a:rPr lang="lv-LV" sz="2000" b="1">
                <a:latin typeface="Arial"/>
                <a:cs typeface="Arial"/>
              </a:rPr>
              <a:t>vidusskolas</a:t>
            </a:r>
            <a:r>
              <a:rPr lang="lv-LV" sz="2000">
                <a:latin typeface="Arial"/>
                <a:cs typeface="Arial"/>
              </a:rPr>
              <a:t> pedagogiem.</a:t>
            </a:r>
            <a:endParaRPr lang="en-US" sz="2000"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4CA90B-3147-0980-7036-1B9186AD9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531" y="79317"/>
            <a:ext cx="3550105" cy="933922"/>
          </a:xfrm>
          <a:prstGeom prst="rect">
            <a:avLst/>
          </a:prstGeom>
        </p:spPr>
      </p:pic>
      <p:pic>
        <p:nvPicPr>
          <p:cNvPr id="3" name="Attēls 2" descr="Attēls, kurā ir teksts, ekrānuzņēmums, persona&#10;&#10;Apraksts ģenerēts automātiski">
            <a:extLst>
              <a:ext uri="{FF2B5EF4-FFF2-40B4-BE49-F238E27FC236}">
                <a16:creationId xmlns:a16="http://schemas.microsoft.com/office/drawing/2014/main" id="{DA6A4C77-FA91-B6A2-069A-891152FD2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92" y="2186816"/>
            <a:ext cx="9601198" cy="4527914"/>
          </a:xfrm>
          <a:prstGeom prst="rect">
            <a:avLst/>
          </a:prstGeom>
        </p:spPr>
      </p:pic>
      <p:cxnSp>
        <p:nvCxnSpPr>
          <p:cNvPr id="4" name="Taisns bultveida savienotājs 3">
            <a:extLst>
              <a:ext uri="{FF2B5EF4-FFF2-40B4-BE49-F238E27FC236}">
                <a16:creationId xmlns:a16="http://schemas.microsoft.com/office/drawing/2014/main" id="{20382F61-EB6D-D044-8C34-E46EE7CAB620}"/>
              </a:ext>
            </a:extLst>
          </p:cNvPr>
          <p:cNvCxnSpPr/>
          <p:nvPr/>
        </p:nvCxnSpPr>
        <p:spPr>
          <a:xfrm flipH="1">
            <a:off x="10063019" y="2175164"/>
            <a:ext cx="1625599" cy="4756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449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kola2030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7C51A0"/>
      </a:accent1>
      <a:accent2>
        <a:srgbClr val="F89C33"/>
      </a:accent2>
      <a:accent3>
        <a:srgbClr val="00B4A4"/>
      </a:accent3>
      <a:accent4>
        <a:srgbClr val="F96C4B"/>
      </a:accent4>
      <a:accent5>
        <a:srgbClr val="65BAE8"/>
      </a:accent5>
      <a:accent6>
        <a:srgbClr val="22A862"/>
      </a:accent6>
      <a:hlink>
        <a:srgbClr val="7C51A0"/>
      </a:hlink>
      <a:folHlink>
        <a:srgbClr val="F89C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s" ma:contentTypeID="0x01010067E88174C1AD6648A7014A85443960BE" ma:contentTypeVersion="19" ma:contentTypeDescription="Izveidot jaunu dokumentu." ma:contentTypeScope="" ma:versionID="4e2848b8e3028078fd6de03cb5c7ac7c">
  <xsd:schema xmlns:xsd="http://www.w3.org/2001/XMLSchema" xmlns:xs="http://www.w3.org/2001/XMLSchema" xmlns:p="http://schemas.microsoft.com/office/2006/metadata/properties" xmlns:ns2="ed0a849b-e56a-423c-afa6-14f64f37c01d" xmlns:ns3="75b62106-96aa-4e30-878e-855e48e4d9f9" targetNamespace="http://schemas.microsoft.com/office/2006/metadata/properties" ma:root="true" ma:fieldsID="21ea313f5a1a98858a4689fa035147cb" ns2:_="" ns3:_="">
    <xsd:import namespace="ed0a849b-e56a-423c-afa6-14f64f37c01d"/>
    <xsd:import namespace="75b62106-96aa-4e30-878e-855e48e4d9f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2:TaxCatchAll" minOccurs="0"/>
                <xsd:element ref="ns3:lcf76f155ced4ddcb4097134ff3c332f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0a849b-e56a-423c-afa6-14f64f37c01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Koplietots a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Koplietots ar: detalizēti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86b7f75-7bef-454c-bcbe-f835f9424092}" ma:internalName="TaxCatchAll" ma:showField="CatchAllData" ma:web="ed0a849b-e56a-423c-afa6-14f64f37c0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b62106-96aa-4e30-878e-855e48e4d9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Attēlu atzīmes" ma:readOnly="false" ma:fieldId="{5cf76f15-5ced-4ddc-b409-7134ff3c332f}" ma:taxonomyMulti="true" ma:sspId="9bc66dd8-5d85-4111-8f6d-2fa3a5313b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atura tips"/>
        <xsd:element ref="dc:title" minOccurs="0" maxOccurs="1" ma:index="4" ma:displayName="Virsrakst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d0a849b-e56a-423c-afa6-14f64f37c01d">
      <UserInfo>
        <DisplayName>Lietotājs Santa</DisplayName>
        <AccountId>21</AccountId>
        <AccountType/>
      </UserInfo>
      <UserInfo>
        <DisplayName>Rinalds Rudzītis</DisplayName>
        <AccountId>269</AccountId>
        <AccountType/>
      </UserInfo>
      <UserInfo>
        <DisplayName>Krišjānis Jurģelis</DisplayName>
        <AccountId>769</AccountId>
        <AccountType/>
      </UserInfo>
      <UserInfo>
        <DisplayName>Patrīcija Kuzmina</DisplayName>
        <AccountId>785</AccountId>
        <AccountType/>
      </UserInfo>
      <UserInfo>
        <DisplayName>Liene Bērziņa</DisplayName>
        <AccountId>1061</AccountId>
        <AccountType/>
      </UserInfo>
    </SharedWithUsers>
    <TaxCatchAll xmlns="ed0a849b-e56a-423c-afa6-14f64f37c01d" xsi:nil="true"/>
    <lcf76f155ced4ddcb4097134ff3c332f xmlns="75b62106-96aa-4e30-878e-855e48e4d9f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A02344-1203-440A-B70A-BF3377179BF7}">
  <ds:schemaRefs>
    <ds:schemaRef ds:uri="75b62106-96aa-4e30-878e-855e48e4d9f9"/>
    <ds:schemaRef ds:uri="ed0a849b-e56a-423c-afa6-14f64f37c01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64A39E9-C2D0-45B3-AC76-71D1188F1B31}">
  <ds:schemaRefs>
    <ds:schemaRef ds:uri="75b62106-96aa-4e30-878e-855e48e4d9f9"/>
    <ds:schemaRef ds:uri="ed0a849b-e56a-423c-afa6-14f64f37c01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3B2C134-8EAE-4FBA-A75D-58554C3CF6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745</Words>
  <Application>Microsoft Office PowerPoint</Application>
  <PresentationFormat>Platekrāna</PresentationFormat>
  <Paragraphs>69</Paragraphs>
  <Slides>20</Slides>
  <Notes>6</Notes>
  <HiddenSlides>0</HiddenSlides>
  <MMClips>0</MMClips>
  <ScaleCrop>false</ScaleCrop>
  <HeadingPairs>
    <vt:vector size="6" baseType="variant">
      <vt:variant>
        <vt:lpstr>Lietotie fonti</vt:lpstr>
      </vt:variant>
      <vt:variant>
        <vt:i4>5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20</vt:i4>
      </vt:variant>
    </vt:vector>
  </HeadingPairs>
  <TitlesOfParts>
    <vt:vector size="26" baseType="lpstr">
      <vt:lpstr>Arial</vt:lpstr>
      <vt:lpstr>Arial,Sans-Serif</vt:lpstr>
      <vt:lpstr>Calibri</vt:lpstr>
      <vt:lpstr>Times New Roman</vt:lpstr>
      <vt:lpstr>Verdana</vt:lpstr>
      <vt:lpstr>Office Theme</vt:lpstr>
      <vt:lpstr>Jaunais mācību gads vienotā skolā</vt:lpstr>
      <vt:lpstr>PowerPoint prezentācija</vt:lpstr>
      <vt:lpstr>Vadlīnijas pārejai uz mācībām latviešu valodā</vt:lpstr>
      <vt:lpstr>Mācību un metodiskie līdzekļi matemātikā / dabaszinībās pārejai uz mācībām valsts valodā 1.-3. klasei Izstrādāti, balstoties uz mācību priekšmeta programmas paraugu, aptverot skolēnam sasniedzamos rezultātus konceptuāli nozīmīgu jēdzienu izpratnes veidošanai un prasmju apguvei. </vt:lpstr>
      <vt:lpstr>Mācību un metodiskie līdzekļi pārejai uz mācībām valsts valodā 7. klasēs</vt:lpstr>
      <vt:lpstr>PowerPoint prezentācija</vt:lpstr>
      <vt:lpstr>Aktualitātes par projekta Skola2030 digitālajiem rīkiem</vt:lpstr>
      <vt:lpstr>PowerPoint prezentācija</vt:lpstr>
      <vt:lpstr>PowerPoint prezentācija</vt:lpstr>
      <vt:lpstr>PowerPoint prezentācija</vt:lpstr>
      <vt:lpstr>PowerPoint prezentācija</vt:lpstr>
      <vt:lpstr>Kas ir tematiskais e-plānotājs?</vt:lpstr>
      <vt:lpstr>PowerPoint prezentācija</vt:lpstr>
      <vt:lpstr>Skolotājam sākot tematiskā e-plānotāja izmantošanu pieejamie atbalsta materiāli</vt:lpstr>
      <vt:lpstr>CEĻA KARTES – atbalsta materiāls skolotājiem</vt:lpstr>
      <vt:lpstr>Ceļa kartes mācību plānošanas e-vidē MAPE </vt:lpstr>
      <vt:lpstr>Pieejamās Ceļa kartes (saraksts atjaunots 23.08.2023.)</vt:lpstr>
      <vt:lpstr>Skola2030 e-kursu paraugu pieejamība</vt:lpstr>
      <vt:lpstr>Metodiskie ieteikumi skolotājiem digitālo mācību līdzekļu izmantošanā</vt:lpstr>
      <vt:lpstr>Pieejami e-kursu paraugi padziļināto līmeņa kursiem mācīšanās platformā skolo.lv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Digna Degtjarova</dc:creator>
  <cp:lastModifiedBy>Jana Veinberga</cp:lastModifiedBy>
  <cp:revision>3</cp:revision>
  <dcterms:created xsi:type="dcterms:W3CDTF">2018-12-14T15:14:07Z</dcterms:created>
  <dcterms:modified xsi:type="dcterms:W3CDTF">2023-08-31T13:59:22Z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0x01010067E88174C1AD6648A7014A85443960BE</vt:lpwstr>
  </property>
  <property fmtid="{D5CDD505-2E9C-101B-9397-08002B2CF9AE}" pid="3" name="AuthorIds_UIVersion_2560">
    <vt:lpwstr>230</vt:lpwstr>
  </property>
  <property fmtid="{D5CDD505-2E9C-101B-9397-08002B2CF9AE}" pid="4" name="MediaServiceImageTags">
    <vt:lpwstr/>
  </property>
</Properties>
</file>