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
  </p:notesMasterIdLst>
  <p:handoutMasterIdLst>
    <p:handoutMasterId r:id="rId6"/>
  </p:handoutMasterIdLst>
  <p:sldIdLst>
    <p:sldId id="503" r:id="rId2"/>
    <p:sldId id="497" r:id="rId3"/>
    <p:sldId id="500" r:id="rId4"/>
  </p:sldIdLst>
  <p:sldSz cx="9144000" cy="6858000" type="screen4x3"/>
  <p:notesSz cx="6669088" cy="99266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5858"/>
          </a:xfrm>
          <a:prstGeom prst="rect">
            <a:avLst/>
          </a:prstGeom>
        </p:spPr>
        <p:txBody>
          <a:bodyPr vert="horz" lIns="90412" tIns="45206" rIns="90412" bIns="45206" rtlCol="0"/>
          <a:lstStyle>
            <a:lvl1pPr algn="l">
              <a:defRPr sz="1200" smtClean="0"/>
            </a:lvl1pPr>
          </a:lstStyle>
          <a:p>
            <a:pPr>
              <a:defRPr/>
            </a:pPr>
            <a:endParaRPr lang="lv-LV"/>
          </a:p>
        </p:txBody>
      </p:sp>
      <p:sp>
        <p:nvSpPr>
          <p:cNvPr id="3" name="Date Placeholder 2"/>
          <p:cNvSpPr>
            <a:spLocks noGrp="1"/>
          </p:cNvSpPr>
          <p:nvPr>
            <p:ph type="dt" sz="quarter" idx="1"/>
          </p:nvPr>
        </p:nvSpPr>
        <p:spPr>
          <a:xfrm>
            <a:off x="3777607" y="0"/>
            <a:ext cx="2889938" cy="495858"/>
          </a:xfrm>
          <a:prstGeom prst="rect">
            <a:avLst/>
          </a:prstGeom>
        </p:spPr>
        <p:txBody>
          <a:bodyPr vert="horz" lIns="90412" tIns="45206" rIns="90412" bIns="45206" rtlCol="0"/>
          <a:lstStyle>
            <a:lvl1pPr algn="r">
              <a:defRPr sz="1200" smtClean="0"/>
            </a:lvl1pPr>
          </a:lstStyle>
          <a:p>
            <a:pPr>
              <a:defRPr/>
            </a:pPr>
            <a:fld id="{A610A05D-40F1-4F24-8AC2-2CD6C3965490}" type="datetimeFigureOut">
              <a:rPr lang="lv-LV"/>
              <a:pPr>
                <a:defRPr/>
              </a:pPr>
              <a:t>31.08.2023</a:t>
            </a:fld>
            <a:endParaRPr lang="lv-LV"/>
          </a:p>
        </p:txBody>
      </p:sp>
      <p:sp>
        <p:nvSpPr>
          <p:cNvPr id="4" name="Footer Placeholder 3"/>
          <p:cNvSpPr>
            <a:spLocks noGrp="1"/>
          </p:cNvSpPr>
          <p:nvPr>
            <p:ph type="ftr" sz="quarter" idx="2"/>
          </p:nvPr>
        </p:nvSpPr>
        <p:spPr>
          <a:xfrm>
            <a:off x="1" y="9429197"/>
            <a:ext cx="2889938" cy="495858"/>
          </a:xfrm>
          <a:prstGeom prst="rect">
            <a:avLst/>
          </a:prstGeom>
        </p:spPr>
        <p:txBody>
          <a:bodyPr vert="horz" lIns="90412" tIns="45206" rIns="90412" bIns="45206" rtlCol="0" anchor="b"/>
          <a:lstStyle>
            <a:lvl1pPr algn="l">
              <a:defRPr sz="1200" smtClean="0"/>
            </a:lvl1pPr>
          </a:lstStyle>
          <a:p>
            <a:pPr>
              <a:defRPr/>
            </a:pPr>
            <a:endParaRPr lang="lv-LV"/>
          </a:p>
        </p:txBody>
      </p:sp>
      <p:sp>
        <p:nvSpPr>
          <p:cNvPr id="5" name="Slide Number Placeholder 4"/>
          <p:cNvSpPr>
            <a:spLocks noGrp="1"/>
          </p:cNvSpPr>
          <p:nvPr>
            <p:ph type="sldNum" sz="quarter" idx="3"/>
          </p:nvPr>
        </p:nvSpPr>
        <p:spPr>
          <a:xfrm>
            <a:off x="3777607" y="9429197"/>
            <a:ext cx="2889938" cy="495858"/>
          </a:xfrm>
          <a:prstGeom prst="rect">
            <a:avLst/>
          </a:prstGeom>
        </p:spPr>
        <p:txBody>
          <a:bodyPr vert="horz" lIns="90412" tIns="45206" rIns="90412" bIns="45206" rtlCol="0" anchor="b"/>
          <a:lstStyle>
            <a:lvl1pPr algn="r">
              <a:defRPr sz="1200" smtClean="0"/>
            </a:lvl1pPr>
          </a:lstStyle>
          <a:p>
            <a:pPr>
              <a:defRPr/>
            </a:pPr>
            <a:fld id="{F3520CFF-D114-4DA4-AB2F-F8FC2A39CC09}" type="slidenum">
              <a:rPr lang="lv-LV"/>
              <a:pPr>
                <a:defRPr/>
              </a:pPr>
              <a:t>‹#›</a:t>
            </a:fld>
            <a:endParaRPr lang="lv-LV"/>
          </a:p>
        </p:txBody>
      </p:sp>
    </p:spTree>
    <p:extLst>
      <p:ext uri="{BB962C8B-B14F-4D97-AF65-F5344CB8AC3E}">
        <p14:creationId xmlns:p14="http://schemas.microsoft.com/office/powerpoint/2010/main" val="12110076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5858"/>
          </a:xfrm>
          <a:prstGeom prst="rect">
            <a:avLst/>
          </a:prstGeom>
        </p:spPr>
        <p:txBody>
          <a:bodyPr vert="horz" lIns="90412" tIns="45206" rIns="90412" bIns="45206" rtlCol="0"/>
          <a:lstStyle>
            <a:lvl1pPr algn="l" defTabSz="92900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777607" y="0"/>
            <a:ext cx="2889938" cy="495858"/>
          </a:xfrm>
          <a:prstGeom prst="rect">
            <a:avLst/>
          </a:prstGeom>
        </p:spPr>
        <p:txBody>
          <a:bodyPr vert="horz" wrap="square" lIns="90412" tIns="45206" rIns="90412" bIns="45206" numCol="1" anchor="t" anchorCtr="0" compatLnSpc="1">
            <a:prstTxWarp prst="textNoShape">
              <a:avLst/>
            </a:prstTxWarp>
          </a:bodyPr>
          <a:lstStyle>
            <a:lvl1pPr algn="r">
              <a:defRPr sz="1200">
                <a:latin typeface="Calibri" pitchFamily="34" charset="0"/>
              </a:defRPr>
            </a:lvl1pPr>
          </a:lstStyle>
          <a:p>
            <a:pPr>
              <a:defRPr/>
            </a:pPr>
            <a:fld id="{62F5F564-9E59-4955-B09E-6755B0041350}" type="datetimeFigureOut">
              <a:rPr lang="lv-LV" altLang="lv-LV"/>
              <a:pPr>
                <a:defRPr/>
              </a:pPr>
              <a:t>31.08.2023</a:t>
            </a:fld>
            <a:endParaRPr lang="lv-LV" altLang="lv-LV"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0412" tIns="45206" rIns="90412" bIns="45206" rtlCol="0" anchor="ctr"/>
          <a:lstStyle/>
          <a:p>
            <a:pPr lvl="0"/>
            <a:endParaRPr lang="lv-LV" noProof="0" dirty="0"/>
          </a:p>
        </p:txBody>
      </p:sp>
      <p:sp>
        <p:nvSpPr>
          <p:cNvPr id="5" name="Notes Placeholder 4"/>
          <p:cNvSpPr>
            <a:spLocks noGrp="1"/>
          </p:cNvSpPr>
          <p:nvPr>
            <p:ph type="body" sz="quarter" idx="3"/>
          </p:nvPr>
        </p:nvSpPr>
        <p:spPr>
          <a:xfrm>
            <a:off x="666909" y="4714599"/>
            <a:ext cx="5335270" cy="4467462"/>
          </a:xfrm>
          <a:prstGeom prst="rect">
            <a:avLst/>
          </a:prstGeom>
        </p:spPr>
        <p:txBody>
          <a:bodyPr vert="horz" lIns="90412" tIns="45206" rIns="90412" bIns="4520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9429197"/>
            <a:ext cx="2889938" cy="495858"/>
          </a:xfrm>
          <a:prstGeom prst="rect">
            <a:avLst/>
          </a:prstGeom>
        </p:spPr>
        <p:txBody>
          <a:bodyPr vert="horz" lIns="90412" tIns="45206" rIns="90412" bIns="45206" rtlCol="0" anchor="b"/>
          <a:lstStyle>
            <a:lvl1pPr algn="l" defTabSz="92900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777607" y="9429197"/>
            <a:ext cx="2889938" cy="495858"/>
          </a:xfrm>
          <a:prstGeom prst="rect">
            <a:avLst/>
          </a:prstGeom>
        </p:spPr>
        <p:txBody>
          <a:bodyPr vert="horz" wrap="square" lIns="90412" tIns="45206" rIns="90412" bIns="45206" numCol="1" anchor="b" anchorCtr="0" compatLnSpc="1">
            <a:prstTxWarp prst="textNoShape">
              <a:avLst/>
            </a:prstTxWarp>
          </a:bodyPr>
          <a:lstStyle>
            <a:lvl1pPr algn="r">
              <a:defRPr sz="1200">
                <a:latin typeface="Calibri" pitchFamily="34" charset="0"/>
              </a:defRPr>
            </a:lvl1pPr>
          </a:lstStyle>
          <a:p>
            <a:pPr>
              <a:defRPr/>
            </a:pPr>
            <a:fld id="{0D477270-7BE6-436B-8BEF-C408A5A9A90C}" type="slidenum">
              <a:rPr lang="lv-LV" altLang="lv-LV"/>
              <a:pPr>
                <a:defRPr/>
              </a:pPr>
              <a:t>‹#›</a:t>
            </a:fld>
            <a:endParaRPr lang="lv-LV" altLang="lv-LV" dirty="0"/>
          </a:p>
        </p:txBody>
      </p:sp>
    </p:spTree>
    <p:extLst>
      <p:ext uri="{BB962C8B-B14F-4D97-AF65-F5344CB8AC3E}">
        <p14:creationId xmlns:p14="http://schemas.microsoft.com/office/powerpoint/2010/main" val="51616039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i="1" spc="-10" dirty="0">
                <a:solidFill>
                  <a:srgbClr val="000000"/>
                </a:solidFill>
                <a:effectLst/>
                <a:latin typeface="Times New Roman" panose="02020603050405020304" pitchFamily="18" charset="0"/>
                <a:ea typeface="Calibri" panose="020F0502020204030204" pitchFamily="34" charset="0"/>
              </a:rPr>
              <a:t>Runājot par iekļaujošu sabiedrību, uzsveram dažādību un tās sniegtos ieguvumus. </a:t>
            </a:r>
            <a:r>
              <a:rPr lang="lv-LV" sz="1200" i="1" kern="0" dirty="0">
                <a:effectLst/>
                <a:latin typeface="Times New Roman" panose="02020603050405020304" pitchFamily="18" charset="0"/>
                <a:ea typeface="Times New Roman" panose="02020603050405020304" pitchFamily="18" charset="0"/>
              </a:rPr>
              <a:t>Ir svarīgi runāt par dažādību arī plašākā mērogā</a:t>
            </a:r>
            <a:r>
              <a:rPr lang="lv-LV" sz="1200" i="1" dirty="0">
                <a:solidFill>
                  <a:srgbClr val="000000"/>
                </a:solidFill>
                <a:effectLst/>
                <a:latin typeface="Times New Roman" panose="02020603050405020304" pitchFamily="18" charset="0"/>
                <a:ea typeface="Calibri" panose="020F0502020204030204" pitchFamily="34" charset="0"/>
              </a:rPr>
              <a:t>- uzsvērt dažādību ne tikai cilvēkos, bet arī apkārtējos procesos, dabā, notikumos un mūsu attieksmē pret tiem. </a:t>
            </a:r>
          </a:p>
          <a:p>
            <a:endParaRPr lang="lv-LV" dirty="0"/>
          </a:p>
        </p:txBody>
      </p:sp>
      <p:sp>
        <p:nvSpPr>
          <p:cNvPr id="4" name="Slide Number Placeholder 3"/>
          <p:cNvSpPr>
            <a:spLocks noGrp="1"/>
          </p:cNvSpPr>
          <p:nvPr>
            <p:ph type="sldNum" sz="quarter" idx="5"/>
          </p:nvPr>
        </p:nvSpPr>
        <p:spPr/>
        <p:txBody>
          <a:bodyPr/>
          <a:lstStyle/>
          <a:p>
            <a:pPr>
              <a:defRPr/>
            </a:pPr>
            <a:fld id="{0D477270-7BE6-436B-8BEF-C408A5A9A90C}" type="slidenum">
              <a:rPr lang="lv-LV" altLang="lv-LV" smtClean="0"/>
              <a:pPr>
                <a:defRPr/>
              </a:pPr>
              <a:t>2</a:t>
            </a:fld>
            <a:endParaRPr lang="lv-LV" altLang="lv-LV" dirty="0"/>
          </a:p>
        </p:txBody>
      </p:sp>
    </p:spTree>
    <p:extLst>
      <p:ext uri="{BB962C8B-B14F-4D97-AF65-F5344CB8AC3E}">
        <p14:creationId xmlns:p14="http://schemas.microsoft.com/office/powerpoint/2010/main" val="5689859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90733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3175F3B2-1AC2-40E8-AFC4-6F1ECD60BAAA}" type="slidenum">
              <a:rPr lang="en-US" altLang="lv-LV"/>
              <a:pPr>
                <a:defRPr/>
              </a:pPr>
              <a:t>‹#›</a:t>
            </a:fld>
            <a:endParaRPr lang="en-US" altLang="lv-LV" dirty="0"/>
          </a:p>
        </p:txBody>
      </p:sp>
    </p:spTree>
    <p:extLst>
      <p:ext uri="{BB962C8B-B14F-4D97-AF65-F5344CB8AC3E}">
        <p14:creationId xmlns:p14="http://schemas.microsoft.com/office/powerpoint/2010/main" val="2210867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65C980ED-7B7A-41DD-A5D2-97A3DC9DBFEF}" type="slidenum">
              <a:rPr lang="en-US" altLang="lv-LV"/>
              <a:pPr>
                <a:defRPr/>
              </a:pPr>
              <a:t>‹#›</a:t>
            </a:fld>
            <a:endParaRPr lang="en-US" altLang="lv-LV" dirty="0"/>
          </a:p>
        </p:txBody>
      </p:sp>
    </p:spTree>
    <p:extLst>
      <p:ext uri="{BB962C8B-B14F-4D97-AF65-F5344CB8AC3E}">
        <p14:creationId xmlns:p14="http://schemas.microsoft.com/office/powerpoint/2010/main" val="303449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86FED0BB-E1EC-4BC3-A5F9-73AF15B93CE7}" type="slidenum">
              <a:rPr lang="en-US" altLang="lv-LV"/>
              <a:pPr>
                <a:defRPr/>
              </a:pPr>
              <a:t>‹#›</a:t>
            </a:fld>
            <a:endParaRPr lang="en-US" altLang="lv-LV" dirty="0"/>
          </a:p>
        </p:txBody>
      </p:sp>
    </p:spTree>
    <p:extLst>
      <p:ext uri="{BB962C8B-B14F-4D97-AF65-F5344CB8AC3E}">
        <p14:creationId xmlns:p14="http://schemas.microsoft.com/office/powerpoint/2010/main" val="236127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8BB750C6-00A3-49F7-A8AD-71CC836E537D}" type="slidenum">
              <a:rPr lang="en-US" altLang="lv-LV"/>
              <a:pPr>
                <a:defRPr/>
              </a:pPr>
              <a:t>‹#›</a:t>
            </a:fld>
            <a:endParaRPr lang="en-US" altLang="lv-LV" dirty="0"/>
          </a:p>
        </p:txBody>
      </p:sp>
    </p:spTree>
    <p:extLst>
      <p:ext uri="{BB962C8B-B14F-4D97-AF65-F5344CB8AC3E}">
        <p14:creationId xmlns:p14="http://schemas.microsoft.com/office/powerpoint/2010/main" val="942781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4FE4D8A6-512C-4EB4-B5C3-FCF89D8A1F7C}" type="slidenum">
              <a:rPr lang="en-US" altLang="lv-LV"/>
              <a:pPr>
                <a:defRPr/>
              </a:pPr>
              <a:t>‹#›</a:t>
            </a:fld>
            <a:endParaRPr lang="en-US" altLang="lv-LV" dirty="0"/>
          </a:p>
        </p:txBody>
      </p:sp>
    </p:spTree>
    <p:extLst>
      <p:ext uri="{BB962C8B-B14F-4D97-AF65-F5344CB8AC3E}">
        <p14:creationId xmlns:p14="http://schemas.microsoft.com/office/powerpoint/2010/main" val="296442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680BD5E4-9B7A-498C-B54B-B86BA641F674}" type="slidenum">
              <a:rPr lang="en-US" altLang="lv-LV"/>
              <a:pPr>
                <a:defRPr/>
              </a:pPr>
              <a:t>‹#›</a:t>
            </a:fld>
            <a:endParaRPr lang="en-US" altLang="lv-LV" dirty="0"/>
          </a:p>
        </p:txBody>
      </p:sp>
    </p:spTree>
    <p:extLst>
      <p:ext uri="{BB962C8B-B14F-4D97-AF65-F5344CB8AC3E}">
        <p14:creationId xmlns:p14="http://schemas.microsoft.com/office/powerpoint/2010/main" val="229892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99BCBC34-1CB0-4DD5-A540-42586F81098D}" type="slidenum">
              <a:rPr lang="en-US" altLang="lv-LV"/>
              <a:pPr>
                <a:defRPr/>
              </a:pPr>
              <a:t>‹#›</a:t>
            </a:fld>
            <a:endParaRPr lang="en-US" altLang="lv-LV" dirty="0"/>
          </a:p>
        </p:txBody>
      </p:sp>
    </p:spTree>
    <p:extLst>
      <p:ext uri="{BB962C8B-B14F-4D97-AF65-F5344CB8AC3E}">
        <p14:creationId xmlns:p14="http://schemas.microsoft.com/office/powerpoint/2010/main" val="224750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24473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a:solidFill>
                  <a:srgbClr val="898989"/>
                </a:solidFill>
              </a:defRPr>
            </a:lvl1pPr>
          </a:lstStyle>
          <a:p>
            <a:pPr>
              <a:defRPr/>
            </a:pPr>
            <a:fld id="{E6FAFFED-E95D-4037-8E13-5D0D0326302A}" type="datetime1">
              <a:rPr lang="en-US" altLang="lv-LV"/>
              <a:pPr>
                <a:defRPr/>
              </a:pPr>
              <a:t>8/31/2023</a:t>
            </a:fld>
            <a:endParaRPr lang="en-US" alt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pPr>
              <a:defRPr/>
            </a:pPr>
            <a:fld id="{2312221D-F2C4-4997-BAA8-FB17CFE4410E}" type="slidenum">
              <a:rPr lang="en-US" altLang="lv-LV"/>
              <a:pPr>
                <a:defRPr/>
              </a:pPr>
              <a:t>‹#›</a:t>
            </a:fld>
            <a:endParaRPr lang="en-US" altLang="lv-LV" dirty="0"/>
          </a:p>
        </p:txBody>
      </p:sp>
    </p:spTree>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 id="2147484143"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3BAD-B3B1-ACBE-42EB-F1FAC2B6EA07}"/>
              </a:ext>
            </a:extLst>
          </p:cNvPr>
          <p:cNvSpPr>
            <a:spLocks noGrp="1"/>
          </p:cNvSpPr>
          <p:nvPr>
            <p:ph type="title"/>
          </p:nvPr>
        </p:nvSpPr>
        <p:spPr>
          <a:xfrm>
            <a:off x="1738544" y="381000"/>
            <a:ext cx="6948256" cy="844118"/>
          </a:xfrm>
        </p:spPr>
        <p:txBody>
          <a:bodyPr>
            <a:normAutofit fontScale="90000"/>
          </a:bodyPr>
          <a:lstStyle/>
          <a:p>
            <a:pPr algn="ctr"/>
            <a:r>
              <a:rPr lang="lv-LV" dirty="0">
                <a:solidFill>
                  <a:srgbClr val="7030A0"/>
                </a:solidFill>
                <a:latin typeface="Times New Roman" panose="02020603050405020304" pitchFamily="18" charset="0"/>
                <a:cs typeface="Times New Roman" panose="02020603050405020304" pitchFamily="18" charset="0"/>
              </a:rPr>
              <a:t>Aktualitātes </a:t>
            </a:r>
            <a:r>
              <a:rPr lang="lv-LV" sz="24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audzināšanas darba īstenošanai izglītības iestādēs 2023./2024.mācību gadā</a:t>
            </a:r>
            <a:br>
              <a:rPr lang="lv-LV" sz="24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br>
            <a:endParaRPr lang="lv-LV"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86DB07B-4551-46A9-83AA-7805DD8789D7}"/>
              </a:ext>
            </a:extLst>
          </p:cNvPr>
          <p:cNvSpPr>
            <a:spLocks noGrp="1"/>
          </p:cNvSpPr>
          <p:nvPr>
            <p:ph idx="1"/>
          </p:nvPr>
        </p:nvSpPr>
        <p:spPr>
          <a:xfrm>
            <a:off x="372862" y="1580226"/>
            <a:ext cx="8313938" cy="4545948"/>
          </a:xfrm>
        </p:spPr>
        <p:txBody>
          <a:bodyPr>
            <a:normAutofit/>
          </a:bodyPr>
          <a:lstStyle/>
          <a:p>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plašākas izglītības pieredzes nodrošināšana izglītības iestādēs, izmantojot dažādas mācīšanās platformas, t.sk. skolēnu pašpārvaldes lomas palielināšana, daudzveidīgu interešu izglītības programmu īstenošana, skolēnu līderības, sociāli emocionālo un sadarbības prasmju pilnveidošana ārpusstundu pasākumos un aktivitātēs, un sniedzot atbalstu iekļaujošās izglītības īstenošanai:  </a:t>
            </a:r>
          </a:p>
          <a:p>
            <a:pPr marL="285750" lvl="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Gatavošanās XIII Latvijas skolu jaunatnes dziesmu un deju svētkiem 2025.gadā, nodrošinot skolēniem iespējas iesaistīties interešu kultūrizglītības programmās;</a:t>
            </a:r>
          </a:p>
          <a:p>
            <a:pPr marL="285750" lvl="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sociāli emocionālo prasmju pilnveide,  mazinot mobingu savstarpējās attiecībās; </a:t>
            </a: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pašpārvalžu darbības aktivizēšana, veicinot skolēnu līderību, sekmējot sadarbību ar skolas vadību un  nodrošinot lielāku jauniešu iesaisti mērķtiecīgu lēmumu pieņemšanā;</a:t>
            </a: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Projekta “Mana dažādā- vienīgā Latvija”, veltīta Latvijas Republikas 105.dzimšanas dienai,  īstenošana izglītības iestādēs.</a:t>
            </a:r>
            <a:endParaRPr lang="lv-LV" sz="1800" dirty="0"/>
          </a:p>
        </p:txBody>
      </p:sp>
      <p:sp>
        <p:nvSpPr>
          <p:cNvPr id="4" name="Text Placeholder 3">
            <a:extLst>
              <a:ext uri="{FF2B5EF4-FFF2-40B4-BE49-F238E27FC236}">
                <a16:creationId xmlns:a16="http://schemas.microsoft.com/office/drawing/2014/main" id="{76FD42AB-E7F5-F0AA-0AC8-18F0877ABF9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9416833-24C0-46E1-FB2C-B424452BEEC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F2A62B5-C330-B1B5-3F6E-5F6B79DBEA1C}"/>
              </a:ext>
            </a:extLst>
          </p:cNvPr>
          <p:cNvSpPr>
            <a:spLocks noGrp="1"/>
          </p:cNvSpPr>
          <p:nvPr>
            <p:ph type="sldNum" sz="quarter" idx="13"/>
          </p:nvPr>
        </p:nvSpPr>
        <p:spPr/>
        <p:txBody>
          <a:bodyPr/>
          <a:lstStyle/>
          <a:p>
            <a:pPr>
              <a:defRPr/>
            </a:pPr>
            <a:fld id="{3175F3B2-1AC2-40E8-AFC4-6F1ECD60BAAA}" type="slidenum">
              <a:rPr lang="en-US" altLang="lv-LV" smtClean="0"/>
              <a:pPr>
                <a:defRPr/>
              </a:pPr>
              <a:t>1</a:t>
            </a:fld>
            <a:endParaRPr lang="en-US" altLang="lv-LV" dirty="0"/>
          </a:p>
        </p:txBody>
      </p:sp>
    </p:spTree>
    <p:extLst>
      <p:ext uri="{BB962C8B-B14F-4D97-AF65-F5344CB8AC3E}">
        <p14:creationId xmlns:p14="http://schemas.microsoft.com/office/powerpoint/2010/main" val="3282989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8699" y="533399"/>
            <a:ext cx="6096000" cy="719831"/>
          </a:xfrm>
        </p:spPr>
        <p:txBody>
          <a:bodyPr>
            <a:normAutofit fontScale="90000"/>
          </a:bodyPr>
          <a:lstStyle/>
          <a:p>
            <a:pPr algn="ctr"/>
            <a:r>
              <a:rPr lang="lv-LV" sz="2400"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MANA DAŽĀDĀ- VIENĪGĀ LATVIJA</a:t>
            </a:r>
            <a:br>
              <a:rPr lang="lv-LV" sz="24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r>
              <a:rPr lang="lv-LV" sz="2400"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Latvijai-105</a:t>
            </a:r>
            <a:br>
              <a:rPr lang="lv-LV" sz="24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lv-LV" dirty="0">
              <a:solidFill>
                <a:srgbClr val="7030A0"/>
              </a:solidFill>
            </a:endParaRPr>
          </a:p>
        </p:txBody>
      </p:sp>
      <p:sp>
        <p:nvSpPr>
          <p:cNvPr id="3" name="Content Placeholder 2"/>
          <p:cNvSpPr>
            <a:spLocks noGrp="1"/>
          </p:cNvSpPr>
          <p:nvPr>
            <p:ph idx="1"/>
          </p:nvPr>
        </p:nvSpPr>
        <p:spPr>
          <a:xfrm>
            <a:off x="304801" y="1500327"/>
            <a:ext cx="8534400" cy="4824274"/>
          </a:xfrm>
        </p:spPr>
        <p:txBody>
          <a:bodyPr>
            <a:normAutofit fontScale="92500" lnSpcReduction="10000"/>
          </a:bodyPr>
          <a:lstStyle/>
          <a:p>
            <a:pPr algn="ct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Atzīmējot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Latvijas valsts dibināšanas 105. gadadienu, </a:t>
            </a:r>
          </a:p>
          <a:p>
            <a:pPr algn="ctr"/>
            <a:r>
              <a:rPr lang="lv-LV"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VISC izsludina projektu  “Mana dažādā – vienīgā Latvija”</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Mērķis: </a:t>
            </a:r>
          </a:p>
          <a:p>
            <a:pPr marL="285750" indent="-285750">
              <a:buFont typeface="Wingdings" panose="05000000000000000000" pitchFamily="2" charset="2"/>
              <a:buChar char="Ø"/>
            </a:pPr>
            <a:r>
              <a:rPr lang="lv-LV"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Sekmējot bērnu un jauniešu līdzdalību, dot iespēju ikvienam izjust piederību savai valstij, pilsētai, novadam, kopienai, skolai; apzināties indivīda saikni starp </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sabiedrības un valsts norisēm pagātnē un tagadnē un atbildību par nākotni.</a:t>
            </a:r>
            <a:endParaRPr lang="lv-LV"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lv-LV"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Veicināt iekļaujošas sabiedrības vērtību iedzīvināšanu un  neiecietības mazināšanu, dažādu sociālo grupu savstarpējās sapratnes un sadarbības veicināšanu Latvijas izglītības iestādēs un vietējā sabiedrībā.</a:t>
            </a:r>
          </a:p>
          <a:p>
            <a:r>
              <a:rPr lang="lv-LV"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Projekta īstenošanas laiks 2023.gada oktobris- 2024.gada maijs.</a:t>
            </a:r>
          </a:p>
          <a:p>
            <a:r>
              <a:rPr lang="lv-LV" sz="1800" kern="100" dirty="0">
                <a:latin typeface="Times New Roman" panose="02020603050405020304" pitchFamily="18" charset="0"/>
                <a:ea typeface="Calibri" panose="020F0502020204030204" pitchFamily="34" charset="0"/>
                <a:cs typeface="Times New Roman" panose="02020603050405020304" pitchFamily="18" charset="0"/>
              </a:rPr>
              <a:t>Projektā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aicinātas iesaistīties: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pašvaldību izglītības pārvaldes,</a:t>
            </a:r>
          </a:p>
          <a:p>
            <a:pPr marL="342900" indent="-342900">
              <a:buFont typeface="Wingdings" panose="05000000000000000000" pitchFamily="2" charset="2"/>
              <a:buChar char="Ø"/>
            </a:pPr>
            <a:r>
              <a:rPr lang="lv-LV" sz="1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
            </a: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irmsskolas un vispārējās izglītības iestādes,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profesionālās izglītības iestādes,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interešu izglītības iestādes.</a:t>
            </a:r>
          </a:p>
          <a:p>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Projekta nolikums tiks publicēts VISC mājas lapā līdz 1.oktobrim.</a:t>
            </a:r>
          </a:p>
          <a:p>
            <a:r>
              <a:rPr lang="lv-LV" sz="1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Informatīvs seminārs plašākas skolēnu izglītības pieredzes koordinatoriem 5.oktobrī.</a:t>
            </a:r>
            <a:endPar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sz="1800" dirty="0">
              <a:solidFill>
                <a:srgbClr val="000000"/>
              </a:solidFill>
              <a:effectLst/>
              <a:latin typeface="Times New Roman" panose="02020603050405020304" pitchFamily="18" charset="0"/>
              <a:ea typeface="Calibri" panose="020F0502020204030204" pitchFamily="34" charset="0"/>
            </a:endParaRP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3175F3B2-1AC2-40E8-AFC4-6F1ECD60BAAA}" type="slidenum">
              <a:rPr lang="en-US" altLang="lv-LV" smtClean="0"/>
              <a:pPr>
                <a:defRPr/>
              </a:pPr>
              <a:t>2</a:t>
            </a:fld>
            <a:endParaRPr lang="en-US" altLang="lv-LV" dirty="0"/>
          </a:p>
        </p:txBody>
      </p:sp>
    </p:spTree>
    <p:extLst>
      <p:ext uri="{BB962C8B-B14F-4D97-AF65-F5344CB8AC3E}">
        <p14:creationId xmlns:p14="http://schemas.microsoft.com/office/powerpoint/2010/main" val="1919032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3A64961-3665-B518-FEB5-1D25E18C7F4C}"/>
              </a:ext>
            </a:extLst>
          </p:cNvPr>
          <p:cNvSpPr>
            <a:spLocks noGrp="1"/>
          </p:cNvSpPr>
          <p:nvPr>
            <p:ph type="title"/>
          </p:nvPr>
        </p:nvSpPr>
        <p:spPr>
          <a:xfrm>
            <a:off x="2191675" y="304801"/>
            <a:ext cx="5024761" cy="534987"/>
          </a:xfrm>
        </p:spPr>
        <p:txBody>
          <a:bodyPr/>
          <a:lstStyle/>
          <a:p>
            <a:pPr algn="ctr"/>
            <a:r>
              <a:rPr lang="lv-LV" kern="100" dirty="0">
                <a:solidFill>
                  <a:srgbClr val="7030A0"/>
                </a:solidFill>
                <a:latin typeface="Times New Roman" panose="02020603050405020304" pitchFamily="18" charset="0"/>
                <a:cs typeface="Times New Roman" panose="02020603050405020304" pitchFamily="18" charset="0"/>
              </a:rPr>
              <a:t>Projekta aktivitātes</a:t>
            </a:r>
            <a:endParaRPr lang="lv-LV" dirty="0"/>
          </a:p>
        </p:txBody>
      </p:sp>
      <p:sp>
        <p:nvSpPr>
          <p:cNvPr id="8" name="Content Placeholder 7">
            <a:extLst>
              <a:ext uri="{FF2B5EF4-FFF2-40B4-BE49-F238E27FC236}">
                <a16:creationId xmlns:a16="http://schemas.microsoft.com/office/drawing/2014/main" id="{610797EA-C2AE-F6CD-4D52-49D5A35D6E4E}"/>
              </a:ext>
            </a:extLst>
          </p:cNvPr>
          <p:cNvSpPr>
            <a:spLocks noGrp="1"/>
          </p:cNvSpPr>
          <p:nvPr>
            <p:ph sz="half" idx="1"/>
          </p:nvPr>
        </p:nvSpPr>
        <p:spPr>
          <a:xfrm>
            <a:off x="639191" y="1935333"/>
            <a:ext cx="5075809" cy="3701988"/>
          </a:xfrm>
        </p:spPr>
        <p:txBody>
          <a:bodyPr>
            <a:normAutofit/>
          </a:bodyPr>
          <a:lstStyle/>
          <a:p>
            <a:pPr>
              <a:lnSpc>
                <a:spcPct val="107000"/>
              </a:lnSpc>
              <a:spcAft>
                <a:spcPts val="800"/>
              </a:spcAft>
              <a:buFont typeface="Wingdings" panose="05000000000000000000" pitchFamily="2" charset="2"/>
              <a:buChar char="Ø"/>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Pasākumi, kuros atklāta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Latvijas daudzveidība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caur 4 tematiskajām līnijām: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cilvēks, daba, nozīmīgas vietas, notikumi. </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projekta darbi, pētījumi, prezentācijas</a:t>
            </a:r>
          </a:p>
          <a:p>
            <a:pPr marL="342900" lvl="0" indent="-342900">
              <a:lnSpc>
                <a:spcPct val="107000"/>
              </a:lnSpc>
              <a:buFont typeface="Calibri" panose="020F0502020204030204" pitchFamily="34" charset="0"/>
              <a:buChar char="-"/>
            </a:pPr>
            <a:r>
              <a:rPr lang="lv-LV" sz="1800" kern="100" dirty="0">
                <a:latin typeface="Times New Roman" panose="02020603050405020304" pitchFamily="18" charset="0"/>
                <a:ea typeface="Calibri" panose="020F0502020204030204" pitchFamily="34" charset="0"/>
                <a:cs typeface="Times New Roman" panose="02020603050405020304" pitchFamily="18" charset="0"/>
              </a:rPr>
              <a:t>k</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oncerti, literāri uzvedumi, festivāli</a:t>
            </a:r>
          </a:p>
          <a:p>
            <a:pPr marL="342900" lvl="0" indent="-342900">
              <a:lnSpc>
                <a:spcPct val="107000"/>
              </a:lnSpc>
              <a:buFont typeface="Calibri" panose="020F0502020204030204" pitchFamily="34" charset="0"/>
              <a:buChar char="-"/>
            </a:pPr>
            <a:r>
              <a:rPr lang="lv-LV" sz="1800" kern="100" dirty="0">
                <a:solidFill>
                  <a:srgbClr val="2B292A"/>
                </a:solidFill>
                <a:latin typeface="Times New Roman" panose="02020603050405020304" pitchFamily="18" charset="0"/>
                <a:ea typeface="Calibri" panose="020F0502020204030204" pitchFamily="34" charset="0"/>
                <a:cs typeface="Times New Roman" panose="02020603050405020304" pitchFamily="18" charset="0"/>
              </a:rPr>
              <a:t>t</a:t>
            </a:r>
            <a:r>
              <a:rPr lang="lv-LV" sz="1800" kern="100" dirty="0">
                <a:solidFill>
                  <a:srgbClr val="2B292A"/>
                </a:solidFill>
                <a:effectLst/>
                <a:latin typeface="Times New Roman" panose="02020603050405020304" pitchFamily="18" charset="0"/>
                <a:ea typeface="Calibri" panose="020F0502020204030204" pitchFamily="34" charset="0"/>
                <a:cs typeface="Times New Roman" panose="02020603050405020304" pitchFamily="18" charset="0"/>
              </a:rPr>
              <a:t>ikšanās, lekcijas, diskusijas</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 intervijas</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ievērojamu apskates objektu apmeklējumi</a:t>
            </a:r>
          </a:p>
          <a:p>
            <a:pPr marL="342900" lvl="0" indent="-342900">
              <a:lnSpc>
                <a:spcPct val="107000"/>
              </a:lnSpc>
              <a:buFont typeface="Calibri" panose="020F0502020204030204" pitchFamily="34" charset="0"/>
              <a:buChar char="-"/>
            </a:pPr>
            <a:r>
              <a:rPr lang="lv-LV" sz="1800" kern="100" dirty="0">
                <a:latin typeface="Times New Roman" panose="02020603050405020304" pitchFamily="18" charset="0"/>
                <a:ea typeface="Calibri" panose="020F0502020204030204" pitchFamily="34" charset="0"/>
                <a:cs typeface="Times New Roman" panose="02020603050405020304" pitchFamily="18" charset="0"/>
              </a:rPr>
              <a:t>jaunrades darbu izstrāde</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pilsoniskās līdzdalības veicināšanas pasākumi sadarbībā ar skolēnu pašpārvaldēm</a:t>
            </a:r>
          </a:p>
          <a:p>
            <a:pPr marL="0" indent="0">
              <a:lnSpc>
                <a:spcPct val="107000"/>
              </a:lnSpc>
              <a:spcAft>
                <a:spcPts val="800"/>
              </a:spcAft>
              <a:buNone/>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sp>
        <p:nvSpPr>
          <p:cNvPr id="9" name="Content Placeholder 8">
            <a:extLst>
              <a:ext uri="{FF2B5EF4-FFF2-40B4-BE49-F238E27FC236}">
                <a16:creationId xmlns:a16="http://schemas.microsoft.com/office/drawing/2014/main" id="{B3B5D5E7-B90A-0882-A034-D335BF12A003}"/>
              </a:ext>
            </a:extLst>
          </p:cNvPr>
          <p:cNvSpPr>
            <a:spLocks noGrp="1"/>
          </p:cNvSpPr>
          <p:nvPr>
            <p:ph sz="half" idx="2"/>
          </p:nvPr>
        </p:nvSpPr>
        <p:spPr>
          <a:xfrm>
            <a:off x="5868140" y="1935333"/>
            <a:ext cx="2818660" cy="3626935"/>
          </a:xfrm>
        </p:spPr>
        <p:txBody>
          <a:bodyPr>
            <a:normAutofit/>
          </a:bodyPr>
          <a:lstStyle/>
          <a:p>
            <a:pPr>
              <a:buFont typeface="Wingdings" panose="05000000000000000000" pitchFamily="2" charset="2"/>
              <a:buChar char="Ø"/>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Radošie darbi, pētījumi, konkursi, izstādes  ar </a:t>
            </a:r>
            <a:r>
              <a:rPr lang="lv-LV" sz="1800" b="1" kern="100" dirty="0">
                <a:effectLst/>
                <a:latin typeface="Times New Roman" panose="02020603050405020304" pitchFamily="18" charset="0"/>
                <a:ea typeface="Calibri" panose="020F0502020204030204" pitchFamily="34" charset="0"/>
                <a:cs typeface="Times New Roman" panose="02020603050405020304" pitchFamily="18" charset="0"/>
              </a:rPr>
              <a:t>moto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“Latvija ir vienīgā vieta pasaulē, kur...”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 izgaismojot latviešu tradīcijas, svētkus, valodu, tautu, vēsturi un nākotni, kas raksturo mūsu zemes unikalitāti.</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sp>
        <p:nvSpPr>
          <p:cNvPr id="12" name="Text Placeholder 11">
            <a:extLst>
              <a:ext uri="{FF2B5EF4-FFF2-40B4-BE49-F238E27FC236}">
                <a16:creationId xmlns:a16="http://schemas.microsoft.com/office/drawing/2014/main" id="{21677EFE-C5A0-D808-1936-9557AB7C29A8}"/>
              </a:ext>
            </a:extLst>
          </p:cNvPr>
          <p:cNvSpPr>
            <a:spLocks noGrp="1"/>
          </p:cNvSpPr>
          <p:nvPr>
            <p:ph type="body" sz="quarter" idx="16"/>
          </p:nvPr>
        </p:nvSpPr>
        <p:spPr>
          <a:xfrm>
            <a:off x="1525479" y="1316966"/>
            <a:ext cx="2895600" cy="534987"/>
          </a:xfrm>
        </p:spPr>
        <p:txBody>
          <a:bodyPr/>
          <a:lstStyle/>
          <a:p>
            <a:r>
              <a:rPr lang="lv-LV" sz="2400" i="1" kern="100" dirty="0">
                <a:solidFill>
                  <a:srgbClr val="7030A0"/>
                </a:solidFill>
                <a:effectLst/>
                <a:latin typeface="+mj-lt"/>
                <a:ea typeface="Calibri" panose="020F0502020204030204" pitchFamily="34" charset="0"/>
                <a:cs typeface="Times New Roman" panose="02020603050405020304" pitchFamily="18" charset="0"/>
              </a:rPr>
              <a:t>I - Dažādā </a:t>
            </a:r>
          </a:p>
          <a:p>
            <a:endParaRPr lang="lv-LV" dirty="0"/>
          </a:p>
        </p:txBody>
      </p:sp>
      <p:sp>
        <p:nvSpPr>
          <p:cNvPr id="13" name="Text Placeholder 12">
            <a:extLst>
              <a:ext uri="{FF2B5EF4-FFF2-40B4-BE49-F238E27FC236}">
                <a16:creationId xmlns:a16="http://schemas.microsoft.com/office/drawing/2014/main" id="{126F4982-8A3E-004A-6FF1-E9901178BC6A}"/>
              </a:ext>
            </a:extLst>
          </p:cNvPr>
          <p:cNvSpPr>
            <a:spLocks noGrp="1"/>
          </p:cNvSpPr>
          <p:nvPr>
            <p:ph type="body" sz="quarter" idx="17"/>
          </p:nvPr>
        </p:nvSpPr>
        <p:spPr>
          <a:xfrm>
            <a:off x="5328821" y="1295731"/>
            <a:ext cx="2971800" cy="534987"/>
          </a:xfrm>
        </p:spPr>
        <p:txBody>
          <a:bodyPr/>
          <a:lstStyle/>
          <a:p>
            <a:pPr algn="ctr"/>
            <a:r>
              <a:rPr lang="lv-LV" sz="2400" i="1" kern="100" dirty="0">
                <a:solidFill>
                  <a:srgbClr val="7030A0"/>
                </a:solidFill>
                <a:effectLst/>
                <a:latin typeface="+mj-lt"/>
                <a:ea typeface="Calibri" panose="020F0502020204030204" pitchFamily="34" charset="0"/>
                <a:cs typeface="Times New Roman" panose="02020603050405020304" pitchFamily="18" charset="0"/>
              </a:rPr>
              <a:t>II- Vienīgā </a:t>
            </a:r>
          </a:p>
          <a:p>
            <a:endParaRPr lang="lv-LV" dirty="0"/>
          </a:p>
        </p:txBody>
      </p:sp>
      <p:sp>
        <p:nvSpPr>
          <p:cNvPr id="10" name="Text Placeholder 9">
            <a:extLst>
              <a:ext uri="{FF2B5EF4-FFF2-40B4-BE49-F238E27FC236}">
                <a16:creationId xmlns:a16="http://schemas.microsoft.com/office/drawing/2014/main" id="{87A9CE23-B8C0-F505-A408-132529693103}"/>
              </a:ext>
            </a:extLst>
          </p:cNvPr>
          <p:cNvSpPr>
            <a:spLocks noGrp="1"/>
          </p:cNvSpPr>
          <p:nvPr>
            <p:ph type="body" sz="quarter" idx="10"/>
          </p:nvPr>
        </p:nvSpPr>
        <p:spPr>
          <a:xfrm>
            <a:off x="887766" y="5637321"/>
            <a:ext cx="7799033" cy="687279"/>
          </a:xfrm>
        </p:spPr>
        <p:txBody>
          <a:bodyPr>
            <a:noAutofit/>
          </a:bodyPr>
          <a:lstStyle/>
          <a:p>
            <a:pPr algn="ctr"/>
            <a:r>
              <a:rPr lang="lv-LV" sz="1600" b="1" dirty="0">
                <a:solidFill>
                  <a:srgbClr val="7030A0"/>
                </a:solidFill>
                <a:latin typeface="Times New Roman" panose="02020603050405020304" pitchFamily="18" charset="0"/>
                <a:cs typeface="Times New Roman" panose="02020603050405020304" pitchFamily="18" charset="0"/>
              </a:rPr>
              <a:t>Projekta īstenošanas gaitā VISC sniegs metodisko atbalstu un nodrošinās noslēguma pasākumu</a:t>
            </a:r>
          </a:p>
        </p:txBody>
      </p:sp>
      <p:sp>
        <p:nvSpPr>
          <p:cNvPr id="11" name="Text Placeholder 10">
            <a:extLst>
              <a:ext uri="{FF2B5EF4-FFF2-40B4-BE49-F238E27FC236}">
                <a16:creationId xmlns:a16="http://schemas.microsoft.com/office/drawing/2014/main" id="{F3693450-A9A8-5580-00E7-F431A31D9A1A}"/>
              </a:ext>
            </a:extLst>
          </p:cNvPr>
          <p:cNvSpPr>
            <a:spLocks noGrp="1"/>
          </p:cNvSpPr>
          <p:nvPr>
            <p:ph type="body" sz="quarter" idx="12"/>
          </p:nvPr>
        </p:nvSpPr>
        <p:spPr>
          <a:xfrm>
            <a:off x="4876800" y="6553198"/>
            <a:ext cx="3657600" cy="76201"/>
          </a:xfrm>
        </p:spPr>
        <p:txBody>
          <a:bodyPr>
            <a:normAutofit fontScale="25000" lnSpcReduction="20000"/>
          </a:bodyPr>
          <a:lstStyle/>
          <a:p>
            <a:endParaRPr lang="lv-LV" dirty="0"/>
          </a:p>
        </p:txBody>
      </p:sp>
      <p:sp>
        <p:nvSpPr>
          <p:cNvPr id="6" name="Slide Number Placeholder 5"/>
          <p:cNvSpPr>
            <a:spLocks noGrp="1"/>
          </p:cNvSpPr>
          <p:nvPr>
            <p:ph type="sldNum" sz="quarter" idx="18"/>
          </p:nvPr>
        </p:nvSpPr>
        <p:spPr/>
        <p:txBody>
          <a:bodyPr/>
          <a:lstStyle/>
          <a:p>
            <a:pPr>
              <a:defRPr/>
            </a:pPr>
            <a:fld id="{3175F3B2-1AC2-40E8-AFC4-6F1ECD60BAAA}" type="slidenum">
              <a:rPr lang="en-US" altLang="lv-LV" smtClean="0"/>
              <a:pPr>
                <a:defRPr/>
              </a:pPr>
              <a:t>3</a:t>
            </a:fld>
            <a:endParaRPr lang="en-US" altLang="lv-LV" dirty="0"/>
          </a:p>
        </p:txBody>
      </p:sp>
    </p:spTree>
    <p:extLst>
      <p:ext uri="{BB962C8B-B14F-4D97-AF65-F5344CB8AC3E}">
        <p14:creationId xmlns:p14="http://schemas.microsoft.com/office/powerpoint/2010/main" val="409222274"/>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8890</TotalTime>
  <Words>438</Words>
  <Application>Microsoft Office PowerPoint</Application>
  <PresentationFormat>Slaidrāde ekrānā (4:3)</PresentationFormat>
  <Paragraphs>37</Paragraphs>
  <Slides>3</Slides>
  <Notes>1</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3</vt:i4>
      </vt:variant>
    </vt:vector>
  </HeadingPairs>
  <TitlesOfParts>
    <vt:vector size="9" baseType="lpstr">
      <vt:lpstr>Arial</vt:lpstr>
      <vt:lpstr>Calibri</vt:lpstr>
      <vt:lpstr>Times New Roman</vt:lpstr>
      <vt:lpstr>Verdana</vt:lpstr>
      <vt:lpstr>Wingdings</vt:lpstr>
      <vt:lpstr>89_Prezentacija_templateLV</vt:lpstr>
      <vt:lpstr>Aktualitātes audzināšanas darba īstenošanai izglītības iestādēs 2023./2024.mācību gadā </vt:lpstr>
      <vt:lpstr>MANA DAŽĀDĀ- VIENĪGĀ LATVIJA Latvijai-105 </vt:lpstr>
      <vt:lpstr>Projekta aktivitātes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Jana Veinberga</cp:lastModifiedBy>
  <cp:revision>647</cp:revision>
  <cp:lastPrinted>2023-08-30T07:34:06Z</cp:lastPrinted>
  <dcterms:created xsi:type="dcterms:W3CDTF">2014-11-20T14:46:47Z</dcterms:created>
  <dcterms:modified xsi:type="dcterms:W3CDTF">2023-08-31T14:19:59Z</dcterms:modified>
</cp:coreProperties>
</file>