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5" r:id="rId4"/>
    <p:sldId id="263" r:id="rId5"/>
    <p:sldId id="264" r:id="rId6"/>
    <p:sldId id="265" r:id="rId7"/>
    <p:sldId id="266" r:id="rId8"/>
    <p:sldId id="272" r:id="rId9"/>
    <p:sldId id="274" r:id="rId10"/>
    <p:sldId id="269" r:id="rId11"/>
    <p:sldId id="267" r:id="rId12"/>
    <p:sldId id="270" r:id="rId13"/>
    <p:sldId id="271" r:id="rId14"/>
    <p:sldId id="258" r:id="rId15"/>
    <p:sldId id="273" r:id="rId16"/>
    <p:sldId id="261" r:id="rId17"/>
    <p:sldId id="262" r:id="rId18"/>
  </p:sldIdLst>
  <p:sldSz cx="24387175" cy="13716000"/>
  <p:notesSz cx="6858000" cy="9144000"/>
  <p:defaultTextStyle>
    <a:defPPr marL="0" marR="0" indent="0" algn="l" defTabSz="171452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0953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10953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10953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10953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10953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10953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10953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10953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10953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863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82" autoAdjust="0"/>
  </p:normalViewPr>
  <p:slideViewPr>
    <p:cSldViewPr snapToGrid="0" snapToObjects="1">
      <p:cViewPr varScale="1">
        <p:scale>
          <a:sx n="29" d="100"/>
          <a:sy n="29" d="100"/>
        </p:scale>
        <p:origin x="924" y="72"/>
      </p:cViewPr>
      <p:guideLst>
        <p:guide orient="horz" pos="863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81203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57262" latinLnBrk="0">
      <a:lnSpc>
        <a:spcPct val="117999"/>
      </a:lnSpc>
      <a:defRPr sz="4000">
        <a:latin typeface="+mj-lt"/>
        <a:ea typeface="+mj-ea"/>
        <a:cs typeface="+mj-cs"/>
        <a:sym typeface="Helvetica Neue"/>
      </a:defRPr>
    </a:lvl1pPr>
    <a:lvl2pPr indent="428632" defTabSz="857262" latinLnBrk="0">
      <a:lnSpc>
        <a:spcPct val="117999"/>
      </a:lnSpc>
      <a:defRPr sz="4000">
        <a:latin typeface="+mj-lt"/>
        <a:ea typeface="+mj-ea"/>
        <a:cs typeface="+mj-cs"/>
        <a:sym typeface="Helvetica Neue"/>
      </a:defRPr>
    </a:lvl2pPr>
    <a:lvl3pPr indent="857262" defTabSz="857262" latinLnBrk="0">
      <a:lnSpc>
        <a:spcPct val="117999"/>
      </a:lnSpc>
      <a:defRPr sz="4000">
        <a:latin typeface="+mj-lt"/>
        <a:ea typeface="+mj-ea"/>
        <a:cs typeface="+mj-cs"/>
        <a:sym typeface="Helvetica Neue"/>
      </a:defRPr>
    </a:lvl3pPr>
    <a:lvl4pPr indent="1285894" defTabSz="857262" latinLnBrk="0">
      <a:lnSpc>
        <a:spcPct val="117999"/>
      </a:lnSpc>
      <a:defRPr sz="4000">
        <a:latin typeface="+mj-lt"/>
        <a:ea typeface="+mj-ea"/>
        <a:cs typeface="+mj-cs"/>
        <a:sym typeface="Helvetica Neue"/>
      </a:defRPr>
    </a:lvl4pPr>
    <a:lvl5pPr indent="1714526" defTabSz="857262" latinLnBrk="0">
      <a:lnSpc>
        <a:spcPct val="117999"/>
      </a:lnSpc>
      <a:defRPr sz="4000">
        <a:latin typeface="+mj-lt"/>
        <a:ea typeface="+mj-ea"/>
        <a:cs typeface="+mj-cs"/>
        <a:sym typeface="Helvetica Neue"/>
      </a:defRPr>
    </a:lvl5pPr>
    <a:lvl6pPr indent="2143155" defTabSz="857262" latinLnBrk="0">
      <a:lnSpc>
        <a:spcPct val="117999"/>
      </a:lnSpc>
      <a:defRPr sz="4000">
        <a:latin typeface="+mj-lt"/>
        <a:ea typeface="+mj-ea"/>
        <a:cs typeface="+mj-cs"/>
        <a:sym typeface="Helvetica Neue"/>
      </a:defRPr>
    </a:lvl6pPr>
    <a:lvl7pPr indent="2571787" defTabSz="857262" latinLnBrk="0">
      <a:lnSpc>
        <a:spcPct val="117999"/>
      </a:lnSpc>
      <a:defRPr sz="4000">
        <a:latin typeface="+mj-lt"/>
        <a:ea typeface="+mj-ea"/>
        <a:cs typeface="+mj-cs"/>
        <a:sym typeface="Helvetica Neue"/>
      </a:defRPr>
    </a:lvl7pPr>
    <a:lvl8pPr indent="3000419" defTabSz="857262" latinLnBrk="0">
      <a:lnSpc>
        <a:spcPct val="117999"/>
      </a:lnSpc>
      <a:defRPr sz="4000">
        <a:latin typeface="+mj-lt"/>
        <a:ea typeface="+mj-ea"/>
        <a:cs typeface="+mj-cs"/>
        <a:sym typeface="Helvetica Neue"/>
      </a:defRPr>
    </a:lvl8pPr>
    <a:lvl9pPr indent="3429049" defTabSz="857262" latinLnBrk="0">
      <a:lnSpc>
        <a:spcPct val="117999"/>
      </a:lnSpc>
      <a:defRPr sz="40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381565" y="2303863"/>
            <a:ext cx="19624056" cy="4643437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1565" y="7090172"/>
            <a:ext cx="1962405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900"/>
            </a:lvl1pPr>
            <a:lvl2pPr marL="0" indent="0" algn="ctr">
              <a:spcBef>
                <a:spcPts val="0"/>
              </a:spcBef>
              <a:buSzTx/>
              <a:buNone/>
              <a:defRPr sz="6900"/>
            </a:lvl2pPr>
            <a:lvl3pPr marL="0" indent="0" algn="ctr">
              <a:spcBef>
                <a:spcPts val="0"/>
              </a:spcBef>
              <a:buSzTx/>
              <a:buNone/>
              <a:defRPr sz="6900"/>
            </a:lvl3pPr>
            <a:lvl4pPr marL="0" indent="0" algn="ctr">
              <a:spcBef>
                <a:spcPts val="0"/>
              </a:spcBef>
              <a:buSzTx/>
              <a:buNone/>
              <a:defRPr sz="6900"/>
            </a:lvl4pPr>
            <a:lvl5pPr marL="0" indent="0" algn="ctr">
              <a:spcBef>
                <a:spcPts val="0"/>
              </a:spcBef>
              <a:buSzTx/>
              <a:buNone/>
              <a:defRPr sz="69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598458" y="7161611"/>
            <a:ext cx="10002553" cy="5304235"/>
          </a:xfrm>
          <a:prstGeom prst="rect">
            <a:avLst/>
          </a:prstGeom>
        </p:spPr>
        <p:txBody>
          <a:bodyPr lIns="171451" tIns="85724" rIns="171451" bIns="85724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598458" y="1250157"/>
            <a:ext cx="10002553" cy="5304235"/>
          </a:xfrm>
          <a:prstGeom prst="rect">
            <a:avLst/>
          </a:prstGeom>
        </p:spPr>
        <p:txBody>
          <a:bodyPr lIns="171451" tIns="85724" rIns="171451" bIns="85724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1786173" y="1250159"/>
            <a:ext cx="10002553" cy="11215688"/>
          </a:xfrm>
          <a:prstGeom prst="rect">
            <a:avLst/>
          </a:prstGeom>
        </p:spPr>
        <p:txBody>
          <a:bodyPr lIns="171451" tIns="85724" rIns="171451" bIns="85724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1565" y="8947548"/>
            <a:ext cx="19624056" cy="64879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500" i="1"/>
            </a:lvl1pPr>
            <a:lvl2pPr marL="1458537" indent="-625087" algn="ctr">
              <a:spcBef>
                <a:spcPts val="0"/>
              </a:spcBef>
              <a:defRPr sz="4500" i="1"/>
            </a:lvl2pPr>
            <a:lvl3pPr marL="2291987" indent="-625087" algn="ctr">
              <a:spcBef>
                <a:spcPts val="0"/>
              </a:spcBef>
              <a:defRPr sz="4500" i="1"/>
            </a:lvl3pPr>
            <a:lvl4pPr marL="3125436" indent="-625087" algn="ctr">
              <a:spcBef>
                <a:spcPts val="0"/>
              </a:spcBef>
              <a:defRPr sz="4500" i="1"/>
            </a:lvl4pPr>
            <a:lvl5pPr marL="3958886" indent="-625087" algn="ctr">
              <a:spcBef>
                <a:spcPts val="0"/>
              </a:spcBef>
              <a:defRPr sz="45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2381565" y="6000629"/>
            <a:ext cx="19624056" cy="857499"/>
          </a:xfrm>
          <a:prstGeom prst="rect">
            <a:avLst/>
          </a:prstGeom>
        </p:spPr>
        <p:txBody>
          <a:bodyPr/>
          <a:lstStyle>
            <a:lvl1pPr marL="0" indent="0" algn="ctr" defTabSz="1526786">
              <a:spcBef>
                <a:spcPts val="0"/>
              </a:spcBef>
              <a:buSzTx/>
              <a:buNone/>
              <a:defRPr sz="33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 defTabSz="572516">
              <a:spcBef>
                <a:spcPts val="0"/>
              </a:spcBef>
              <a:buSzTx/>
              <a:buNone/>
              <a:defRPr sz="33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 lIns="171451" tIns="85724" rIns="171451" bIns="85724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381565" y="4536284"/>
            <a:ext cx="19624056" cy="464343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2598458" y="892969"/>
            <a:ext cx="10002553" cy="11555016"/>
          </a:xfrm>
          <a:prstGeom prst="rect">
            <a:avLst/>
          </a:prstGeom>
        </p:spPr>
        <p:txBody>
          <a:bodyPr lIns="171451" tIns="85724" rIns="171451" bIns="85724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786173" y="892968"/>
            <a:ext cx="10002553" cy="5607845"/>
          </a:xfrm>
          <a:prstGeom prst="rect">
            <a:avLst/>
          </a:prstGeom>
        </p:spPr>
        <p:txBody>
          <a:bodyPr anchor="b"/>
          <a:lstStyle>
            <a:lvl1pPr>
              <a:defRPr sz="11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86173" y="6643691"/>
            <a:ext cx="10002553" cy="578643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6900"/>
            </a:lvl1pPr>
            <a:lvl2pPr marL="0" indent="0" algn="ctr">
              <a:spcBef>
                <a:spcPts val="0"/>
              </a:spcBef>
              <a:buSzTx/>
              <a:buNone/>
              <a:defRPr sz="6900"/>
            </a:lvl2pPr>
            <a:lvl3pPr marL="0" indent="0" algn="ctr">
              <a:spcBef>
                <a:spcPts val="0"/>
              </a:spcBef>
              <a:buSzTx/>
              <a:buNone/>
              <a:defRPr sz="6900"/>
            </a:lvl3pPr>
            <a:lvl4pPr marL="0" indent="0" algn="ctr">
              <a:spcBef>
                <a:spcPts val="0"/>
              </a:spcBef>
              <a:buSzTx/>
              <a:buNone/>
              <a:defRPr sz="6900"/>
            </a:lvl4pPr>
            <a:lvl5pPr marL="0" indent="0" algn="ctr">
              <a:spcBef>
                <a:spcPts val="0"/>
              </a:spcBef>
              <a:buSzTx/>
              <a:buNone/>
              <a:defRPr sz="6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pumpurs_templeiti_16_9-0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4444000" cy="1374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2151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 descr="pumpurs_templeiti_16_9-0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444000" cy="1374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2151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 descr="pumpurs_templeiti_16_9-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2151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 descr="pumpurs_templeiti_16_9-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215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786175" y="1785940"/>
            <a:ext cx="20814835" cy="1014412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86175" y="357191"/>
            <a:ext cx="20814835" cy="3036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5250" tIns="95250" rIns="95250" bIns="9525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86175" y="3643315"/>
            <a:ext cx="20814835" cy="8840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5250" tIns="95250" rIns="95250" bIns="9525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5838" y="13073066"/>
            <a:ext cx="602798" cy="643757"/>
          </a:xfrm>
          <a:prstGeom prst="rect">
            <a:avLst/>
          </a:prstGeom>
          <a:ln w="12700">
            <a:miter lim="400000"/>
          </a:ln>
        </p:spPr>
        <p:txBody>
          <a:bodyPr wrap="none" lIns="95250" tIns="95250" rIns="95250" bIns="95250">
            <a:spAutoFit/>
          </a:bodyPr>
          <a:lstStyle>
            <a:lvl1pPr>
              <a:defRPr sz="2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4" r:id="rId4"/>
    <p:sldLayoutId id="2147483663" r:id="rId5"/>
    <p:sldLayoutId id="2147483662" r:id="rId6"/>
    <p:sldLayoutId id="2147483661" r:id="rId7"/>
    <p:sldLayoutId id="2147483654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/>
  <p:txStyles>
    <p:titleStyle>
      <a:lvl1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Helvetica Neue Medium"/>
        </a:defRPr>
      </a:lvl1pPr>
      <a:lvl2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833450" marR="0" indent="-833450" algn="l" defTabSz="1095391" rtl="0" latinLnBrk="0">
        <a:lnSpc>
          <a:spcPct val="100000"/>
        </a:lnSpc>
        <a:spcBef>
          <a:spcPts val="7875"/>
        </a:spcBef>
        <a:spcAft>
          <a:spcPts val="0"/>
        </a:spcAft>
        <a:buClrTx/>
        <a:buSzPct val="145000"/>
        <a:buFontTx/>
        <a:buChar char="•"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+mj-ea"/>
          <a:cs typeface="+mj-cs"/>
          <a:sym typeface="Helvetica Neue"/>
        </a:defRPr>
      </a:lvl1pPr>
      <a:lvl2pPr marL="1666899" marR="0" indent="-833450" algn="l" defTabSz="1095391" rtl="0" latinLnBrk="0">
        <a:lnSpc>
          <a:spcPct val="100000"/>
        </a:lnSpc>
        <a:spcBef>
          <a:spcPts val="7875"/>
        </a:spcBef>
        <a:spcAft>
          <a:spcPts val="0"/>
        </a:spcAft>
        <a:buClrTx/>
        <a:buSzPct val="145000"/>
        <a:buFontTx/>
        <a:buChar char="•"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+mj-ea"/>
          <a:cs typeface="+mj-cs"/>
          <a:sym typeface="Helvetica Neue"/>
        </a:defRPr>
      </a:lvl2pPr>
      <a:lvl3pPr marL="2500349" marR="0" indent="-833450" algn="l" defTabSz="1095391" rtl="0" latinLnBrk="0">
        <a:lnSpc>
          <a:spcPct val="100000"/>
        </a:lnSpc>
        <a:spcBef>
          <a:spcPts val="7875"/>
        </a:spcBef>
        <a:spcAft>
          <a:spcPts val="0"/>
        </a:spcAft>
        <a:buClrTx/>
        <a:buSzPct val="145000"/>
        <a:buFontTx/>
        <a:buChar char="•"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+mj-ea"/>
          <a:cs typeface="+mj-cs"/>
          <a:sym typeface="Helvetica Neue"/>
        </a:defRPr>
      </a:lvl3pPr>
      <a:lvl4pPr marL="3333799" marR="0" indent="-833450" algn="l" defTabSz="1095391" rtl="0" latinLnBrk="0">
        <a:lnSpc>
          <a:spcPct val="100000"/>
        </a:lnSpc>
        <a:spcBef>
          <a:spcPts val="7875"/>
        </a:spcBef>
        <a:spcAft>
          <a:spcPts val="0"/>
        </a:spcAft>
        <a:buClrTx/>
        <a:buSzPct val="145000"/>
        <a:buFontTx/>
        <a:buChar char="•"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+mj-ea"/>
          <a:cs typeface="+mj-cs"/>
          <a:sym typeface="Helvetica Neue"/>
        </a:defRPr>
      </a:lvl4pPr>
      <a:lvl5pPr marL="4167248" marR="0" indent="-833450" algn="l" defTabSz="1095391" rtl="0" latinLnBrk="0">
        <a:lnSpc>
          <a:spcPct val="100000"/>
        </a:lnSpc>
        <a:spcBef>
          <a:spcPts val="7875"/>
        </a:spcBef>
        <a:spcAft>
          <a:spcPts val="0"/>
        </a:spcAft>
        <a:buClrTx/>
        <a:buSzPct val="145000"/>
        <a:buFontTx/>
        <a:buChar char="•"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+mj-ea"/>
          <a:cs typeface="+mj-cs"/>
          <a:sym typeface="Helvetica Neue"/>
        </a:defRPr>
      </a:lvl5pPr>
      <a:lvl6pPr marL="5000698" marR="0" indent="-833450" algn="l" defTabSz="1095391" rtl="0" latinLnBrk="0">
        <a:lnSpc>
          <a:spcPct val="100000"/>
        </a:lnSpc>
        <a:spcBef>
          <a:spcPts val="7875"/>
        </a:spcBef>
        <a:spcAft>
          <a:spcPts val="0"/>
        </a:spcAft>
        <a:buClrTx/>
        <a:buSzPct val="145000"/>
        <a:buFontTx/>
        <a:buChar char="•"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5834148" marR="0" indent="-833450" algn="l" defTabSz="1095391" rtl="0" latinLnBrk="0">
        <a:lnSpc>
          <a:spcPct val="100000"/>
        </a:lnSpc>
        <a:spcBef>
          <a:spcPts val="7875"/>
        </a:spcBef>
        <a:spcAft>
          <a:spcPts val="0"/>
        </a:spcAft>
        <a:buClrTx/>
        <a:buSzPct val="145000"/>
        <a:buFontTx/>
        <a:buChar char="•"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6667597" marR="0" indent="-833450" algn="l" defTabSz="1095391" rtl="0" latinLnBrk="0">
        <a:lnSpc>
          <a:spcPct val="100000"/>
        </a:lnSpc>
        <a:spcBef>
          <a:spcPts val="7875"/>
        </a:spcBef>
        <a:spcAft>
          <a:spcPts val="0"/>
        </a:spcAft>
        <a:buClrTx/>
        <a:buSzPct val="145000"/>
        <a:buFontTx/>
        <a:buChar char="•"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7501047" marR="0" indent="-833450" algn="l" defTabSz="1095391" rtl="0" latinLnBrk="0">
        <a:lnSpc>
          <a:spcPct val="100000"/>
        </a:lnSpc>
        <a:spcBef>
          <a:spcPts val="7875"/>
        </a:spcBef>
        <a:spcAft>
          <a:spcPts val="0"/>
        </a:spcAft>
        <a:buClrTx/>
        <a:buSzPct val="145000"/>
        <a:buFontTx/>
        <a:buChar char="•"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10953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2824" y="-1"/>
            <a:ext cx="23674350" cy="13715999"/>
            <a:chOff x="712824" y="-1"/>
            <a:chExt cx="23674350" cy="137159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2824" y="11412071"/>
              <a:ext cx="12166174" cy="190138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9216" y="1934297"/>
              <a:ext cx="5687474" cy="2532482"/>
            </a:xfrm>
            <a:prstGeom prst="rect">
              <a:avLst/>
            </a:prstGeom>
          </p:spPr>
        </p:pic>
        <p:pic>
          <p:nvPicPr>
            <p:cNvPr id="5" name="Image" descr="Image"/>
            <p:cNvPicPr>
              <a:picLocks noChangeAspect="1"/>
            </p:cNvPicPr>
            <p:nvPr/>
          </p:nvPicPr>
          <p:blipFill rotWithShape="1">
            <a:blip r:embed="rId4"/>
            <a:srcRect t="12993" r="23307" b="12993"/>
            <a:stretch/>
          </p:blipFill>
          <p:spPr>
            <a:xfrm>
              <a:off x="3068493" y="-1"/>
              <a:ext cx="21318681" cy="13715999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9" name="Picture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734277" y="4693558"/>
            <a:ext cx="5687995" cy="18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13582" y="-2"/>
            <a:ext cx="24387933" cy="1371599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0DDF8-41B5-4843-86CE-2ED3535C95A2}"/>
              </a:ext>
            </a:extLst>
          </p:cNvPr>
          <p:cNvSpPr txBox="1"/>
          <p:nvPr/>
        </p:nvSpPr>
        <p:spPr>
          <a:xfrm>
            <a:off x="1315844" y="5996896"/>
            <a:ext cx="10877743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lv-LV" sz="80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Neredzamie vardarbības signāli skolā</a:t>
            </a:r>
            <a:endParaRPr kumimoji="0" lang="lv-LV" sz="8000" b="0" i="0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Verdana" panose="020B0604030504040204" pitchFamily="34" charset="0"/>
              <a:ea typeface="Verdana" panose="020B0604030504040204" pitchFamily="34" charset="0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759" y="-1"/>
            <a:ext cx="24387933" cy="1371599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-44827"/>
            <a:ext cx="24405889" cy="26859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" y="1503934"/>
            <a:ext cx="24405889" cy="11699645"/>
            <a:chOff x="4" y="1503934"/>
            <a:chExt cx="24405889" cy="11699645"/>
          </a:xfrm>
        </p:grpSpPr>
        <p:grpSp>
          <p:nvGrpSpPr>
            <p:cNvPr id="9" name="Group 8"/>
            <p:cNvGrpSpPr/>
            <p:nvPr/>
          </p:nvGrpSpPr>
          <p:grpSpPr>
            <a:xfrm>
              <a:off x="4" y="5948471"/>
              <a:ext cx="1764000" cy="1761581"/>
              <a:chOff x="4" y="5948471"/>
              <a:chExt cx="1764000" cy="17615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534" y="13111680"/>
              <a:ext cx="22885481" cy="918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5298" y="1503934"/>
              <a:ext cx="1405530" cy="116190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2641893" y="5948471"/>
              <a:ext cx="1764000" cy="1761581"/>
              <a:chOff x="4" y="5948471"/>
              <a:chExt cx="1764000" cy="176158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802" y="2914056"/>
            <a:ext cx="19915091" cy="1019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eksts</a:t>
            </a:r>
          </a:p>
          <a:p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Teksts</a:t>
            </a:r>
          </a:p>
          <a:p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642467-0851-43EB-1100-234392D39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8408" y="-44827"/>
            <a:ext cx="24645579" cy="138056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38D46C-725B-D7D2-51EF-C93820502F26}"/>
              </a:ext>
            </a:extLst>
          </p:cNvPr>
          <p:cNvSpPr txBox="1"/>
          <p:nvPr/>
        </p:nvSpPr>
        <p:spPr>
          <a:xfrm>
            <a:off x="5887301" y="5494061"/>
            <a:ext cx="12333248" cy="2215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13800" dirty="0" err="1">
                <a:solidFill>
                  <a:schemeClr val="bg1"/>
                </a:solidFill>
              </a:rPr>
              <a:t>Mikrogrupas</a:t>
            </a:r>
            <a:endParaRPr lang="lv-LV" sz="1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3487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759" y="-1"/>
            <a:ext cx="24387933" cy="1371599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-44827"/>
            <a:ext cx="24405889" cy="26859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" y="1503934"/>
            <a:ext cx="24405889" cy="11699645"/>
            <a:chOff x="4" y="1503934"/>
            <a:chExt cx="24405889" cy="11699645"/>
          </a:xfrm>
        </p:grpSpPr>
        <p:grpSp>
          <p:nvGrpSpPr>
            <p:cNvPr id="9" name="Group 8"/>
            <p:cNvGrpSpPr/>
            <p:nvPr/>
          </p:nvGrpSpPr>
          <p:grpSpPr>
            <a:xfrm>
              <a:off x="4" y="5948471"/>
              <a:ext cx="1764000" cy="1761581"/>
              <a:chOff x="4" y="5948471"/>
              <a:chExt cx="1764000" cy="17615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534" y="13111680"/>
              <a:ext cx="22885481" cy="918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5298" y="1503934"/>
              <a:ext cx="1405530" cy="116190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2641893" y="5948471"/>
              <a:ext cx="1764000" cy="1761581"/>
              <a:chOff x="4" y="5948471"/>
              <a:chExt cx="1764000" cy="176158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802" y="2914056"/>
            <a:ext cx="19915091" cy="1019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eksts</a:t>
            </a:r>
          </a:p>
          <a:p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Teksts</a:t>
            </a:r>
          </a:p>
          <a:p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642467-0851-43EB-1100-234392D39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8408" y="-44827"/>
            <a:ext cx="24645579" cy="138056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38D46C-725B-D7D2-51EF-C93820502F26}"/>
              </a:ext>
            </a:extLst>
          </p:cNvPr>
          <p:cNvSpPr txBox="1"/>
          <p:nvPr/>
        </p:nvSpPr>
        <p:spPr>
          <a:xfrm>
            <a:off x="5887301" y="4688173"/>
            <a:ext cx="12333248" cy="4339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13800" dirty="0">
                <a:solidFill>
                  <a:schemeClr val="bg1"/>
                </a:solidFill>
              </a:rPr>
              <a:t>«Kapeņu» stāsti</a:t>
            </a:r>
          </a:p>
        </p:txBody>
      </p:sp>
    </p:spTree>
    <p:extLst>
      <p:ext uri="{BB962C8B-B14F-4D97-AF65-F5344CB8AC3E}">
        <p14:creationId xmlns:p14="http://schemas.microsoft.com/office/powerpoint/2010/main" val="53661696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759" y="-1"/>
            <a:ext cx="24387933" cy="1371599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-44827"/>
            <a:ext cx="24405889" cy="26859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" y="1503934"/>
            <a:ext cx="24405889" cy="11699645"/>
            <a:chOff x="4" y="1503934"/>
            <a:chExt cx="24405889" cy="11699645"/>
          </a:xfrm>
        </p:grpSpPr>
        <p:grpSp>
          <p:nvGrpSpPr>
            <p:cNvPr id="9" name="Group 8"/>
            <p:cNvGrpSpPr/>
            <p:nvPr/>
          </p:nvGrpSpPr>
          <p:grpSpPr>
            <a:xfrm>
              <a:off x="4" y="5948471"/>
              <a:ext cx="1764000" cy="1761581"/>
              <a:chOff x="4" y="5948471"/>
              <a:chExt cx="1764000" cy="17615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534" y="13111680"/>
              <a:ext cx="22885481" cy="918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5298" y="1503934"/>
              <a:ext cx="1405530" cy="116190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2641893" y="5948471"/>
              <a:ext cx="1764000" cy="1761581"/>
              <a:chOff x="4" y="5948471"/>
              <a:chExt cx="1764000" cy="176158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802" y="2914056"/>
            <a:ext cx="19915091" cy="1019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eksts</a:t>
            </a:r>
          </a:p>
          <a:p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Teksts</a:t>
            </a:r>
          </a:p>
          <a:p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642467-0851-43EB-1100-234392D39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8865" y="38013"/>
            <a:ext cx="24645579" cy="138056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38D46C-725B-D7D2-51EF-C93820502F26}"/>
              </a:ext>
            </a:extLst>
          </p:cNvPr>
          <p:cNvSpPr txBox="1"/>
          <p:nvPr/>
        </p:nvSpPr>
        <p:spPr>
          <a:xfrm>
            <a:off x="5907744" y="4785894"/>
            <a:ext cx="12333248" cy="3631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11500" dirty="0">
                <a:solidFill>
                  <a:schemeClr val="bg1"/>
                </a:solidFill>
              </a:rPr>
              <a:t>Naidīga «jauniņo» sagaidīšana</a:t>
            </a:r>
          </a:p>
        </p:txBody>
      </p:sp>
    </p:spTree>
    <p:extLst>
      <p:ext uri="{BB962C8B-B14F-4D97-AF65-F5344CB8AC3E}">
        <p14:creationId xmlns:p14="http://schemas.microsoft.com/office/powerpoint/2010/main" val="234931205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759" y="-1"/>
            <a:ext cx="24387933" cy="1371599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-44827"/>
            <a:ext cx="24405889" cy="26859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" y="1503934"/>
            <a:ext cx="24405889" cy="11699645"/>
            <a:chOff x="4" y="1503934"/>
            <a:chExt cx="24405889" cy="11699645"/>
          </a:xfrm>
        </p:grpSpPr>
        <p:grpSp>
          <p:nvGrpSpPr>
            <p:cNvPr id="9" name="Group 8"/>
            <p:cNvGrpSpPr/>
            <p:nvPr/>
          </p:nvGrpSpPr>
          <p:grpSpPr>
            <a:xfrm>
              <a:off x="4" y="5948471"/>
              <a:ext cx="1764000" cy="1761581"/>
              <a:chOff x="4" y="5948471"/>
              <a:chExt cx="1764000" cy="17615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534" y="13111680"/>
              <a:ext cx="22885481" cy="918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5298" y="1503934"/>
              <a:ext cx="1405530" cy="116190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2641893" y="5948471"/>
              <a:ext cx="1764000" cy="1761581"/>
              <a:chOff x="4" y="5948471"/>
              <a:chExt cx="1764000" cy="176158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802" y="2914056"/>
            <a:ext cx="19915091" cy="1019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eksts</a:t>
            </a:r>
          </a:p>
          <a:p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Teksts</a:t>
            </a:r>
          </a:p>
          <a:p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642467-0851-43EB-1100-234392D39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8408" y="-44827"/>
            <a:ext cx="24645579" cy="138056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38D46C-725B-D7D2-51EF-C93820502F26}"/>
              </a:ext>
            </a:extLst>
          </p:cNvPr>
          <p:cNvSpPr txBox="1"/>
          <p:nvPr/>
        </p:nvSpPr>
        <p:spPr>
          <a:xfrm>
            <a:off x="5887301" y="4688173"/>
            <a:ext cx="12333248" cy="4339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13800" dirty="0">
                <a:solidFill>
                  <a:schemeClr val="bg1"/>
                </a:solidFill>
              </a:rPr>
              <a:t>Situāciju minimizēšana</a:t>
            </a:r>
          </a:p>
        </p:txBody>
      </p:sp>
    </p:spTree>
    <p:extLst>
      <p:ext uri="{BB962C8B-B14F-4D97-AF65-F5344CB8AC3E}">
        <p14:creationId xmlns:p14="http://schemas.microsoft.com/office/powerpoint/2010/main" val="49495057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759" y="-1"/>
            <a:ext cx="24387933" cy="1371599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-44827"/>
            <a:ext cx="24405889" cy="26859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" y="1503934"/>
            <a:ext cx="24405889" cy="11699645"/>
            <a:chOff x="4" y="1503934"/>
            <a:chExt cx="24405889" cy="11699645"/>
          </a:xfrm>
        </p:grpSpPr>
        <p:grpSp>
          <p:nvGrpSpPr>
            <p:cNvPr id="9" name="Group 8"/>
            <p:cNvGrpSpPr/>
            <p:nvPr/>
          </p:nvGrpSpPr>
          <p:grpSpPr>
            <a:xfrm>
              <a:off x="4" y="5948471"/>
              <a:ext cx="1764000" cy="1761581"/>
              <a:chOff x="4" y="5948471"/>
              <a:chExt cx="1764000" cy="17615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534" y="13111680"/>
              <a:ext cx="22885481" cy="918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5298" y="1503934"/>
              <a:ext cx="1405530" cy="116190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2641893" y="5948471"/>
              <a:ext cx="1764000" cy="1761581"/>
              <a:chOff x="4" y="5948471"/>
              <a:chExt cx="1764000" cy="176158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802" y="2914056"/>
            <a:ext cx="19915091" cy="1019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eksts</a:t>
            </a:r>
          </a:p>
          <a:p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Teksts</a:t>
            </a:r>
          </a:p>
          <a:p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642467-0851-43EB-1100-234392D39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8408" y="-44827"/>
            <a:ext cx="24645579" cy="138056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38D46C-725B-D7D2-51EF-C93820502F26}"/>
              </a:ext>
            </a:extLst>
          </p:cNvPr>
          <p:cNvSpPr txBox="1"/>
          <p:nvPr/>
        </p:nvSpPr>
        <p:spPr>
          <a:xfrm>
            <a:off x="5887301" y="5494061"/>
            <a:ext cx="12333248" cy="2215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13800" dirty="0">
                <a:solidFill>
                  <a:schemeClr val="bg1"/>
                </a:solidFill>
              </a:rPr>
              <a:t>Iesaukas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759" y="-1"/>
            <a:ext cx="24387933" cy="1371599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-44827"/>
            <a:ext cx="24405889" cy="26859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" y="1503934"/>
            <a:ext cx="24405889" cy="11699645"/>
            <a:chOff x="4" y="1503934"/>
            <a:chExt cx="24405889" cy="11699645"/>
          </a:xfrm>
        </p:grpSpPr>
        <p:grpSp>
          <p:nvGrpSpPr>
            <p:cNvPr id="9" name="Group 8"/>
            <p:cNvGrpSpPr/>
            <p:nvPr/>
          </p:nvGrpSpPr>
          <p:grpSpPr>
            <a:xfrm>
              <a:off x="4" y="5948471"/>
              <a:ext cx="1764000" cy="1761581"/>
              <a:chOff x="4" y="5948471"/>
              <a:chExt cx="1764000" cy="17615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534" y="13111680"/>
              <a:ext cx="22885481" cy="918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5298" y="1503934"/>
              <a:ext cx="1405530" cy="116190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2641893" y="5948471"/>
              <a:ext cx="1764000" cy="1761581"/>
              <a:chOff x="4" y="5948471"/>
              <a:chExt cx="1764000" cy="176158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802" y="2914056"/>
            <a:ext cx="19915091" cy="1019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eksts</a:t>
            </a:r>
          </a:p>
          <a:p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Teksts</a:t>
            </a:r>
          </a:p>
          <a:p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642467-0851-43EB-1100-234392D39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8408" y="-111734"/>
            <a:ext cx="24645579" cy="138056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38D46C-725B-D7D2-51EF-C93820502F26}"/>
              </a:ext>
            </a:extLst>
          </p:cNvPr>
          <p:cNvSpPr txBox="1"/>
          <p:nvPr/>
        </p:nvSpPr>
        <p:spPr>
          <a:xfrm>
            <a:off x="5887301" y="5494061"/>
            <a:ext cx="12333248" cy="4339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13800" dirty="0">
                <a:solidFill>
                  <a:schemeClr val="bg1"/>
                </a:solidFill>
              </a:rPr>
              <a:t>Baumas un aprunāšana</a:t>
            </a:r>
          </a:p>
        </p:txBody>
      </p:sp>
    </p:spTree>
    <p:extLst>
      <p:ext uri="{BB962C8B-B14F-4D97-AF65-F5344CB8AC3E}">
        <p14:creationId xmlns:p14="http://schemas.microsoft.com/office/powerpoint/2010/main" val="20605063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0" y="294096"/>
            <a:ext cx="23992858" cy="13421904"/>
            <a:chOff x="-760" y="294096"/>
            <a:chExt cx="23992858" cy="13421904"/>
          </a:xfrm>
        </p:grpSpPr>
        <p:grpSp>
          <p:nvGrpSpPr>
            <p:cNvPr id="9" name="Group 8"/>
            <p:cNvGrpSpPr/>
            <p:nvPr/>
          </p:nvGrpSpPr>
          <p:grpSpPr>
            <a:xfrm>
              <a:off x="23237869" y="364609"/>
              <a:ext cx="754229" cy="12970837"/>
              <a:chOff x="384885" y="364609"/>
              <a:chExt cx="754229" cy="12970837"/>
            </a:xfrm>
          </p:grpSpPr>
          <p:pic>
            <p:nvPicPr>
              <p:cNvPr id="13" name="Picture 12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-4890996" y="7614838"/>
                <a:ext cx="11306198" cy="135018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885" y="364609"/>
                <a:ext cx="754229" cy="1493373"/>
              </a:xfrm>
              <a:prstGeom prst="rect">
                <a:avLst/>
              </a:prstGeom>
            </p:spPr>
          </p:pic>
        </p:grpSp>
        <p:pic>
          <p:nvPicPr>
            <p:cNvPr id="8" name="Image" descr="Image"/>
            <p:cNvPicPr>
              <a:picLocks noChangeAspect="1"/>
            </p:cNvPicPr>
            <p:nvPr/>
          </p:nvPicPr>
          <p:blipFill rotWithShape="1">
            <a:blip r:embed="rId4"/>
            <a:srcRect l="14866" b="9955"/>
            <a:stretch/>
          </p:blipFill>
          <p:spPr>
            <a:xfrm>
              <a:off x="-760" y="294096"/>
              <a:ext cx="12126681" cy="13421904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0" name="Rectangle 9"/>
          <p:cNvSpPr/>
          <p:nvPr/>
        </p:nvSpPr>
        <p:spPr>
          <a:xfrm>
            <a:off x="-759" y="-111513"/>
            <a:ext cx="24387933" cy="1371599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690" y="4201125"/>
            <a:ext cx="18732071" cy="5607845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chemeClr val="accent1"/>
                </a:solidFill>
              </a:rPr>
              <a:t>Darbs – tā nav visa jūsu dzīve!</a:t>
            </a:r>
            <a:br>
              <a:rPr lang="lv-LV" dirty="0">
                <a:solidFill>
                  <a:schemeClr val="accent1"/>
                </a:solidFill>
              </a:rPr>
            </a:br>
            <a:br>
              <a:rPr lang="lv-LV" dirty="0">
                <a:solidFill>
                  <a:schemeClr val="accent1"/>
                </a:solidFill>
              </a:rPr>
            </a:br>
            <a:r>
              <a:rPr lang="lv-LV" dirty="0">
                <a:solidFill>
                  <a:schemeClr val="accent1"/>
                </a:solidFill>
              </a:rPr>
              <a:t>Jūs esat vajadzīgi arī sev un tur – ārā!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" y="1710765"/>
            <a:ext cx="24422131" cy="11153986"/>
            <a:chOff x="67" y="1710765"/>
            <a:chExt cx="24422131" cy="11153986"/>
          </a:xfrm>
        </p:grpSpPr>
        <p:sp>
          <p:nvSpPr>
            <p:cNvPr id="14" name="TextBox 13"/>
            <p:cNvSpPr txBox="1"/>
            <p:nvPr/>
          </p:nvSpPr>
          <p:spPr>
            <a:xfrm>
              <a:off x="4342180" y="4841769"/>
              <a:ext cx="15702815" cy="4543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7" tIns="35717" rIns="35717" bIns="35717" numCol="1" spcCol="26788" rtlCol="0" anchor="ctr">
              <a:spAutoFit/>
            </a:bodyPr>
            <a:lstStyle/>
            <a:p>
              <a:pPr>
                <a:spcBef>
                  <a:spcPts val="422"/>
                </a:spcBef>
              </a:pPr>
              <a:r>
                <a:rPr lang="lv-LV" sz="4000" spc="600" dirty="0">
                  <a:solidFill>
                    <a:schemeClr val="accent2"/>
                  </a:solidFill>
                  <a:latin typeface="Verdana"/>
                  <a:cs typeface="Verdana"/>
                </a:rPr>
                <a:t>Izglītības kvalitātes valsts dienesta</a:t>
              </a:r>
            </a:p>
            <a:p>
              <a:pPr>
                <a:spcBef>
                  <a:spcPts val="422"/>
                </a:spcBef>
              </a:pPr>
              <a:r>
                <a:rPr lang="lv-LV" sz="4000" spc="600" dirty="0">
                  <a:solidFill>
                    <a:schemeClr val="accent2"/>
                  </a:solidFill>
                  <a:latin typeface="Verdana"/>
                  <a:cs typeface="Verdana"/>
                </a:rPr>
                <a:t>Eiropas Sociālā fonda</a:t>
              </a:r>
            </a:p>
            <a:p>
              <a:pPr>
                <a:spcBef>
                  <a:spcPts val="422"/>
                </a:spcBef>
              </a:pPr>
              <a:r>
                <a:rPr lang="lv-LV" sz="4000" spc="600" dirty="0">
                  <a:solidFill>
                    <a:schemeClr val="accent2"/>
                  </a:solidFill>
                  <a:latin typeface="Verdana"/>
                  <a:cs typeface="Verdana"/>
                </a:rPr>
                <a:t>projekts Nr. 8.3.4.0/16/|/001</a:t>
              </a:r>
            </a:p>
            <a:p>
              <a:pPr>
                <a:lnSpc>
                  <a:spcPct val="150000"/>
                </a:lnSpc>
                <a:spcBef>
                  <a:spcPts val="422"/>
                </a:spcBef>
              </a:pPr>
              <a:r>
                <a:rPr lang="lv-LV" sz="4000" b="1" spc="600" dirty="0">
                  <a:solidFill>
                    <a:schemeClr val="tx2"/>
                  </a:solidFill>
                  <a:latin typeface="Verdana"/>
                  <a:cs typeface="Verdana"/>
                </a:rPr>
                <a:t>“ATBALSTS PRIEKŠLAICĪGAS MĀCĪBU</a:t>
              </a:r>
            </a:p>
            <a:p>
              <a:pPr>
                <a:lnSpc>
                  <a:spcPct val="150000"/>
                </a:lnSpc>
              </a:pPr>
              <a:r>
                <a:rPr lang="lv-LV" sz="4000" b="1" spc="600" dirty="0">
                  <a:solidFill>
                    <a:schemeClr val="tx2"/>
                  </a:solidFill>
                  <a:latin typeface="Verdana"/>
                  <a:cs typeface="Verdana"/>
                </a:rPr>
                <a:t>PĀRTRAUKŠANAS SAMAZINĀŠANAI”</a:t>
              </a:r>
            </a:p>
            <a:p>
              <a:r>
                <a:rPr lang="lv-LV" sz="4000" dirty="0">
                  <a:latin typeface="Verdana"/>
                  <a:cs typeface="Verdana"/>
                </a:rPr>
                <a:t>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73768" y="1710765"/>
              <a:ext cx="5105400" cy="227330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67" y="6791344"/>
              <a:ext cx="24422131" cy="151877"/>
              <a:chOff x="67" y="6791344"/>
              <a:chExt cx="24422131" cy="151877"/>
            </a:xfrm>
          </p:grpSpPr>
          <p:pic>
            <p:nvPicPr>
              <p:cNvPr id="10" name="Picture 9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89354" y="6791344"/>
                <a:ext cx="2632844" cy="15187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" y="6791344"/>
                <a:ext cx="2632844" cy="151877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9008206" y="12115511"/>
              <a:ext cx="6370762" cy="74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7" tIns="35717" rIns="35717" bIns="35717" numCol="1" spcCol="26788" rtlCol="0" anchor="ctr">
              <a:spAutoFit/>
            </a:bodyPr>
            <a:lstStyle/>
            <a:p>
              <a:r>
                <a:rPr lang="lv-LV" sz="4400" spc="600" dirty="0">
                  <a:solidFill>
                    <a:schemeClr val="tx2"/>
                  </a:solidFill>
                  <a:latin typeface="Verdana"/>
                  <a:cs typeface="Verdana"/>
                </a:rPr>
                <a:t>www.pumpurs.lv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-759" y="-1"/>
            <a:ext cx="24387933" cy="1371599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" y="973564"/>
            <a:ext cx="24404632" cy="12742436"/>
            <a:chOff x="55" y="973564"/>
            <a:chExt cx="24404632" cy="12742436"/>
          </a:xfrm>
        </p:grpSpPr>
        <p:pic>
          <p:nvPicPr>
            <p:cNvPr id="9" name="Image" descr="Image"/>
            <p:cNvPicPr>
              <a:picLocks noChangeAspect="1"/>
            </p:cNvPicPr>
            <p:nvPr/>
          </p:nvPicPr>
          <p:blipFill rotWithShape="1">
            <a:blip r:embed="rId2"/>
            <a:srcRect l="12912" b="15164"/>
            <a:stretch/>
          </p:blipFill>
          <p:spPr>
            <a:xfrm>
              <a:off x="55" y="973564"/>
              <a:ext cx="14314235" cy="127424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Picture 9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61386" y="2623833"/>
              <a:ext cx="6143301" cy="1012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" y="2623833"/>
              <a:ext cx="6143301" cy="101251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759" y="-1"/>
            <a:ext cx="24387933" cy="1371599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8800" dirty="0" err="1">
                <a:solidFill>
                  <a:schemeClr val="accent1"/>
                </a:solidFill>
              </a:rPr>
              <a:t>Einarsen</a:t>
            </a:r>
            <a:r>
              <a:rPr lang="lv-LV" sz="8800" dirty="0">
                <a:solidFill>
                  <a:schemeClr val="accent1"/>
                </a:solidFill>
              </a:rPr>
              <a:t> negatīvo darbību anketa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font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660066"/>
                </a:solidFill>
              </a:rPr>
              <a:t>Netiek saņemta pilnīga informāciju par veicamo darbu, kas tieši ietekmē darba kvalitāti</a:t>
            </a:r>
          </a:p>
          <a:p>
            <a:pPr marL="514350" indent="-514350" font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660066"/>
                </a:solidFill>
              </a:rPr>
              <a:t>Tiek deleģēts neizpildāms darbu apjoms</a:t>
            </a:r>
          </a:p>
          <a:p>
            <a:pPr marL="514350" indent="-514350" font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660066"/>
                </a:solidFill>
              </a:rPr>
              <a:t>Tiek uzticēti darba pienākumi, kas ir zemāki par kvalifikāciju</a:t>
            </a:r>
          </a:p>
          <a:p>
            <a:pPr marL="514350" indent="-514350" font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660066"/>
                </a:solidFill>
              </a:rPr>
              <a:t>Tiek deleģēti uzdevumi ar neiespējamiem termiņiem vai neizpildāmiem mērķiem</a:t>
            </a:r>
          </a:p>
          <a:p>
            <a:pPr marL="514350" indent="-514350" font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660066"/>
                </a:solidFill>
              </a:rPr>
              <a:t>Viedoklis tiek ignorēts</a:t>
            </a:r>
          </a:p>
          <a:p>
            <a:pPr marL="514350" indent="-514350" font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660066"/>
                </a:solidFill>
              </a:rPr>
              <a:t>Tiek īstenota pārspīlēta kontrole par darbu</a:t>
            </a:r>
          </a:p>
          <a:p>
            <a:pPr marL="514350" indent="-514350" font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660066"/>
                </a:solidFill>
              </a:rPr>
              <a:t>Par kļūdām nepārtraukti tiek atgādināts</a:t>
            </a:r>
          </a:p>
          <a:p>
            <a:pPr marL="514350" indent="-514350" font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660066"/>
                </a:solidFill>
              </a:rPr>
              <a:t>Notiek izsmiešana vai pazemošana</a:t>
            </a:r>
          </a:p>
          <a:p>
            <a:pPr marL="514350" indent="-514350" font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660066"/>
                </a:solidFill>
              </a:rPr>
              <a:t>Tiek izplatītas baumas vai tenkas par jums</a:t>
            </a:r>
          </a:p>
          <a:p>
            <a:pPr marL="514350" indent="-514350" font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660066"/>
                </a:solidFill>
              </a:rPr>
              <a:t>Notiek izslēgšana vai ignorance</a:t>
            </a:r>
          </a:p>
          <a:p>
            <a:pPr marL="514350" indent="-514350" font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660066"/>
                </a:solidFill>
              </a:rPr>
              <a:t>Tiek doti mājieni vai signāli, ka vajadzētu pamest darbu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lv-LV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" y="973564"/>
            <a:ext cx="24404632" cy="12742436"/>
            <a:chOff x="55" y="973564"/>
            <a:chExt cx="24404632" cy="12742436"/>
          </a:xfrm>
        </p:grpSpPr>
        <p:pic>
          <p:nvPicPr>
            <p:cNvPr id="9" name="Image" descr="Image"/>
            <p:cNvPicPr>
              <a:picLocks noChangeAspect="1"/>
            </p:cNvPicPr>
            <p:nvPr/>
          </p:nvPicPr>
          <p:blipFill rotWithShape="1">
            <a:blip r:embed="rId2"/>
            <a:srcRect l="12912" b="15164"/>
            <a:stretch/>
          </p:blipFill>
          <p:spPr>
            <a:xfrm>
              <a:off x="55" y="973564"/>
              <a:ext cx="14314235" cy="127424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Picture 9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61386" y="2623833"/>
              <a:ext cx="6143301" cy="1012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" y="2623833"/>
              <a:ext cx="6143301" cy="101251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-759" y="-1"/>
            <a:ext cx="24387933" cy="1371599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9600" dirty="0" err="1">
                <a:solidFill>
                  <a:schemeClr val="accent1"/>
                </a:solidFill>
              </a:rPr>
              <a:t>Einarsen</a:t>
            </a:r>
            <a:r>
              <a:rPr lang="lv-LV" sz="9600" dirty="0">
                <a:solidFill>
                  <a:schemeClr val="accent1"/>
                </a:solidFill>
              </a:rPr>
              <a:t> negatīvo darbību anketa</a:t>
            </a:r>
            <a:endParaRPr lang="lv-LV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514350" lvl="0" indent="-514350" fontAlgn="ctr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lv-LV" sz="6000" dirty="0">
                <a:solidFill>
                  <a:srgbClr val="660066"/>
                </a:solidFill>
              </a:rPr>
              <a:t>Darbs un iniciatīva tiek nepārtraukti kritizēta</a:t>
            </a:r>
          </a:p>
          <a:p>
            <a:pPr marL="514350" lvl="0" indent="-514350" fontAlgn="ctr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lv-LV" sz="6000" dirty="0">
                <a:solidFill>
                  <a:srgbClr val="660066"/>
                </a:solidFill>
              </a:rPr>
              <a:t>Komunikācijā ar citiem tiek saņemta naidīga reakcija vai ignorance</a:t>
            </a:r>
          </a:p>
          <a:p>
            <a:pPr marL="514350" lvl="0" indent="-514350" fontAlgn="ctr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lv-LV" sz="6000" dirty="0">
                <a:solidFill>
                  <a:srgbClr val="660066"/>
                </a:solidFill>
              </a:rPr>
              <a:t>Pamata darba pienākumu apjoms ir ticis samazināts vai aizvietots ar daudz nepatīkamākiem pienākumiem</a:t>
            </a:r>
          </a:p>
          <a:p>
            <a:pPr marL="514350" lvl="0" indent="-514350" fontAlgn="ctr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lv-LV" sz="6000" dirty="0">
                <a:solidFill>
                  <a:srgbClr val="660066"/>
                </a:solidFill>
              </a:rPr>
              <a:t>Tiek izteikti nepatiesi apgalvojumi par jums</a:t>
            </a:r>
          </a:p>
          <a:p>
            <a:pPr marL="514350" lvl="0" indent="-514350" fontAlgn="ctr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lv-LV" sz="6000" dirty="0">
                <a:solidFill>
                  <a:srgbClr val="660066"/>
                </a:solidFill>
              </a:rPr>
              <a:t>Komunikācijā vērojams pārspīlēts sarkasms vai izsmiešana</a:t>
            </a:r>
          </a:p>
          <a:p>
            <a:pPr marL="514350" lvl="0" indent="-514350" fontAlgn="ctr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lv-LV" sz="6000" dirty="0">
                <a:solidFill>
                  <a:srgbClr val="660066"/>
                </a:solidFill>
              </a:rPr>
              <a:t>Kliegšana vai spontāna dusmu izlāde uz jums</a:t>
            </a:r>
          </a:p>
          <a:p>
            <a:pPr marL="514350" lvl="0" indent="-514350" fontAlgn="ctr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lv-LV" sz="6000" dirty="0">
                <a:solidFill>
                  <a:srgbClr val="660066"/>
                </a:solidFill>
              </a:rPr>
              <a:t>Ir veikts spiediens atteikties no tā, kas tev pienākas pēc likuma (izmantot atvaļinājumu, slimības lapu utt.)</a:t>
            </a:r>
          </a:p>
          <a:p>
            <a:pPr marL="514350" lvl="0" indent="-514350" fontAlgn="ctr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lv-LV" sz="6000" dirty="0">
                <a:solidFill>
                  <a:srgbClr val="660066"/>
                </a:solidFill>
              </a:rPr>
              <a:t>Par jums tiek izteikti joki, zinot, ka tie jums nepatīk</a:t>
            </a:r>
          </a:p>
          <a:p>
            <a:pPr marL="514350" lvl="0" indent="-514350" fontAlgn="ctr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lv-LV" sz="6000" dirty="0">
                <a:solidFill>
                  <a:srgbClr val="660066"/>
                </a:solidFill>
              </a:rPr>
              <a:t>Fiziskas vardarbības draudi darba vietā </a:t>
            </a:r>
          </a:p>
          <a:p>
            <a:pPr marL="514350" lvl="0" indent="-514350" fontAlgn="ctr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lv-LV" sz="6000" dirty="0">
                <a:solidFill>
                  <a:srgbClr val="660066"/>
                </a:solidFill>
              </a:rPr>
              <a:t>Īstenota fiziska vardarbība</a:t>
            </a:r>
          </a:p>
        </p:txBody>
      </p:sp>
    </p:spTree>
    <p:extLst>
      <p:ext uri="{BB962C8B-B14F-4D97-AF65-F5344CB8AC3E}">
        <p14:creationId xmlns:p14="http://schemas.microsoft.com/office/powerpoint/2010/main" val="39338211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759" y="-1"/>
            <a:ext cx="24387933" cy="1371599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-44827"/>
            <a:ext cx="24405889" cy="26859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" y="1503934"/>
            <a:ext cx="24405889" cy="11699645"/>
            <a:chOff x="4" y="1503934"/>
            <a:chExt cx="24405889" cy="11699645"/>
          </a:xfrm>
        </p:grpSpPr>
        <p:grpSp>
          <p:nvGrpSpPr>
            <p:cNvPr id="9" name="Group 8"/>
            <p:cNvGrpSpPr/>
            <p:nvPr/>
          </p:nvGrpSpPr>
          <p:grpSpPr>
            <a:xfrm>
              <a:off x="4" y="5948471"/>
              <a:ext cx="1764000" cy="1761581"/>
              <a:chOff x="4" y="5948471"/>
              <a:chExt cx="1764000" cy="17615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534" y="13111680"/>
              <a:ext cx="22885481" cy="918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5298" y="1503934"/>
              <a:ext cx="1405530" cy="116190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2641893" y="5948471"/>
              <a:ext cx="1764000" cy="1761581"/>
              <a:chOff x="4" y="5948471"/>
              <a:chExt cx="1764000" cy="176158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802" y="2914056"/>
            <a:ext cx="19915091" cy="1019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eksts</a:t>
            </a:r>
          </a:p>
          <a:p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Teksts</a:t>
            </a:r>
          </a:p>
          <a:p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642467-0851-43EB-1100-234392D39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8408" y="-44827"/>
            <a:ext cx="24645579" cy="138056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38D46C-725B-D7D2-51EF-C93820502F26}"/>
              </a:ext>
            </a:extLst>
          </p:cNvPr>
          <p:cNvSpPr txBox="1"/>
          <p:nvPr/>
        </p:nvSpPr>
        <p:spPr>
          <a:xfrm>
            <a:off x="5887301" y="5494061"/>
            <a:ext cx="12333248" cy="2215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13800" dirty="0">
                <a:solidFill>
                  <a:schemeClr val="bg1"/>
                </a:solidFill>
              </a:rPr>
              <a:t>Acu skatiens</a:t>
            </a:r>
          </a:p>
        </p:txBody>
      </p:sp>
    </p:spTree>
    <p:extLst>
      <p:ext uri="{BB962C8B-B14F-4D97-AF65-F5344CB8AC3E}">
        <p14:creationId xmlns:p14="http://schemas.microsoft.com/office/powerpoint/2010/main" val="15449459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759" y="-1"/>
            <a:ext cx="24387933" cy="1371599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-44827"/>
            <a:ext cx="24405889" cy="26859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" y="1503934"/>
            <a:ext cx="24405889" cy="11699645"/>
            <a:chOff x="4" y="1503934"/>
            <a:chExt cx="24405889" cy="11699645"/>
          </a:xfrm>
        </p:grpSpPr>
        <p:grpSp>
          <p:nvGrpSpPr>
            <p:cNvPr id="9" name="Group 8"/>
            <p:cNvGrpSpPr/>
            <p:nvPr/>
          </p:nvGrpSpPr>
          <p:grpSpPr>
            <a:xfrm>
              <a:off x="4" y="5948471"/>
              <a:ext cx="1764000" cy="1761581"/>
              <a:chOff x="4" y="5948471"/>
              <a:chExt cx="1764000" cy="17615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534" y="13111680"/>
              <a:ext cx="22885481" cy="918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5298" y="1503934"/>
              <a:ext cx="1405530" cy="116190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2641893" y="5948471"/>
              <a:ext cx="1764000" cy="1761581"/>
              <a:chOff x="4" y="5948471"/>
              <a:chExt cx="1764000" cy="176158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802" y="2914056"/>
            <a:ext cx="19915091" cy="1019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eksts</a:t>
            </a:r>
          </a:p>
          <a:p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Teksts</a:t>
            </a:r>
          </a:p>
          <a:p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642467-0851-43EB-1100-234392D39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8408" y="-44827"/>
            <a:ext cx="24645579" cy="138056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38D46C-725B-D7D2-51EF-C93820502F26}"/>
              </a:ext>
            </a:extLst>
          </p:cNvPr>
          <p:cNvSpPr txBox="1"/>
          <p:nvPr/>
        </p:nvSpPr>
        <p:spPr>
          <a:xfrm>
            <a:off x="5887301" y="4688173"/>
            <a:ext cx="12333248" cy="4339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13800" dirty="0">
                <a:solidFill>
                  <a:schemeClr val="bg1"/>
                </a:solidFill>
              </a:rPr>
              <a:t>Ķermeņa atrašanās telpā</a:t>
            </a:r>
          </a:p>
        </p:txBody>
      </p:sp>
    </p:spTree>
    <p:extLst>
      <p:ext uri="{BB962C8B-B14F-4D97-AF65-F5344CB8AC3E}">
        <p14:creationId xmlns:p14="http://schemas.microsoft.com/office/powerpoint/2010/main" val="18105612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759" y="-1"/>
            <a:ext cx="24387933" cy="1371599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-44827"/>
            <a:ext cx="24405889" cy="26859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" y="1503934"/>
            <a:ext cx="24405889" cy="11699645"/>
            <a:chOff x="4" y="1503934"/>
            <a:chExt cx="24405889" cy="11699645"/>
          </a:xfrm>
        </p:grpSpPr>
        <p:grpSp>
          <p:nvGrpSpPr>
            <p:cNvPr id="9" name="Group 8"/>
            <p:cNvGrpSpPr/>
            <p:nvPr/>
          </p:nvGrpSpPr>
          <p:grpSpPr>
            <a:xfrm>
              <a:off x="4" y="5948471"/>
              <a:ext cx="1764000" cy="1761581"/>
              <a:chOff x="4" y="5948471"/>
              <a:chExt cx="1764000" cy="17615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534" y="13111680"/>
              <a:ext cx="22885481" cy="918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5298" y="1503934"/>
              <a:ext cx="1405530" cy="116190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2641893" y="5948471"/>
              <a:ext cx="1764000" cy="1761581"/>
              <a:chOff x="4" y="5948471"/>
              <a:chExt cx="1764000" cy="176158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802" y="2914056"/>
            <a:ext cx="19915091" cy="1019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eksts</a:t>
            </a:r>
          </a:p>
          <a:p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Teksts</a:t>
            </a:r>
          </a:p>
          <a:p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642467-0851-43EB-1100-234392D39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8408" y="-44827"/>
            <a:ext cx="24645579" cy="138056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38D46C-725B-D7D2-51EF-C93820502F26}"/>
              </a:ext>
            </a:extLst>
          </p:cNvPr>
          <p:cNvSpPr txBox="1"/>
          <p:nvPr/>
        </p:nvSpPr>
        <p:spPr>
          <a:xfrm>
            <a:off x="5887301" y="5494061"/>
            <a:ext cx="12333248" cy="2215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13800" dirty="0">
                <a:solidFill>
                  <a:schemeClr val="bg1"/>
                </a:solidFill>
              </a:rPr>
              <a:t>Pārtraukšana</a:t>
            </a:r>
          </a:p>
        </p:txBody>
      </p:sp>
    </p:spTree>
    <p:extLst>
      <p:ext uri="{BB962C8B-B14F-4D97-AF65-F5344CB8AC3E}">
        <p14:creationId xmlns:p14="http://schemas.microsoft.com/office/powerpoint/2010/main" val="38630249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759" y="-1"/>
            <a:ext cx="24387933" cy="1371599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-44827"/>
            <a:ext cx="24405889" cy="26859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" y="1503934"/>
            <a:ext cx="24405889" cy="11699645"/>
            <a:chOff x="4" y="1503934"/>
            <a:chExt cx="24405889" cy="11699645"/>
          </a:xfrm>
        </p:grpSpPr>
        <p:grpSp>
          <p:nvGrpSpPr>
            <p:cNvPr id="9" name="Group 8"/>
            <p:cNvGrpSpPr/>
            <p:nvPr/>
          </p:nvGrpSpPr>
          <p:grpSpPr>
            <a:xfrm>
              <a:off x="4" y="5948471"/>
              <a:ext cx="1764000" cy="1761581"/>
              <a:chOff x="4" y="5948471"/>
              <a:chExt cx="1764000" cy="17615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534" y="13111680"/>
              <a:ext cx="22885481" cy="918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5298" y="1503934"/>
              <a:ext cx="1405530" cy="116190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2641893" y="5948471"/>
              <a:ext cx="1764000" cy="1761581"/>
              <a:chOff x="4" y="5948471"/>
              <a:chExt cx="1764000" cy="176158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802" y="2914056"/>
            <a:ext cx="19915091" cy="1019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eksts</a:t>
            </a:r>
          </a:p>
          <a:p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Teksts</a:t>
            </a:r>
          </a:p>
          <a:p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642467-0851-43EB-1100-234392D39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8408" y="-44827"/>
            <a:ext cx="24645579" cy="138056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38D46C-725B-D7D2-51EF-C93820502F26}"/>
              </a:ext>
            </a:extLst>
          </p:cNvPr>
          <p:cNvSpPr txBox="1"/>
          <p:nvPr/>
        </p:nvSpPr>
        <p:spPr>
          <a:xfrm>
            <a:off x="5887301" y="5494061"/>
            <a:ext cx="12333248" cy="2215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13800" dirty="0">
                <a:solidFill>
                  <a:schemeClr val="bg1"/>
                </a:solidFill>
              </a:rPr>
              <a:t>Hierarhija</a:t>
            </a:r>
          </a:p>
        </p:txBody>
      </p:sp>
    </p:spTree>
    <p:extLst>
      <p:ext uri="{BB962C8B-B14F-4D97-AF65-F5344CB8AC3E}">
        <p14:creationId xmlns:p14="http://schemas.microsoft.com/office/powerpoint/2010/main" val="25285077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759" y="-1"/>
            <a:ext cx="24387933" cy="1371599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-44827"/>
            <a:ext cx="24405889" cy="26859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" y="1503934"/>
            <a:ext cx="24405889" cy="11699645"/>
            <a:chOff x="4" y="1503934"/>
            <a:chExt cx="24405889" cy="11699645"/>
          </a:xfrm>
        </p:grpSpPr>
        <p:grpSp>
          <p:nvGrpSpPr>
            <p:cNvPr id="9" name="Group 8"/>
            <p:cNvGrpSpPr/>
            <p:nvPr/>
          </p:nvGrpSpPr>
          <p:grpSpPr>
            <a:xfrm>
              <a:off x="4" y="5948471"/>
              <a:ext cx="1764000" cy="1761581"/>
              <a:chOff x="4" y="5948471"/>
              <a:chExt cx="1764000" cy="17615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534" y="13111680"/>
              <a:ext cx="22885481" cy="918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5298" y="1503934"/>
              <a:ext cx="1405530" cy="116190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2641893" y="5948471"/>
              <a:ext cx="1764000" cy="1761581"/>
              <a:chOff x="4" y="5948471"/>
              <a:chExt cx="1764000" cy="176158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802" y="2914056"/>
            <a:ext cx="19915091" cy="1019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eksts</a:t>
            </a:r>
          </a:p>
          <a:p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Teksts</a:t>
            </a:r>
          </a:p>
          <a:p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642467-0851-43EB-1100-234392D39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8408" y="-44827"/>
            <a:ext cx="24645579" cy="138056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38D46C-725B-D7D2-51EF-C93820502F26}"/>
              </a:ext>
            </a:extLst>
          </p:cNvPr>
          <p:cNvSpPr txBox="1"/>
          <p:nvPr/>
        </p:nvSpPr>
        <p:spPr>
          <a:xfrm>
            <a:off x="5887301" y="5494061"/>
            <a:ext cx="12333248" cy="4339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13800" dirty="0">
                <a:solidFill>
                  <a:schemeClr val="bg1"/>
                </a:solidFill>
              </a:rPr>
              <a:t>Informācijas pazušana</a:t>
            </a:r>
          </a:p>
        </p:txBody>
      </p:sp>
    </p:spTree>
    <p:extLst>
      <p:ext uri="{BB962C8B-B14F-4D97-AF65-F5344CB8AC3E}">
        <p14:creationId xmlns:p14="http://schemas.microsoft.com/office/powerpoint/2010/main" val="393436880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759" y="-1"/>
            <a:ext cx="24387933" cy="13715999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-44827"/>
            <a:ext cx="24405889" cy="26859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" y="1503934"/>
            <a:ext cx="24405889" cy="11699645"/>
            <a:chOff x="4" y="1503934"/>
            <a:chExt cx="24405889" cy="11699645"/>
          </a:xfrm>
        </p:grpSpPr>
        <p:grpSp>
          <p:nvGrpSpPr>
            <p:cNvPr id="9" name="Group 8"/>
            <p:cNvGrpSpPr/>
            <p:nvPr/>
          </p:nvGrpSpPr>
          <p:grpSpPr>
            <a:xfrm>
              <a:off x="4" y="5948471"/>
              <a:ext cx="1764000" cy="1761581"/>
              <a:chOff x="4" y="5948471"/>
              <a:chExt cx="1764000" cy="17615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534" y="13111680"/>
              <a:ext cx="22885481" cy="918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5298" y="1503934"/>
              <a:ext cx="1405530" cy="116190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2641893" y="5948471"/>
              <a:ext cx="1764000" cy="1761581"/>
              <a:chOff x="4" y="5948471"/>
              <a:chExt cx="1764000" cy="1761581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5948471"/>
                <a:ext cx="1764000" cy="10021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" y="7609837"/>
                <a:ext cx="1764000" cy="100215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802" y="2914056"/>
            <a:ext cx="19915091" cy="10197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eksts</a:t>
            </a:r>
          </a:p>
          <a:p>
            <a:r>
              <a:rPr lang="lv-LV" dirty="0">
                <a:solidFill>
                  <a:schemeClr val="tx2">
                    <a:lumMod val="75000"/>
                  </a:schemeClr>
                </a:solidFill>
              </a:rPr>
              <a:t>Teksts</a:t>
            </a:r>
          </a:p>
          <a:p>
            <a:endParaRPr lang="lv-LV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642467-0851-43EB-1100-234392D39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58408" y="-44827"/>
            <a:ext cx="24645579" cy="138056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38D46C-725B-D7D2-51EF-C93820502F26}"/>
              </a:ext>
            </a:extLst>
          </p:cNvPr>
          <p:cNvSpPr txBox="1"/>
          <p:nvPr/>
        </p:nvSpPr>
        <p:spPr>
          <a:xfrm>
            <a:off x="5887301" y="4688173"/>
            <a:ext cx="12333248" cy="4339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lv-LV" sz="13800" dirty="0">
                <a:solidFill>
                  <a:schemeClr val="bg1"/>
                </a:solidFill>
              </a:rPr>
              <a:t>«Sit un bēdz» komentāri</a:t>
            </a:r>
          </a:p>
        </p:txBody>
      </p:sp>
    </p:spTree>
    <p:extLst>
      <p:ext uri="{BB962C8B-B14F-4D97-AF65-F5344CB8AC3E}">
        <p14:creationId xmlns:p14="http://schemas.microsoft.com/office/powerpoint/2010/main" val="22536424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pumpurs colours">
      <a:dk1>
        <a:srgbClr val="000000"/>
      </a:dk1>
      <a:lt1>
        <a:srgbClr val="FFFFFF"/>
      </a:lt1>
      <a:dk2>
        <a:srgbClr val="693E87"/>
      </a:dk2>
      <a:lt2>
        <a:srgbClr val="535353"/>
      </a:lt2>
      <a:accent1>
        <a:srgbClr val="693E87"/>
      </a:accent1>
      <a:accent2>
        <a:srgbClr val="AEBC0C"/>
      </a:accent2>
      <a:accent3>
        <a:srgbClr val="DDDD22"/>
      </a:accent3>
      <a:accent4>
        <a:srgbClr val="693E87"/>
      </a:accent4>
      <a:accent5>
        <a:srgbClr val="AEBC0C"/>
      </a:accent5>
      <a:accent6>
        <a:srgbClr val="DDDD22"/>
      </a:accent6>
      <a:hlink>
        <a:srgbClr val="693E87"/>
      </a:hlink>
      <a:folHlink>
        <a:srgbClr val="FF00F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288</Words>
  <Application>Microsoft Office PowerPoint</Application>
  <PresentationFormat>Custom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Helvetica Neue</vt:lpstr>
      <vt:lpstr>Helvetica Neue Light</vt:lpstr>
      <vt:lpstr>Helvetica Neue Medium</vt:lpstr>
      <vt:lpstr>Helvetica Neue Thin</vt:lpstr>
      <vt:lpstr>Verdana</vt:lpstr>
      <vt:lpstr>White</vt:lpstr>
      <vt:lpstr>PowerPoint Presentation</vt:lpstr>
      <vt:lpstr>Einarsen negatīvo darbību anketa</vt:lpstr>
      <vt:lpstr>Einarsen negatīvo darbību anketa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Darbs – tā nav visa jūsu dzīve!  Jūs esat vajadzīgi arī sev un tur – ārā!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Liga</dc:creator>
  <cp:lastModifiedBy>liga berzina</cp:lastModifiedBy>
  <cp:revision>83</cp:revision>
  <dcterms:modified xsi:type="dcterms:W3CDTF">2023-09-21T06:49:56Z</dcterms:modified>
</cp:coreProperties>
</file>