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theme/themeOverride1.xml" ContentType="application/vnd.openxmlformats-officedocument.themeOverride+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theme/themeOverride2.xml" ContentType="application/vnd.openxmlformats-officedocument.themeOverride+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66" r:id="rId2"/>
    <p:sldId id="257" r:id="rId3"/>
    <p:sldId id="258" r:id="rId4"/>
    <p:sldId id="260" r:id="rId5"/>
    <p:sldId id="263" r:id="rId6"/>
    <p:sldId id="279" r:id="rId7"/>
    <p:sldId id="275" r:id="rId8"/>
    <p:sldId id="265" r:id="rId9"/>
    <p:sldId id="269" r:id="rId10"/>
    <p:sldId id="270" r:id="rId11"/>
    <p:sldId id="271" r:id="rId12"/>
    <p:sldId id="272" r:id="rId13"/>
    <p:sldId id="276" r:id="rId14"/>
    <p:sldId id="273" r:id="rId15"/>
    <p:sldId id="278" r:id="rId16"/>
    <p:sldId id="277" r:id="rId17"/>
    <p:sldId id="274" r:id="rId18"/>
  </p:sldIdLst>
  <p:sldSz cx="9144000" cy="6858000" type="screen4x3"/>
  <p:notesSz cx="6783388" cy="992663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37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Outlook\BJ4P0MQI\26_08_2013_LRD_Visparejas_izglitibas_licences_2010_2012_.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Outlook\BJ4P0MQI\ILGA_parskats_Profesionali_2010_2012_.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IE5\0KOSJZ5K\ILGA_parskats_Profesionali_2010_2012_.xlsx" TargetMode="External"/></Relationships>
</file>

<file path=ppt/charts/_rels/chart12.xml.rels><?xml version="1.0" encoding="UTF-8" standalone="yes"?>
<Relationships xmlns="http://schemas.openxmlformats.org/package/2006/relationships"><Relationship Id="rId2" Type="http://schemas.openxmlformats.org/officeDocument/2006/relationships/oleObject" Target="file:///C:\Users\Andra.Senberga\AppData\Local\Microsoft\Windows\Temporary%20Internet%20Files\Content.Outlook\BJ4P0MQI\ILGA_parskats_Profesionali_2010_2012_.xlsx" TargetMode="External"/><Relationship Id="rId1" Type="http://schemas.openxmlformats.org/officeDocument/2006/relationships/themeOverride" Target="../theme/themeOverride2.xml"/></Relationships>
</file>

<file path=ppt/charts/_rels/chart13.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IE5\0KOSJZ5K\ILGA_parskats_Profesionali_2010_2012_.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IE5\0KOSJZ5K\ILGA_parskats_Profesionali_2010_2012_.xlsx" TargetMode="External"/></Relationships>
</file>

<file path=ppt/charts/_rels/chart15.xml.rels><?xml version="1.0" encoding="UTF-8" standalone="yes"?>
<Relationships xmlns="http://schemas.openxmlformats.org/package/2006/relationships"><Relationship Id="rId2" Type="http://schemas.openxmlformats.org/officeDocument/2006/relationships/oleObject" Target="file:///C:\Users\Andra.Senberga\AppData\Local\Microsoft\Windows\Temporary%20Internet%20Files\Content.Outlook\BJ4P0MQI\ILGA_parskats_Profesionali_2010_2012_.xlsx" TargetMode="External"/><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Outlook\BJ4P0MQI\26_08_2013_LRD_Visparejas_izglitibas_licences_2010_2012_.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Outlook\BJ4P0MQI\26_08_2013_LRD_Visparejas_izglitibas_licences_2010_2012_.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Outlook\BJ4P0MQI\Andra_.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Outlook\BJ4P0MQI\Andra_.xls!Sheet1!Object%201"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IE5\O3EXVE6N\20_08_2013_Licences_vispareja_izglitiba_par%202012_gadu_.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Outlook\BJ4P0MQI\Andra_.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Andra.Senberga\AppData\Local\Microsoft\Windows\Temporary%20Internet%20Files\Content.Outlook\BJ4P0MQI\ILGA_parskats_Profesionali_2010_2012_.xlsx" TargetMode="External"/></Relationships>
</file>

<file path=ppt/charts/_rels/chart9.xml.rels><?xml version="1.0" encoding="UTF-8" standalone="yes"?>
<Relationships xmlns="http://schemas.openxmlformats.org/package/2006/relationships"><Relationship Id="rId2" Type="http://schemas.openxmlformats.org/officeDocument/2006/relationships/oleObject" Target="file:///C:\Users\Andra.Senberga\AppData\Local\Microsoft\Windows\Temporary%20Internet%20Files\Content.Outlook\BJ4P0MQI\ILGA_parskats_Profesionali_2010_2012_.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lv-LV" sz="2400" dirty="0" smtClean="0"/>
              <a:t>L</a:t>
            </a:r>
            <a:r>
              <a:rPr lang="en-US" sz="2400" dirty="0" err="1" smtClean="0"/>
              <a:t>icencētas</a:t>
            </a:r>
            <a:r>
              <a:rPr lang="lv-LV" sz="2400" dirty="0" smtClean="0"/>
              <a:t> </a:t>
            </a:r>
            <a:r>
              <a:rPr lang="lv-LV" sz="2400" baseline="0" dirty="0" smtClean="0"/>
              <a:t> </a:t>
            </a:r>
            <a:r>
              <a:rPr lang="lv-LV" sz="2400" dirty="0" smtClean="0"/>
              <a:t>4975</a:t>
            </a:r>
            <a:r>
              <a:rPr lang="en-US" sz="2400" dirty="0" smtClean="0"/>
              <a:t> </a:t>
            </a:r>
            <a:endParaRPr lang="lv-LV" sz="2400" dirty="0" smtClean="0"/>
          </a:p>
          <a:p>
            <a:pPr>
              <a:defRPr sz="2400"/>
            </a:pPr>
            <a:r>
              <a:rPr lang="en-US" sz="2400" dirty="0" err="1" smtClean="0"/>
              <a:t>vispārējās</a:t>
            </a:r>
            <a:r>
              <a:rPr lang="en-US" sz="2400" dirty="0" smtClean="0"/>
              <a:t> </a:t>
            </a:r>
            <a:r>
              <a:rPr lang="en-US" sz="2400" dirty="0" err="1"/>
              <a:t>izglītības</a:t>
            </a:r>
            <a:r>
              <a:rPr lang="en-US" sz="2400" dirty="0"/>
              <a:t> </a:t>
            </a:r>
            <a:r>
              <a:rPr lang="en-US" sz="2400" dirty="0" err="1" smtClean="0"/>
              <a:t>programmas</a:t>
            </a:r>
            <a:endParaRPr lang="en-US" sz="2400" dirty="0"/>
          </a:p>
        </c:rich>
      </c:tx>
      <c:layout>
        <c:manualLayout>
          <c:xMode val="edge"/>
          <c:yMode val="edge"/>
          <c:x val="0.28195608984622628"/>
          <c:y val="9.4232950724773275E-4"/>
        </c:manualLayout>
      </c:layout>
      <c:overlay val="0"/>
      <c:spPr>
        <a:noFill/>
        <a:ln w="25400">
          <a:noFill/>
        </a:ln>
      </c:spPr>
    </c:title>
    <c:autoTitleDeleted val="0"/>
    <c:view3D>
      <c:rotX val="15"/>
      <c:rotY val="20"/>
      <c:depthPercent val="100"/>
      <c:rAngAx val="1"/>
    </c:view3D>
    <c:floor>
      <c:thickness val="0"/>
    </c:floor>
    <c:sideWall>
      <c:thickness val="0"/>
    </c:sideWall>
    <c:backWall>
      <c:thickness val="0"/>
    </c:backWall>
    <c:plotArea>
      <c:layout>
        <c:manualLayout>
          <c:layoutTarget val="inner"/>
          <c:xMode val="edge"/>
          <c:yMode val="edge"/>
          <c:x val="8.6690694497996948E-2"/>
          <c:y val="0.15952540361012521"/>
          <c:w val="0.89048504414542173"/>
          <c:h val="0.58823982520460694"/>
        </c:manualLayout>
      </c:layout>
      <c:bar3DChart>
        <c:barDir val="col"/>
        <c:grouping val="clustered"/>
        <c:varyColors val="0"/>
        <c:ser>
          <c:idx val="0"/>
          <c:order val="0"/>
          <c:tx>
            <c:strRef>
              <c:f>'[26_08_2013_LRD_Visparejas_izglitibas_licences_2010_2012_.xls]Sheet1'!$B$3</c:f>
              <c:strCache>
                <c:ptCount val="1"/>
                <c:pt idx="0">
                  <c:v>2010</c:v>
                </c:pt>
              </c:strCache>
            </c:strRef>
          </c:tx>
          <c:invertIfNegative val="0"/>
          <c:cat>
            <c:strRef>
              <c:f>'[26_08_2013_LRD_Visparejas_izglitibas_licences_2010_2012_.xls]Sheet1'!$A$4:$A$7</c:f>
              <c:strCache>
                <c:ptCount val="4"/>
                <c:pt idx="0">
                  <c:v> KOPĀ</c:v>
                </c:pt>
                <c:pt idx="1">
                  <c:v>Pirmsskolas izglītības pakāpē</c:v>
                </c:pt>
                <c:pt idx="2">
                  <c:v>Pamatizglītības pakāpē</c:v>
                </c:pt>
                <c:pt idx="3">
                  <c:v>Vispārējās vidējās izglītības pakāpē</c:v>
                </c:pt>
              </c:strCache>
            </c:strRef>
          </c:cat>
          <c:val>
            <c:numRef>
              <c:f>'[26_08_2013_LRD_Visparejas_izglitibas_licences_2010_2012_.xls]Sheet1'!$B$4:$B$7</c:f>
              <c:numCache>
                <c:formatCode>General</c:formatCode>
                <c:ptCount val="4"/>
                <c:pt idx="0">
                  <c:v>2297</c:v>
                </c:pt>
                <c:pt idx="1">
                  <c:v>813</c:v>
                </c:pt>
                <c:pt idx="2">
                  <c:v>1086</c:v>
                </c:pt>
                <c:pt idx="3">
                  <c:v>398</c:v>
                </c:pt>
              </c:numCache>
            </c:numRef>
          </c:val>
        </c:ser>
        <c:ser>
          <c:idx val="1"/>
          <c:order val="1"/>
          <c:tx>
            <c:strRef>
              <c:f>'[26_08_2013_LRD_Visparejas_izglitibas_licences_2010_2012_.xls]Sheet1'!$C$3</c:f>
              <c:strCache>
                <c:ptCount val="1"/>
                <c:pt idx="0">
                  <c:v>2011</c:v>
                </c:pt>
              </c:strCache>
            </c:strRef>
          </c:tx>
          <c:invertIfNegative val="0"/>
          <c:cat>
            <c:strRef>
              <c:f>'[26_08_2013_LRD_Visparejas_izglitibas_licences_2010_2012_.xls]Sheet1'!$A$4:$A$7</c:f>
              <c:strCache>
                <c:ptCount val="4"/>
                <c:pt idx="0">
                  <c:v> KOPĀ</c:v>
                </c:pt>
                <c:pt idx="1">
                  <c:v>Pirmsskolas izglītības pakāpē</c:v>
                </c:pt>
                <c:pt idx="2">
                  <c:v>Pamatizglītības pakāpē</c:v>
                </c:pt>
                <c:pt idx="3">
                  <c:v>Vispārējās vidējās izglītības pakāpē</c:v>
                </c:pt>
              </c:strCache>
            </c:strRef>
          </c:cat>
          <c:val>
            <c:numRef>
              <c:f>'[26_08_2013_LRD_Visparejas_izglitibas_licences_2010_2012_.xls]Sheet1'!$C$4:$C$7</c:f>
              <c:numCache>
                <c:formatCode>General</c:formatCode>
                <c:ptCount val="4"/>
                <c:pt idx="0">
                  <c:v>1635</c:v>
                </c:pt>
                <c:pt idx="1">
                  <c:v>950</c:v>
                </c:pt>
                <c:pt idx="2">
                  <c:v>530</c:v>
                </c:pt>
                <c:pt idx="3">
                  <c:v>155</c:v>
                </c:pt>
              </c:numCache>
            </c:numRef>
          </c:val>
        </c:ser>
        <c:ser>
          <c:idx val="2"/>
          <c:order val="2"/>
          <c:tx>
            <c:strRef>
              <c:f>'[26_08_2013_LRD_Visparejas_izglitibas_licences_2010_2012_.xls]Sheet1'!$D$3</c:f>
              <c:strCache>
                <c:ptCount val="1"/>
                <c:pt idx="0">
                  <c:v>2012</c:v>
                </c:pt>
              </c:strCache>
            </c:strRef>
          </c:tx>
          <c:invertIfNegative val="0"/>
          <c:cat>
            <c:strRef>
              <c:f>'[26_08_2013_LRD_Visparejas_izglitibas_licences_2010_2012_.xls]Sheet1'!$A$4:$A$7</c:f>
              <c:strCache>
                <c:ptCount val="4"/>
                <c:pt idx="0">
                  <c:v> KOPĀ</c:v>
                </c:pt>
                <c:pt idx="1">
                  <c:v>Pirmsskolas izglītības pakāpē</c:v>
                </c:pt>
                <c:pt idx="2">
                  <c:v>Pamatizglītības pakāpē</c:v>
                </c:pt>
                <c:pt idx="3">
                  <c:v>Vispārējās vidējās izglītības pakāpē</c:v>
                </c:pt>
              </c:strCache>
            </c:strRef>
          </c:cat>
          <c:val>
            <c:numRef>
              <c:f>'[26_08_2013_LRD_Visparejas_izglitibas_licences_2010_2012_.xls]Sheet1'!$D$4:$D$7</c:f>
              <c:numCache>
                <c:formatCode>General</c:formatCode>
                <c:ptCount val="4"/>
                <c:pt idx="0">
                  <c:v>1043</c:v>
                </c:pt>
                <c:pt idx="1">
                  <c:v>455</c:v>
                </c:pt>
                <c:pt idx="2">
                  <c:v>448</c:v>
                </c:pt>
                <c:pt idx="3">
                  <c:v>140</c:v>
                </c:pt>
              </c:numCache>
            </c:numRef>
          </c:val>
        </c:ser>
        <c:dLbls>
          <c:showLegendKey val="0"/>
          <c:showVal val="0"/>
          <c:showCatName val="0"/>
          <c:showSerName val="0"/>
          <c:showPercent val="0"/>
          <c:showBubbleSize val="0"/>
        </c:dLbls>
        <c:gapWidth val="75"/>
        <c:shape val="box"/>
        <c:axId val="74093696"/>
        <c:axId val="74095232"/>
        <c:axId val="0"/>
      </c:bar3DChart>
      <c:catAx>
        <c:axId val="74093696"/>
        <c:scaling>
          <c:orientation val="minMax"/>
        </c:scaling>
        <c:delete val="0"/>
        <c:axPos val="b"/>
        <c:numFmt formatCode="General" sourceLinked="1"/>
        <c:majorTickMark val="none"/>
        <c:minorTickMark val="none"/>
        <c:tickLblPos val="nextTo"/>
        <c:crossAx val="74095232"/>
        <c:crosses val="autoZero"/>
        <c:auto val="1"/>
        <c:lblAlgn val="ctr"/>
        <c:lblOffset val="100"/>
        <c:noMultiLvlLbl val="0"/>
      </c:catAx>
      <c:valAx>
        <c:axId val="74095232"/>
        <c:scaling>
          <c:orientation val="minMax"/>
        </c:scaling>
        <c:delete val="0"/>
        <c:axPos val="l"/>
        <c:majorGridlines/>
        <c:numFmt formatCode="General" sourceLinked="1"/>
        <c:majorTickMark val="none"/>
        <c:minorTickMark val="none"/>
        <c:tickLblPos val="nextTo"/>
        <c:spPr>
          <a:ln w="9525">
            <a:noFill/>
          </a:ln>
        </c:spPr>
        <c:crossAx val="74093696"/>
        <c:crosses val="autoZero"/>
        <c:crossBetween val="between"/>
      </c:valAx>
      <c:dTable>
        <c:showHorzBorder val="1"/>
        <c:showVertBorder val="1"/>
        <c:showOutline val="1"/>
        <c:showKeys val="0"/>
        <c:txPr>
          <a:bodyPr/>
          <a:lstStyle/>
          <a:p>
            <a:pPr rtl="0">
              <a:defRPr b="1"/>
            </a:pPr>
            <a:endParaRPr lang="lv-LV"/>
          </a:p>
        </c:txPr>
      </c:dTable>
      <c:spPr>
        <a:noFill/>
        <a:ln w="25400">
          <a:noFill/>
        </a:ln>
      </c:spPr>
    </c:plotArea>
    <c:legend>
      <c:legendPos val="b"/>
      <c:layout>
        <c:manualLayout>
          <c:xMode val="edge"/>
          <c:yMode val="edge"/>
          <c:x val="0.3396573583327343"/>
          <c:y val="0.9342699129921237"/>
          <c:w val="0.32898501473692465"/>
          <c:h val="4.2523608487945785E-2"/>
        </c:manualLayout>
      </c:layout>
      <c:overlay val="0"/>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endParaRPr lang="lv-LV" sz="1200" dirty="0"/>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[ILGA_parskats_Profesionali_2010_2012_.xlsx]Sheet1!$C$45</c:f>
              <c:strCache>
                <c:ptCount val="1"/>
                <c:pt idx="0">
                  <c:v>2010</c:v>
                </c:pt>
              </c:strCache>
            </c:strRef>
          </c:tx>
          <c:invertIfNegative val="0"/>
          <c:cat>
            <c:strRef>
              <c:f>[ILGA_parskats_Profesionali_2010_2012_.xlsx]Sheet1!$B$46:$B$51</c:f>
              <c:strCache>
                <c:ptCount val="6"/>
                <c:pt idx="0">
                  <c:v>Kopā, tajā skaitā</c:v>
                </c:pt>
                <c:pt idx="1">
                  <c:v>Kurzemes reģionā</c:v>
                </c:pt>
                <c:pt idx="2">
                  <c:v>Latgales reģionā</c:v>
                </c:pt>
                <c:pt idx="3">
                  <c:v>Rīgas reģions</c:v>
                </c:pt>
                <c:pt idx="4">
                  <c:v>Zemgales reģions</c:v>
                </c:pt>
                <c:pt idx="5">
                  <c:v>Vidzemes reģions</c:v>
                </c:pt>
              </c:strCache>
            </c:strRef>
          </c:cat>
          <c:val>
            <c:numRef>
              <c:f>[ILGA_parskats_Profesionali_2010_2012_.xlsx]Sheet1!$C$46:$C$51</c:f>
              <c:numCache>
                <c:formatCode>General</c:formatCode>
                <c:ptCount val="6"/>
                <c:pt idx="0">
                  <c:v>693</c:v>
                </c:pt>
                <c:pt idx="1">
                  <c:v>114</c:v>
                </c:pt>
                <c:pt idx="2">
                  <c:v>156</c:v>
                </c:pt>
                <c:pt idx="3">
                  <c:v>224</c:v>
                </c:pt>
                <c:pt idx="4">
                  <c:v>73</c:v>
                </c:pt>
                <c:pt idx="5">
                  <c:v>126</c:v>
                </c:pt>
              </c:numCache>
            </c:numRef>
          </c:val>
        </c:ser>
        <c:ser>
          <c:idx val="1"/>
          <c:order val="1"/>
          <c:tx>
            <c:strRef>
              <c:f>[ILGA_parskats_Profesionali_2010_2012_.xlsx]Sheet1!$D$45</c:f>
              <c:strCache>
                <c:ptCount val="1"/>
                <c:pt idx="0">
                  <c:v>2011</c:v>
                </c:pt>
              </c:strCache>
            </c:strRef>
          </c:tx>
          <c:invertIfNegative val="0"/>
          <c:cat>
            <c:strRef>
              <c:f>[ILGA_parskats_Profesionali_2010_2012_.xlsx]Sheet1!$B$46:$B$51</c:f>
              <c:strCache>
                <c:ptCount val="6"/>
                <c:pt idx="0">
                  <c:v>Kopā, tajā skaitā</c:v>
                </c:pt>
                <c:pt idx="1">
                  <c:v>Kurzemes reģionā</c:v>
                </c:pt>
                <c:pt idx="2">
                  <c:v>Latgales reģionā</c:v>
                </c:pt>
                <c:pt idx="3">
                  <c:v>Rīgas reģions</c:v>
                </c:pt>
                <c:pt idx="4">
                  <c:v>Zemgales reģions</c:v>
                </c:pt>
                <c:pt idx="5">
                  <c:v>Vidzemes reģions</c:v>
                </c:pt>
              </c:strCache>
            </c:strRef>
          </c:cat>
          <c:val>
            <c:numRef>
              <c:f>[ILGA_parskats_Profesionali_2010_2012_.xlsx]Sheet1!$D$46:$D$51</c:f>
              <c:numCache>
                <c:formatCode>General</c:formatCode>
                <c:ptCount val="6"/>
                <c:pt idx="0">
                  <c:v>588</c:v>
                </c:pt>
                <c:pt idx="1">
                  <c:v>124</c:v>
                </c:pt>
                <c:pt idx="2">
                  <c:v>128</c:v>
                </c:pt>
                <c:pt idx="3">
                  <c:v>201</c:v>
                </c:pt>
                <c:pt idx="4">
                  <c:v>66</c:v>
                </c:pt>
                <c:pt idx="5">
                  <c:v>69</c:v>
                </c:pt>
              </c:numCache>
            </c:numRef>
          </c:val>
        </c:ser>
        <c:ser>
          <c:idx val="2"/>
          <c:order val="2"/>
          <c:tx>
            <c:strRef>
              <c:f>[ILGA_parskats_Profesionali_2010_2012_.xlsx]Sheet1!$E$45</c:f>
              <c:strCache>
                <c:ptCount val="1"/>
                <c:pt idx="0">
                  <c:v>2012</c:v>
                </c:pt>
              </c:strCache>
            </c:strRef>
          </c:tx>
          <c:invertIfNegative val="0"/>
          <c:cat>
            <c:strRef>
              <c:f>[ILGA_parskats_Profesionali_2010_2012_.xlsx]Sheet1!$B$46:$B$51</c:f>
              <c:strCache>
                <c:ptCount val="6"/>
                <c:pt idx="0">
                  <c:v>Kopā, tajā skaitā</c:v>
                </c:pt>
                <c:pt idx="1">
                  <c:v>Kurzemes reģionā</c:v>
                </c:pt>
                <c:pt idx="2">
                  <c:v>Latgales reģionā</c:v>
                </c:pt>
                <c:pt idx="3">
                  <c:v>Rīgas reģions</c:v>
                </c:pt>
                <c:pt idx="4">
                  <c:v>Zemgales reģions</c:v>
                </c:pt>
                <c:pt idx="5">
                  <c:v>Vidzemes reģions</c:v>
                </c:pt>
              </c:strCache>
            </c:strRef>
          </c:cat>
          <c:val>
            <c:numRef>
              <c:f>[ILGA_parskats_Profesionali_2010_2012_.xlsx]Sheet1!$E$46:$E$51</c:f>
              <c:numCache>
                <c:formatCode>General</c:formatCode>
                <c:ptCount val="6"/>
                <c:pt idx="0">
                  <c:v>499</c:v>
                </c:pt>
                <c:pt idx="1">
                  <c:v>155</c:v>
                </c:pt>
                <c:pt idx="2">
                  <c:v>81</c:v>
                </c:pt>
                <c:pt idx="3">
                  <c:v>85</c:v>
                </c:pt>
                <c:pt idx="4">
                  <c:v>90</c:v>
                </c:pt>
                <c:pt idx="5">
                  <c:v>88</c:v>
                </c:pt>
              </c:numCache>
            </c:numRef>
          </c:val>
        </c:ser>
        <c:dLbls>
          <c:showLegendKey val="0"/>
          <c:showVal val="0"/>
          <c:showCatName val="0"/>
          <c:showSerName val="0"/>
          <c:showPercent val="0"/>
          <c:showBubbleSize val="0"/>
        </c:dLbls>
        <c:gapWidth val="150"/>
        <c:shape val="box"/>
        <c:axId val="92476544"/>
        <c:axId val="92478080"/>
        <c:axId val="0"/>
      </c:bar3DChart>
      <c:catAx>
        <c:axId val="92476544"/>
        <c:scaling>
          <c:orientation val="minMax"/>
        </c:scaling>
        <c:delete val="0"/>
        <c:axPos val="b"/>
        <c:majorTickMark val="none"/>
        <c:minorTickMark val="none"/>
        <c:tickLblPos val="nextTo"/>
        <c:crossAx val="92478080"/>
        <c:crosses val="autoZero"/>
        <c:auto val="1"/>
        <c:lblAlgn val="ctr"/>
        <c:lblOffset val="100"/>
        <c:noMultiLvlLbl val="0"/>
      </c:catAx>
      <c:valAx>
        <c:axId val="92478080"/>
        <c:scaling>
          <c:orientation val="minMax"/>
        </c:scaling>
        <c:delete val="0"/>
        <c:axPos val="l"/>
        <c:majorGridlines/>
        <c:numFmt formatCode="General" sourceLinked="1"/>
        <c:majorTickMark val="none"/>
        <c:minorTickMark val="none"/>
        <c:tickLblPos val="nextTo"/>
        <c:crossAx val="92476544"/>
        <c:crosses val="autoZero"/>
        <c:crossBetween val="between"/>
      </c:valAx>
      <c:dTable>
        <c:showHorzBorder val="1"/>
        <c:showVertBorder val="1"/>
        <c:showOutline val="1"/>
        <c:showKeys val="0"/>
        <c:txPr>
          <a:bodyPr/>
          <a:lstStyle/>
          <a:p>
            <a:pPr rtl="0">
              <a:defRPr sz="1400"/>
            </a:pPr>
            <a:endParaRPr lang="lv-LV"/>
          </a:p>
        </c:txPr>
      </c:dTable>
    </c:plotArea>
    <c:legend>
      <c:legendPos val="r"/>
      <c:layout>
        <c:manualLayout>
          <c:xMode val="edge"/>
          <c:yMode val="edge"/>
          <c:x val="0.90393006469238368"/>
          <c:y val="0.31356849667745756"/>
          <c:w val="8.695866880809329E-2"/>
          <c:h val="0.28686653628807607"/>
        </c:manualLayout>
      </c:layout>
      <c:overlay val="0"/>
      <c:txPr>
        <a:bodyPr/>
        <a:lstStyle/>
        <a:p>
          <a:pPr>
            <a:defRPr sz="1600"/>
          </a:pPr>
          <a:endParaRPr lang="lv-LV"/>
        </a:p>
      </c:txPr>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endParaRPr lang="lv-LV" sz="1200" dirty="0"/>
          </a:p>
        </c:rich>
      </c:tx>
      <c:layout>
        <c:manualLayout>
          <c:xMode val="edge"/>
          <c:yMode val="edge"/>
          <c:x val="0.11898756567507225"/>
          <c:y val="2.7370478983382209E-2"/>
        </c:manualLayout>
      </c:layout>
      <c:overlay val="0"/>
    </c:title>
    <c:autoTitleDeleted val="0"/>
    <c:plotArea>
      <c:layout>
        <c:manualLayout>
          <c:layoutTarget val="inner"/>
          <c:xMode val="edge"/>
          <c:yMode val="edge"/>
          <c:x val="6.3447228549734239E-2"/>
          <c:y val="8.3962702774273174E-2"/>
          <c:w val="0.83516916877417657"/>
          <c:h val="0.62824583417672009"/>
        </c:manualLayout>
      </c:layout>
      <c:barChart>
        <c:barDir val="col"/>
        <c:grouping val="clustered"/>
        <c:varyColors val="0"/>
        <c:ser>
          <c:idx val="0"/>
          <c:order val="0"/>
          <c:tx>
            <c:strRef>
              <c:f>[ILGA_parskats_Profesionali_2010_2012_.xlsx]Sheet1!$C$184</c:f>
              <c:strCache>
                <c:ptCount val="1"/>
                <c:pt idx="0">
                  <c:v>2010</c:v>
                </c:pt>
              </c:strCache>
            </c:strRef>
          </c:tx>
          <c:invertIfNegative val="0"/>
          <c:cat>
            <c:strRef>
              <c:f>[ILGA_parskats_Profesionali_2010_2012_.xlsx]Sheet1!$B$185:$B$193</c:f>
              <c:strCache>
                <c:ptCount val="9"/>
                <c:pt idx="0">
                  <c:v>Liepāja</c:v>
                </c:pt>
                <c:pt idx="1">
                  <c:v>Ventspils</c:v>
                </c:pt>
                <c:pt idx="2">
                  <c:v>Daugavpils</c:v>
                </c:pt>
                <c:pt idx="3">
                  <c:v>Rēzekne</c:v>
                </c:pt>
                <c:pt idx="4">
                  <c:v>Rīga</c:v>
                </c:pt>
                <c:pt idx="5">
                  <c:v>Jūrmala</c:v>
                </c:pt>
                <c:pt idx="6">
                  <c:v>Valmiera</c:v>
                </c:pt>
                <c:pt idx="7">
                  <c:v>Jelgava</c:v>
                </c:pt>
                <c:pt idx="8">
                  <c:v>Jēkabpils</c:v>
                </c:pt>
              </c:strCache>
            </c:strRef>
          </c:cat>
          <c:val>
            <c:numRef>
              <c:f>[ILGA_parskats_Profesionali_2010_2012_.xlsx]Sheet1!$C$185:$C$193</c:f>
              <c:numCache>
                <c:formatCode>General</c:formatCode>
                <c:ptCount val="9"/>
                <c:pt idx="0">
                  <c:v>32</c:v>
                </c:pt>
                <c:pt idx="1">
                  <c:v>3</c:v>
                </c:pt>
                <c:pt idx="2">
                  <c:v>42</c:v>
                </c:pt>
                <c:pt idx="3">
                  <c:v>12</c:v>
                </c:pt>
                <c:pt idx="4">
                  <c:v>140</c:v>
                </c:pt>
                <c:pt idx="5">
                  <c:v>0</c:v>
                </c:pt>
                <c:pt idx="6">
                  <c:v>4</c:v>
                </c:pt>
                <c:pt idx="7">
                  <c:v>27</c:v>
                </c:pt>
                <c:pt idx="8">
                  <c:v>0</c:v>
                </c:pt>
              </c:numCache>
            </c:numRef>
          </c:val>
        </c:ser>
        <c:ser>
          <c:idx val="1"/>
          <c:order val="1"/>
          <c:tx>
            <c:strRef>
              <c:f>[ILGA_parskats_Profesionali_2010_2012_.xlsx]Sheet1!$D$184</c:f>
              <c:strCache>
                <c:ptCount val="1"/>
                <c:pt idx="0">
                  <c:v>2011</c:v>
                </c:pt>
              </c:strCache>
            </c:strRef>
          </c:tx>
          <c:invertIfNegative val="0"/>
          <c:cat>
            <c:strRef>
              <c:f>[ILGA_parskats_Profesionali_2010_2012_.xlsx]Sheet1!$B$185:$B$193</c:f>
              <c:strCache>
                <c:ptCount val="9"/>
                <c:pt idx="0">
                  <c:v>Liepāja</c:v>
                </c:pt>
                <c:pt idx="1">
                  <c:v>Ventspils</c:v>
                </c:pt>
                <c:pt idx="2">
                  <c:v>Daugavpils</c:v>
                </c:pt>
                <c:pt idx="3">
                  <c:v>Rēzekne</c:v>
                </c:pt>
                <c:pt idx="4">
                  <c:v>Rīga</c:v>
                </c:pt>
                <c:pt idx="5">
                  <c:v>Jūrmala</c:v>
                </c:pt>
                <c:pt idx="6">
                  <c:v>Valmiera</c:v>
                </c:pt>
                <c:pt idx="7">
                  <c:v>Jelgava</c:v>
                </c:pt>
                <c:pt idx="8">
                  <c:v>Jēkabpils</c:v>
                </c:pt>
              </c:strCache>
            </c:strRef>
          </c:cat>
          <c:val>
            <c:numRef>
              <c:f>[ILGA_parskats_Profesionali_2010_2012_.xlsx]Sheet1!$D$185:$D$193</c:f>
              <c:numCache>
                <c:formatCode>General</c:formatCode>
                <c:ptCount val="9"/>
                <c:pt idx="0">
                  <c:v>87</c:v>
                </c:pt>
                <c:pt idx="1">
                  <c:v>12</c:v>
                </c:pt>
                <c:pt idx="2">
                  <c:v>38</c:v>
                </c:pt>
                <c:pt idx="3">
                  <c:v>39</c:v>
                </c:pt>
                <c:pt idx="4">
                  <c:v>128</c:v>
                </c:pt>
                <c:pt idx="5">
                  <c:v>11</c:v>
                </c:pt>
                <c:pt idx="6">
                  <c:v>11</c:v>
                </c:pt>
                <c:pt idx="7">
                  <c:v>40</c:v>
                </c:pt>
                <c:pt idx="8">
                  <c:v>0</c:v>
                </c:pt>
              </c:numCache>
            </c:numRef>
          </c:val>
        </c:ser>
        <c:ser>
          <c:idx val="2"/>
          <c:order val="2"/>
          <c:tx>
            <c:strRef>
              <c:f>[ILGA_parskats_Profesionali_2010_2012_.xlsx]Sheet1!$E$184</c:f>
              <c:strCache>
                <c:ptCount val="1"/>
                <c:pt idx="0">
                  <c:v>2012</c:v>
                </c:pt>
              </c:strCache>
            </c:strRef>
          </c:tx>
          <c:invertIfNegative val="0"/>
          <c:cat>
            <c:strRef>
              <c:f>[ILGA_parskats_Profesionali_2010_2012_.xlsx]Sheet1!$B$185:$B$193</c:f>
              <c:strCache>
                <c:ptCount val="9"/>
                <c:pt idx="0">
                  <c:v>Liepāja</c:v>
                </c:pt>
                <c:pt idx="1">
                  <c:v>Ventspils</c:v>
                </c:pt>
                <c:pt idx="2">
                  <c:v>Daugavpils</c:v>
                </c:pt>
                <c:pt idx="3">
                  <c:v>Rēzekne</c:v>
                </c:pt>
                <c:pt idx="4">
                  <c:v>Rīga</c:v>
                </c:pt>
                <c:pt idx="5">
                  <c:v>Jūrmala</c:v>
                </c:pt>
                <c:pt idx="6">
                  <c:v>Valmiera</c:v>
                </c:pt>
                <c:pt idx="7">
                  <c:v>Jelgava</c:v>
                </c:pt>
                <c:pt idx="8">
                  <c:v>Jēkabpils</c:v>
                </c:pt>
              </c:strCache>
            </c:strRef>
          </c:cat>
          <c:val>
            <c:numRef>
              <c:f>[ILGA_parskats_Profesionali_2010_2012_.xlsx]Sheet1!$E$185:$E$193</c:f>
              <c:numCache>
                <c:formatCode>General</c:formatCode>
                <c:ptCount val="9"/>
                <c:pt idx="0">
                  <c:v>39</c:v>
                </c:pt>
                <c:pt idx="1">
                  <c:v>78</c:v>
                </c:pt>
                <c:pt idx="2">
                  <c:v>31</c:v>
                </c:pt>
                <c:pt idx="3">
                  <c:v>16</c:v>
                </c:pt>
                <c:pt idx="4">
                  <c:v>55</c:v>
                </c:pt>
                <c:pt idx="5">
                  <c:v>6</c:v>
                </c:pt>
                <c:pt idx="6">
                  <c:v>4</c:v>
                </c:pt>
                <c:pt idx="7">
                  <c:v>43</c:v>
                </c:pt>
                <c:pt idx="8">
                  <c:v>1</c:v>
                </c:pt>
              </c:numCache>
            </c:numRef>
          </c:val>
        </c:ser>
        <c:dLbls>
          <c:showLegendKey val="0"/>
          <c:showVal val="0"/>
          <c:showCatName val="0"/>
          <c:showSerName val="0"/>
          <c:showPercent val="0"/>
          <c:showBubbleSize val="0"/>
        </c:dLbls>
        <c:gapWidth val="150"/>
        <c:axId val="92535040"/>
        <c:axId val="92282880"/>
      </c:barChart>
      <c:catAx>
        <c:axId val="92535040"/>
        <c:scaling>
          <c:orientation val="minMax"/>
        </c:scaling>
        <c:delete val="0"/>
        <c:axPos val="b"/>
        <c:majorTickMark val="none"/>
        <c:minorTickMark val="none"/>
        <c:tickLblPos val="nextTo"/>
        <c:crossAx val="92282880"/>
        <c:crosses val="autoZero"/>
        <c:auto val="1"/>
        <c:lblAlgn val="ctr"/>
        <c:lblOffset val="100"/>
        <c:noMultiLvlLbl val="0"/>
      </c:catAx>
      <c:valAx>
        <c:axId val="92282880"/>
        <c:scaling>
          <c:orientation val="minMax"/>
        </c:scaling>
        <c:delete val="0"/>
        <c:axPos val="l"/>
        <c:majorGridlines/>
        <c:numFmt formatCode="General" sourceLinked="1"/>
        <c:majorTickMark val="none"/>
        <c:minorTickMark val="none"/>
        <c:tickLblPos val="nextTo"/>
        <c:crossAx val="92535040"/>
        <c:crosses val="autoZero"/>
        <c:crossBetween val="between"/>
      </c:valAx>
      <c:dTable>
        <c:showHorzBorder val="1"/>
        <c:showVertBorder val="1"/>
        <c:showOutline val="1"/>
        <c:showKeys val="0"/>
        <c:txPr>
          <a:bodyPr/>
          <a:lstStyle/>
          <a:p>
            <a:pPr rtl="0">
              <a:defRPr sz="1200"/>
            </a:pPr>
            <a:endParaRPr lang="lv-LV"/>
          </a:p>
        </c:txPr>
      </c:dTable>
    </c:plotArea>
    <c:legend>
      <c:legendPos val="r"/>
      <c:layout>
        <c:manualLayout>
          <c:xMode val="edge"/>
          <c:yMode val="edge"/>
          <c:x val="0.91151938012304257"/>
          <c:y val="0.36881176064151167"/>
          <c:w val="8.2406208335575368E-2"/>
          <c:h val="0.22770662468249342"/>
        </c:manualLayout>
      </c:layout>
      <c:overlay val="0"/>
      <c:txPr>
        <a:bodyPr/>
        <a:lstStyle/>
        <a:p>
          <a:pPr>
            <a:defRPr sz="1400"/>
          </a:pPr>
          <a:endParaRPr lang="lv-LV"/>
        </a:p>
      </c:txPr>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a:pPr>
            <a:endParaRPr lang="lv-LV" sz="1200" dirty="0"/>
          </a:p>
        </c:rich>
      </c:tx>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6.8903877449146611E-2"/>
          <c:y val="1.6308964773415764E-2"/>
          <c:w val="0.91186656745973205"/>
          <c:h val="0.66723744758850212"/>
        </c:manualLayout>
      </c:layout>
      <c:bar3DChart>
        <c:barDir val="col"/>
        <c:grouping val="clustered"/>
        <c:varyColors val="0"/>
        <c:ser>
          <c:idx val="0"/>
          <c:order val="0"/>
          <c:tx>
            <c:strRef>
              <c:f>[ILGA_parskats_Profesionali_2010_2012_.xlsx]Sheet1!$C$71</c:f>
              <c:strCache>
                <c:ptCount val="1"/>
                <c:pt idx="0">
                  <c:v>2010</c:v>
                </c:pt>
              </c:strCache>
            </c:strRef>
          </c:tx>
          <c:invertIfNegative val="0"/>
          <c:cat>
            <c:strRef>
              <c:f>[ILGA_parskats_Profesionali_2010_2012_.xlsx]Sheet1!$B$72:$B$76</c:f>
              <c:strCache>
                <c:ptCount val="5"/>
                <c:pt idx="0">
                  <c:v>Kopā, tajā skaitā</c:v>
                </c:pt>
                <c:pt idx="1">
                  <c:v>Izglītības un zinātnes ministrijas padotības iestādēm</c:v>
                </c:pt>
                <c:pt idx="2">
                  <c:v>Citu ministriju padotības iestādēm</c:v>
                </c:pt>
                <c:pt idx="3">
                  <c:v>Pašvaldību dibinātajām iestādēm</c:v>
                </c:pt>
                <c:pt idx="4">
                  <c:v>Fiziskām un juridiskām personām</c:v>
                </c:pt>
              </c:strCache>
            </c:strRef>
          </c:cat>
          <c:val>
            <c:numRef>
              <c:f>[ILGA_parskats_Profesionali_2010_2012_.xlsx]Sheet1!$C$72:$C$76</c:f>
              <c:numCache>
                <c:formatCode>General</c:formatCode>
                <c:ptCount val="5"/>
                <c:pt idx="0">
                  <c:v>695</c:v>
                </c:pt>
                <c:pt idx="1">
                  <c:v>434</c:v>
                </c:pt>
                <c:pt idx="2">
                  <c:v>118</c:v>
                </c:pt>
                <c:pt idx="3">
                  <c:v>126</c:v>
                </c:pt>
                <c:pt idx="4">
                  <c:v>17</c:v>
                </c:pt>
              </c:numCache>
            </c:numRef>
          </c:val>
        </c:ser>
        <c:ser>
          <c:idx val="1"/>
          <c:order val="1"/>
          <c:tx>
            <c:strRef>
              <c:f>[ILGA_parskats_Profesionali_2010_2012_.xlsx]Sheet1!$D$71</c:f>
              <c:strCache>
                <c:ptCount val="1"/>
                <c:pt idx="0">
                  <c:v>2011</c:v>
                </c:pt>
              </c:strCache>
            </c:strRef>
          </c:tx>
          <c:invertIfNegative val="0"/>
          <c:cat>
            <c:strRef>
              <c:f>[ILGA_parskats_Profesionali_2010_2012_.xlsx]Sheet1!$B$72:$B$76</c:f>
              <c:strCache>
                <c:ptCount val="5"/>
                <c:pt idx="0">
                  <c:v>Kopā, tajā skaitā</c:v>
                </c:pt>
                <c:pt idx="1">
                  <c:v>Izglītības un zinātnes ministrijas padotības iestādēm</c:v>
                </c:pt>
                <c:pt idx="2">
                  <c:v>Citu ministriju padotības iestādēm</c:v>
                </c:pt>
                <c:pt idx="3">
                  <c:v>Pašvaldību dibinātajām iestādēm</c:v>
                </c:pt>
                <c:pt idx="4">
                  <c:v>Fiziskām un juridiskām personām</c:v>
                </c:pt>
              </c:strCache>
            </c:strRef>
          </c:cat>
          <c:val>
            <c:numRef>
              <c:f>[ILGA_parskats_Profesionali_2010_2012_.xlsx]Sheet1!$D$72:$D$76</c:f>
              <c:numCache>
                <c:formatCode>General</c:formatCode>
                <c:ptCount val="5"/>
                <c:pt idx="0">
                  <c:v>602</c:v>
                </c:pt>
                <c:pt idx="1">
                  <c:v>526</c:v>
                </c:pt>
                <c:pt idx="2">
                  <c:v>9</c:v>
                </c:pt>
                <c:pt idx="3">
                  <c:v>40</c:v>
                </c:pt>
                <c:pt idx="4">
                  <c:v>27</c:v>
                </c:pt>
              </c:numCache>
            </c:numRef>
          </c:val>
        </c:ser>
        <c:ser>
          <c:idx val="2"/>
          <c:order val="2"/>
          <c:tx>
            <c:strRef>
              <c:f>[ILGA_parskats_Profesionali_2010_2012_.xlsx]Sheet1!$E$71</c:f>
              <c:strCache>
                <c:ptCount val="1"/>
                <c:pt idx="0">
                  <c:v>2012</c:v>
                </c:pt>
              </c:strCache>
            </c:strRef>
          </c:tx>
          <c:invertIfNegative val="0"/>
          <c:cat>
            <c:strRef>
              <c:f>[ILGA_parskats_Profesionali_2010_2012_.xlsx]Sheet1!$B$72:$B$76</c:f>
              <c:strCache>
                <c:ptCount val="5"/>
                <c:pt idx="0">
                  <c:v>Kopā, tajā skaitā</c:v>
                </c:pt>
                <c:pt idx="1">
                  <c:v>Izglītības un zinātnes ministrijas padotības iestādēm</c:v>
                </c:pt>
                <c:pt idx="2">
                  <c:v>Citu ministriju padotības iestādēm</c:v>
                </c:pt>
                <c:pt idx="3">
                  <c:v>Pašvaldību dibinātajām iestādēm</c:v>
                </c:pt>
                <c:pt idx="4">
                  <c:v>Fiziskām un juridiskām personām</c:v>
                </c:pt>
              </c:strCache>
            </c:strRef>
          </c:cat>
          <c:val>
            <c:numRef>
              <c:f>[ILGA_parskats_Profesionali_2010_2012_.xlsx]Sheet1!$E$72:$E$76</c:f>
              <c:numCache>
                <c:formatCode>General</c:formatCode>
                <c:ptCount val="5"/>
                <c:pt idx="0">
                  <c:v>499</c:v>
                </c:pt>
                <c:pt idx="1">
                  <c:v>318</c:v>
                </c:pt>
                <c:pt idx="2">
                  <c:v>145</c:v>
                </c:pt>
                <c:pt idx="3">
                  <c:v>41</c:v>
                </c:pt>
                <c:pt idx="4">
                  <c:v>15</c:v>
                </c:pt>
              </c:numCache>
            </c:numRef>
          </c:val>
        </c:ser>
        <c:dLbls>
          <c:showLegendKey val="0"/>
          <c:showVal val="0"/>
          <c:showCatName val="0"/>
          <c:showSerName val="0"/>
          <c:showPercent val="0"/>
          <c:showBubbleSize val="0"/>
        </c:dLbls>
        <c:gapWidth val="150"/>
        <c:shape val="box"/>
        <c:axId val="92324608"/>
        <c:axId val="92326144"/>
        <c:axId val="0"/>
      </c:bar3DChart>
      <c:catAx>
        <c:axId val="92324608"/>
        <c:scaling>
          <c:orientation val="minMax"/>
        </c:scaling>
        <c:delete val="0"/>
        <c:axPos val="b"/>
        <c:majorTickMark val="none"/>
        <c:minorTickMark val="none"/>
        <c:tickLblPos val="nextTo"/>
        <c:crossAx val="92326144"/>
        <c:crosses val="autoZero"/>
        <c:auto val="1"/>
        <c:lblAlgn val="ctr"/>
        <c:lblOffset val="100"/>
        <c:noMultiLvlLbl val="0"/>
      </c:catAx>
      <c:valAx>
        <c:axId val="92326144"/>
        <c:scaling>
          <c:orientation val="minMax"/>
        </c:scaling>
        <c:delete val="1"/>
        <c:axPos val="l"/>
        <c:majorGridlines/>
        <c:numFmt formatCode="General" sourceLinked="1"/>
        <c:majorTickMark val="none"/>
        <c:minorTickMark val="none"/>
        <c:tickLblPos val="none"/>
        <c:crossAx val="92324608"/>
        <c:crosses val="autoZero"/>
        <c:crossBetween val="between"/>
      </c:valAx>
      <c:dTable>
        <c:showHorzBorder val="1"/>
        <c:showVertBorder val="1"/>
        <c:showOutline val="1"/>
        <c:showKeys val="0"/>
        <c:txPr>
          <a:bodyPr/>
          <a:lstStyle/>
          <a:p>
            <a:pPr rtl="0">
              <a:defRPr sz="1400"/>
            </a:pPr>
            <a:endParaRPr lang="lv-LV"/>
          </a:p>
        </c:txPr>
      </c:dTable>
    </c:plotArea>
    <c:legend>
      <c:legendPos val="r"/>
      <c:layout>
        <c:manualLayout>
          <c:xMode val="edge"/>
          <c:yMode val="edge"/>
          <c:x val="0.64730415382818007"/>
          <c:y val="7.3847180914913352E-2"/>
          <c:w val="0.30586069293014878"/>
          <c:h val="0.15222373669426817"/>
        </c:manualLayout>
      </c:layout>
      <c:overlay val="0"/>
      <c:txPr>
        <a:bodyPr/>
        <a:lstStyle/>
        <a:p>
          <a:pPr>
            <a:defRPr sz="1400"/>
          </a:pPr>
          <a:endParaRPr lang="lv-LV"/>
        </a:p>
      </c:txPr>
    </c:legend>
    <c:plotVisOnly val="1"/>
    <c:dispBlanksAs val="gap"/>
    <c:showDLblsOverMax val="0"/>
  </c:chart>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endParaRPr lang="lv-LV" sz="1200" dirty="0"/>
          </a:p>
        </c:rich>
      </c:tx>
      <c:layout/>
      <c:overlay val="0"/>
    </c:title>
    <c:autoTitleDeleted val="0"/>
    <c:plotArea>
      <c:layout/>
      <c:barChart>
        <c:barDir val="col"/>
        <c:grouping val="clustered"/>
        <c:varyColors val="0"/>
        <c:ser>
          <c:idx val="0"/>
          <c:order val="0"/>
          <c:tx>
            <c:strRef>
              <c:f>[ILGA_parskats_Profesionali_2010_2012_.xlsx]Sheet1!$C$141</c:f>
              <c:strCache>
                <c:ptCount val="1"/>
                <c:pt idx="0">
                  <c:v>2010.</c:v>
                </c:pt>
              </c:strCache>
            </c:strRef>
          </c:tx>
          <c:invertIfNegative val="0"/>
          <c:cat>
            <c:strRef>
              <c:f>[ILGA_parskats_Profesionali_2010_2012_.xlsx]Sheet1!$B$142:$B$148</c:f>
              <c:strCache>
                <c:ptCount val="7"/>
                <c:pt idx="0">
                  <c:v>Profesionālās pamatizglītības programmas </c:v>
                </c:pt>
                <c:pt idx="1">
                  <c:v>Arodizglītības programmas (pēc.12.kl)</c:v>
                </c:pt>
                <c:pt idx="2">
                  <c:v>Arodizglītības programmas (pēc 9.kl.)</c:v>
                </c:pt>
                <c:pt idx="3">
                  <c:v>Profesionālās vidējās izglītības programmas (pēc.9.kl.)</c:v>
                </c:pt>
                <c:pt idx="4">
                  <c:v>Profesionālās vidējās izglītības programmas (pēc.12.kl.)</c:v>
                </c:pt>
                <c:pt idx="5">
                  <c:v>Profesinālās tālākizglītības programmas</c:v>
                </c:pt>
                <c:pt idx="6">
                  <c:v>Profesionālās pilnveides izglītības programmas</c:v>
                </c:pt>
              </c:strCache>
            </c:strRef>
          </c:cat>
          <c:val>
            <c:numRef>
              <c:f>[ILGA_parskats_Profesionali_2010_2012_.xlsx]Sheet1!$C$142:$C$148</c:f>
              <c:numCache>
                <c:formatCode>General</c:formatCode>
                <c:ptCount val="7"/>
                <c:pt idx="0">
                  <c:v>141</c:v>
                </c:pt>
                <c:pt idx="1">
                  <c:v>41</c:v>
                </c:pt>
                <c:pt idx="2">
                  <c:v>92</c:v>
                </c:pt>
                <c:pt idx="3">
                  <c:v>350</c:v>
                </c:pt>
                <c:pt idx="4">
                  <c:v>70</c:v>
                </c:pt>
                <c:pt idx="5">
                  <c:v>479</c:v>
                </c:pt>
                <c:pt idx="6">
                  <c:v>741</c:v>
                </c:pt>
              </c:numCache>
            </c:numRef>
          </c:val>
        </c:ser>
        <c:ser>
          <c:idx val="1"/>
          <c:order val="1"/>
          <c:tx>
            <c:strRef>
              <c:f>[ILGA_parskats_Profesionali_2010_2012_.xlsx]Sheet1!$D$141</c:f>
              <c:strCache>
                <c:ptCount val="1"/>
                <c:pt idx="0">
                  <c:v>2011.</c:v>
                </c:pt>
              </c:strCache>
            </c:strRef>
          </c:tx>
          <c:invertIfNegative val="0"/>
          <c:cat>
            <c:strRef>
              <c:f>[ILGA_parskats_Profesionali_2010_2012_.xlsx]Sheet1!$B$142:$B$148</c:f>
              <c:strCache>
                <c:ptCount val="7"/>
                <c:pt idx="0">
                  <c:v>Profesionālās pamatizglītības programmas </c:v>
                </c:pt>
                <c:pt idx="1">
                  <c:v>Arodizglītības programmas (pēc.12.kl)</c:v>
                </c:pt>
                <c:pt idx="2">
                  <c:v>Arodizglītības programmas (pēc 9.kl.)</c:v>
                </c:pt>
                <c:pt idx="3">
                  <c:v>Profesionālās vidējās izglītības programmas (pēc.9.kl.)</c:v>
                </c:pt>
                <c:pt idx="4">
                  <c:v>Profesionālās vidējās izglītības programmas (pēc.12.kl.)</c:v>
                </c:pt>
                <c:pt idx="5">
                  <c:v>Profesinālās tālākizglītības programmas</c:v>
                </c:pt>
                <c:pt idx="6">
                  <c:v>Profesionālās pilnveides izglītības programmas</c:v>
                </c:pt>
              </c:strCache>
            </c:strRef>
          </c:cat>
          <c:val>
            <c:numRef>
              <c:f>[ILGA_parskats_Profesionali_2010_2012_.xlsx]Sheet1!$D$142:$D$148</c:f>
              <c:numCache>
                <c:formatCode>General</c:formatCode>
                <c:ptCount val="7"/>
                <c:pt idx="0">
                  <c:v>39</c:v>
                </c:pt>
                <c:pt idx="1">
                  <c:v>31</c:v>
                </c:pt>
                <c:pt idx="2">
                  <c:v>88</c:v>
                </c:pt>
                <c:pt idx="3">
                  <c:v>338</c:v>
                </c:pt>
                <c:pt idx="4">
                  <c:v>106</c:v>
                </c:pt>
                <c:pt idx="5">
                  <c:v>342</c:v>
                </c:pt>
                <c:pt idx="6">
                  <c:v>366</c:v>
                </c:pt>
              </c:numCache>
            </c:numRef>
          </c:val>
        </c:ser>
        <c:ser>
          <c:idx val="2"/>
          <c:order val="2"/>
          <c:tx>
            <c:strRef>
              <c:f>[ILGA_parskats_Profesionali_2010_2012_.xlsx]Sheet1!$E$141</c:f>
              <c:strCache>
                <c:ptCount val="1"/>
                <c:pt idx="0">
                  <c:v>2012.</c:v>
                </c:pt>
              </c:strCache>
            </c:strRef>
          </c:tx>
          <c:invertIfNegative val="0"/>
          <c:cat>
            <c:strRef>
              <c:f>[ILGA_parskats_Profesionali_2010_2012_.xlsx]Sheet1!$B$142:$B$148</c:f>
              <c:strCache>
                <c:ptCount val="7"/>
                <c:pt idx="0">
                  <c:v>Profesionālās pamatizglītības programmas </c:v>
                </c:pt>
                <c:pt idx="1">
                  <c:v>Arodizglītības programmas (pēc.12.kl)</c:v>
                </c:pt>
                <c:pt idx="2">
                  <c:v>Arodizglītības programmas (pēc 9.kl.)</c:v>
                </c:pt>
                <c:pt idx="3">
                  <c:v>Profesionālās vidējās izglītības programmas (pēc.9.kl.)</c:v>
                </c:pt>
                <c:pt idx="4">
                  <c:v>Profesionālās vidējās izglītības programmas (pēc.12.kl.)</c:v>
                </c:pt>
                <c:pt idx="5">
                  <c:v>Profesinālās tālākizglītības programmas</c:v>
                </c:pt>
                <c:pt idx="6">
                  <c:v>Profesionālās pilnveides izglītības programmas</c:v>
                </c:pt>
              </c:strCache>
            </c:strRef>
          </c:cat>
          <c:val>
            <c:numRef>
              <c:f>[ILGA_parskats_Profesionali_2010_2012_.xlsx]Sheet1!$E$142:$E$148</c:f>
              <c:numCache>
                <c:formatCode>General</c:formatCode>
                <c:ptCount val="7"/>
                <c:pt idx="0">
                  <c:v>63</c:v>
                </c:pt>
                <c:pt idx="1">
                  <c:v>36</c:v>
                </c:pt>
                <c:pt idx="2">
                  <c:v>74</c:v>
                </c:pt>
                <c:pt idx="3">
                  <c:v>168</c:v>
                </c:pt>
                <c:pt idx="4">
                  <c:v>158</c:v>
                </c:pt>
                <c:pt idx="5">
                  <c:v>264</c:v>
                </c:pt>
                <c:pt idx="6">
                  <c:v>242</c:v>
                </c:pt>
              </c:numCache>
            </c:numRef>
          </c:val>
        </c:ser>
        <c:dLbls>
          <c:showLegendKey val="0"/>
          <c:showVal val="0"/>
          <c:showCatName val="0"/>
          <c:showSerName val="0"/>
          <c:showPercent val="0"/>
          <c:showBubbleSize val="0"/>
        </c:dLbls>
        <c:gapWidth val="75"/>
        <c:overlap val="-25"/>
        <c:axId val="92367104"/>
        <c:axId val="92377088"/>
      </c:barChart>
      <c:catAx>
        <c:axId val="92367104"/>
        <c:scaling>
          <c:orientation val="minMax"/>
        </c:scaling>
        <c:delete val="0"/>
        <c:axPos val="b"/>
        <c:majorTickMark val="none"/>
        <c:minorTickMark val="none"/>
        <c:tickLblPos val="nextTo"/>
        <c:crossAx val="92377088"/>
        <c:crosses val="autoZero"/>
        <c:auto val="1"/>
        <c:lblAlgn val="ctr"/>
        <c:lblOffset val="100"/>
        <c:noMultiLvlLbl val="0"/>
      </c:catAx>
      <c:valAx>
        <c:axId val="92377088"/>
        <c:scaling>
          <c:orientation val="minMax"/>
        </c:scaling>
        <c:delete val="0"/>
        <c:axPos val="l"/>
        <c:majorGridlines/>
        <c:numFmt formatCode="General" sourceLinked="1"/>
        <c:majorTickMark val="none"/>
        <c:minorTickMark val="none"/>
        <c:tickLblPos val="nextTo"/>
        <c:spPr>
          <a:ln w="9525">
            <a:noFill/>
          </a:ln>
        </c:spPr>
        <c:crossAx val="92367104"/>
        <c:crosses val="autoZero"/>
        <c:crossBetween val="between"/>
      </c:valAx>
      <c:dTable>
        <c:showHorzBorder val="1"/>
        <c:showVertBorder val="1"/>
        <c:showOutline val="1"/>
        <c:showKeys val="0"/>
        <c:txPr>
          <a:bodyPr/>
          <a:lstStyle/>
          <a:p>
            <a:pPr rtl="0">
              <a:defRPr sz="1200"/>
            </a:pPr>
            <a:endParaRPr lang="lv-LV"/>
          </a:p>
        </c:txPr>
      </c:dTable>
    </c:plotArea>
    <c:legend>
      <c:legendPos val="b"/>
      <c:layout/>
      <c:overlay val="0"/>
      <c:txPr>
        <a:bodyPr/>
        <a:lstStyle/>
        <a:p>
          <a:pPr>
            <a:defRPr sz="1200"/>
          </a:pPr>
          <a:endParaRPr lang="lv-LV"/>
        </a:p>
      </c:txPr>
    </c:legend>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endParaRPr lang="en-US" dirty="0"/>
          </a:p>
        </c:rich>
      </c:tx>
      <c:layout/>
      <c:overlay val="0"/>
    </c:title>
    <c:autoTitleDeleted val="0"/>
    <c:plotArea>
      <c:layout>
        <c:manualLayout>
          <c:layoutTarget val="inner"/>
          <c:xMode val="edge"/>
          <c:yMode val="edge"/>
          <c:x val="3.4591194968553458E-2"/>
          <c:y val="5.4017233459486835E-3"/>
          <c:w val="0.9308176100628931"/>
          <c:h val="0.92430251860211854"/>
        </c:manualLayout>
      </c:layout>
      <c:barChart>
        <c:barDir val="col"/>
        <c:grouping val="clustered"/>
        <c:varyColors val="0"/>
        <c:ser>
          <c:idx val="0"/>
          <c:order val="0"/>
          <c:tx>
            <c:strRef>
              <c:f>[ILGA_parskats_Profesionali_2010_2012_.xlsx]Sheet1!$B$168</c:f>
              <c:strCache>
                <c:ptCount val="1"/>
                <c:pt idx="0">
                  <c:v>Profesionālās ievirzes izglītības programmu īstenošanai izsniegtās licences</c:v>
                </c:pt>
              </c:strCache>
            </c:strRef>
          </c:tx>
          <c:invertIfNegative val="0"/>
          <c:dLbls>
            <c:txPr>
              <a:bodyPr/>
              <a:lstStyle/>
              <a:p>
                <a:pPr>
                  <a:defRPr sz="1400"/>
                </a:pPr>
                <a:endParaRPr lang="lv-LV"/>
              </a:p>
            </c:txPr>
            <c:showLegendKey val="0"/>
            <c:showVal val="1"/>
            <c:showCatName val="0"/>
            <c:showSerName val="0"/>
            <c:showPercent val="0"/>
            <c:showBubbleSize val="0"/>
            <c:showLeaderLines val="0"/>
          </c:dLbls>
          <c:cat>
            <c:strRef>
              <c:f>[ILGA_parskats_Profesionali_2010_2012_.xlsx]Sheet1!$C$167:$E$167</c:f>
              <c:strCache>
                <c:ptCount val="3"/>
                <c:pt idx="0">
                  <c:v>2010.</c:v>
                </c:pt>
                <c:pt idx="1">
                  <c:v>2011.</c:v>
                </c:pt>
                <c:pt idx="2">
                  <c:v>2012.</c:v>
                </c:pt>
              </c:strCache>
            </c:strRef>
          </c:cat>
          <c:val>
            <c:numRef>
              <c:f>[ILGA_parskats_Profesionali_2010_2012_.xlsx]Sheet1!$C$168:$E$168</c:f>
              <c:numCache>
                <c:formatCode>General</c:formatCode>
                <c:ptCount val="3"/>
                <c:pt idx="0">
                  <c:v>2201</c:v>
                </c:pt>
                <c:pt idx="1">
                  <c:v>488</c:v>
                </c:pt>
                <c:pt idx="2">
                  <c:v>317</c:v>
                </c:pt>
              </c:numCache>
            </c:numRef>
          </c:val>
        </c:ser>
        <c:dLbls>
          <c:showLegendKey val="0"/>
          <c:showVal val="1"/>
          <c:showCatName val="0"/>
          <c:showSerName val="0"/>
          <c:showPercent val="0"/>
          <c:showBubbleSize val="0"/>
        </c:dLbls>
        <c:gapWidth val="150"/>
        <c:overlap val="-25"/>
        <c:axId val="92384256"/>
        <c:axId val="92545792"/>
      </c:barChart>
      <c:catAx>
        <c:axId val="92384256"/>
        <c:scaling>
          <c:orientation val="minMax"/>
        </c:scaling>
        <c:delete val="0"/>
        <c:axPos val="b"/>
        <c:majorTickMark val="none"/>
        <c:minorTickMark val="none"/>
        <c:tickLblPos val="nextTo"/>
        <c:txPr>
          <a:bodyPr/>
          <a:lstStyle/>
          <a:p>
            <a:pPr>
              <a:defRPr sz="1400"/>
            </a:pPr>
            <a:endParaRPr lang="lv-LV"/>
          </a:p>
        </c:txPr>
        <c:crossAx val="92545792"/>
        <c:crosses val="autoZero"/>
        <c:auto val="1"/>
        <c:lblAlgn val="ctr"/>
        <c:lblOffset val="100"/>
        <c:noMultiLvlLbl val="0"/>
      </c:catAx>
      <c:valAx>
        <c:axId val="92545792"/>
        <c:scaling>
          <c:orientation val="minMax"/>
        </c:scaling>
        <c:delete val="1"/>
        <c:axPos val="l"/>
        <c:numFmt formatCode="General" sourceLinked="1"/>
        <c:majorTickMark val="none"/>
        <c:minorTickMark val="none"/>
        <c:tickLblPos val="none"/>
        <c:crossAx val="92384256"/>
        <c:crosses val="autoZero"/>
        <c:crossBetween val="between"/>
      </c:valAx>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rAngAx val="1"/>
    </c:view3D>
    <c:floor>
      <c:thickness val="0"/>
    </c:floor>
    <c:sideWall>
      <c:thickness val="0"/>
    </c:sideWall>
    <c:backWall>
      <c:thickness val="0"/>
    </c:backWall>
    <c:plotArea>
      <c:layout>
        <c:manualLayout>
          <c:layoutTarget val="inner"/>
          <c:xMode val="edge"/>
          <c:yMode val="edge"/>
          <c:x val="1.6996643552703718E-2"/>
          <c:y val="8.9789000052625731E-3"/>
          <c:w val="0.98300335644729631"/>
          <c:h val="0.63724294697062256"/>
        </c:manualLayout>
      </c:layout>
      <c:bar3DChart>
        <c:barDir val="col"/>
        <c:grouping val="clustered"/>
        <c:varyColors val="0"/>
        <c:ser>
          <c:idx val="0"/>
          <c:order val="0"/>
          <c:invertIfNegative val="0"/>
          <c:dPt>
            <c:idx val="1"/>
            <c:invertIfNegative val="0"/>
            <c:bubble3D val="0"/>
            <c:spPr>
              <a:solidFill>
                <a:srgbClr val="F79646">
                  <a:lumMod val="75000"/>
                </a:srgbClr>
              </a:solidFill>
            </c:spPr>
          </c:dPt>
          <c:dPt>
            <c:idx val="2"/>
            <c:invertIfNegative val="0"/>
            <c:bubble3D val="0"/>
            <c:spPr>
              <a:solidFill>
                <a:sysClr val="window" lastClr="FFFFFF">
                  <a:lumMod val="75000"/>
                </a:sysClr>
              </a:solidFill>
            </c:spPr>
          </c:dPt>
          <c:dPt>
            <c:idx val="4"/>
            <c:invertIfNegative val="0"/>
            <c:bubble3D val="0"/>
            <c:spPr>
              <a:solidFill>
                <a:srgbClr val="FFC000"/>
              </a:solidFill>
            </c:spPr>
          </c:dPt>
          <c:cat>
            <c:strRef>
              <c:f>[ILGA_parskats_Profesionali_2010_2012_.xlsx]Sheet1!$B$123:$B$133</c:f>
              <c:strCache>
                <c:ptCount val="11"/>
                <c:pt idx="0">
                  <c:v>Frizieris</c:v>
                </c:pt>
                <c:pt idx="1">
                  <c:v>Galdnieks galdnieka palīgs</c:v>
                </c:pt>
                <c:pt idx="2">
                  <c:v>Dizaina speciālists</c:v>
                </c:pt>
                <c:pt idx="3">
                  <c:v>Mājkalpotājs</c:v>
                </c:pt>
                <c:pt idx="4">
                  <c:v>Pavārs, pavāra palīgs</c:v>
                </c:pt>
                <c:pt idx="5">
                  <c:v>Automehāniķis</c:v>
                </c:pt>
                <c:pt idx="6">
                  <c:v>Ēdināšanas pakalpojumu speciālists</c:v>
                </c:pt>
                <c:pt idx="7">
                  <c:v>Informācijas ievadīšanas operators</c:v>
                </c:pt>
                <c:pt idx="8">
                  <c:v>Datortehniķis</c:v>
                </c:pt>
                <c:pt idx="9">
                  <c:v>Mazumtirdzniecības komercdarbinieks</c:v>
                </c:pt>
                <c:pt idx="10">
                  <c:v>Vizāžists</c:v>
                </c:pt>
              </c:strCache>
            </c:strRef>
          </c:cat>
          <c:val>
            <c:numRef>
              <c:f>[ILGA_parskats_Profesionali_2010_2012_.xlsx]Sheet1!$C$123:$C$133</c:f>
              <c:numCache>
                <c:formatCode>General</c:formatCode>
                <c:ptCount val="11"/>
                <c:pt idx="0">
                  <c:v>22</c:v>
                </c:pt>
                <c:pt idx="1">
                  <c:v>33</c:v>
                </c:pt>
                <c:pt idx="2">
                  <c:v>34</c:v>
                </c:pt>
                <c:pt idx="3">
                  <c:v>20</c:v>
                </c:pt>
                <c:pt idx="4">
                  <c:v>52</c:v>
                </c:pt>
                <c:pt idx="5">
                  <c:v>12</c:v>
                </c:pt>
                <c:pt idx="6">
                  <c:v>10</c:v>
                </c:pt>
                <c:pt idx="7">
                  <c:v>11</c:v>
                </c:pt>
                <c:pt idx="8">
                  <c:v>6</c:v>
                </c:pt>
                <c:pt idx="9">
                  <c:v>14</c:v>
                </c:pt>
                <c:pt idx="10">
                  <c:v>12</c:v>
                </c:pt>
              </c:numCache>
            </c:numRef>
          </c:val>
        </c:ser>
        <c:dLbls>
          <c:showLegendKey val="0"/>
          <c:showVal val="1"/>
          <c:showCatName val="0"/>
          <c:showSerName val="0"/>
          <c:showPercent val="0"/>
          <c:showBubbleSize val="0"/>
        </c:dLbls>
        <c:gapWidth val="150"/>
        <c:shape val="box"/>
        <c:axId val="92590080"/>
        <c:axId val="92591616"/>
        <c:axId val="0"/>
      </c:bar3DChart>
      <c:catAx>
        <c:axId val="92590080"/>
        <c:scaling>
          <c:orientation val="minMax"/>
        </c:scaling>
        <c:delete val="0"/>
        <c:axPos val="b"/>
        <c:majorTickMark val="none"/>
        <c:minorTickMark val="none"/>
        <c:tickLblPos val="nextTo"/>
        <c:txPr>
          <a:bodyPr/>
          <a:lstStyle/>
          <a:p>
            <a:pPr>
              <a:defRPr sz="1200"/>
            </a:pPr>
            <a:endParaRPr lang="lv-LV"/>
          </a:p>
        </c:txPr>
        <c:crossAx val="92591616"/>
        <c:crosses val="autoZero"/>
        <c:auto val="1"/>
        <c:lblAlgn val="ctr"/>
        <c:lblOffset val="100"/>
        <c:noMultiLvlLbl val="0"/>
      </c:catAx>
      <c:valAx>
        <c:axId val="92591616"/>
        <c:scaling>
          <c:orientation val="minMax"/>
        </c:scaling>
        <c:delete val="1"/>
        <c:axPos val="l"/>
        <c:numFmt formatCode="General" sourceLinked="1"/>
        <c:majorTickMark val="none"/>
        <c:minorTickMark val="none"/>
        <c:tickLblPos val="none"/>
        <c:crossAx val="92590080"/>
        <c:crosses val="autoZero"/>
        <c:crossBetween val="between"/>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55739875913845E-2"/>
          <c:y val="3.7556214399995291E-2"/>
          <c:w val="0.91199561116854622"/>
          <c:h val="0.7246604433722531"/>
        </c:manualLayout>
      </c:layout>
      <c:barChart>
        <c:barDir val="col"/>
        <c:grouping val="clustered"/>
        <c:varyColors val="0"/>
        <c:ser>
          <c:idx val="0"/>
          <c:order val="0"/>
          <c:tx>
            <c:strRef>
              <c:f>'[26_08_2013_LRD_Visparejas_izglitibas_licences_2010_2012_.xls]Sheet1'!$B$94</c:f>
              <c:strCache>
                <c:ptCount val="1"/>
                <c:pt idx="0">
                  <c:v>2010</c:v>
                </c:pt>
              </c:strCache>
            </c:strRef>
          </c:tx>
          <c:invertIfNegative val="0"/>
          <c:dLbls>
            <c:dLbl>
              <c:idx val="0"/>
              <c:layout>
                <c:manualLayout>
                  <c:x val="-2.0238914811698413E-3"/>
                  <c:y val="5.8509812842664618E-3"/>
                </c:manualLayout>
              </c:layout>
              <c:dLblPos val="outEnd"/>
              <c:showLegendKey val="0"/>
              <c:showVal val="1"/>
              <c:showCatName val="0"/>
              <c:showSerName val="0"/>
              <c:showPercent val="0"/>
              <c:showBubbleSize val="0"/>
            </c:dLbl>
            <c:dLbl>
              <c:idx val="2"/>
              <c:layout>
                <c:manualLayout>
                  <c:x val="-2.0238914811698413E-3"/>
                  <c:y val="-1.0946094172957855E-2"/>
                </c:manualLayout>
              </c:layout>
              <c:dLblPos val="outEnd"/>
              <c:showLegendKey val="0"/>
              <c:showVal val="1"/>
              <c:showCatName val="0"/>
              <c:showSerName val="0"/>
              <c:showPercent val="0"/>
              <c:showBubbleSize val="0"/>
            </c:dLbl>
            <c:txPr>
              <a:bodyPr/>
              <a:lstStyle/>
              <a:p>
                <a:pPr>
                  <a:defRPr sz="1400" b="1"/>
                </a:pPr>
                <a:endParaRPr lang="lv-LV"/>
              </a:p>
            </c:txPr>
            <c:dLblPos val="inEnd"/>
            <c:showLegendKey val="0"/>
            <c:showVal val="1"/>
            <c:showCatName val="0"/>
            <c:showSerName val="0"/>
            <c:showPercent val="0"/>
            <c:showBubbleSize val="0"/>
            <c:showLeaderLines val="0"/>
          </c:dLbls>
          <c:cat>
            <c:strRef>
              <c:f>'[26_08_2013_LRD_Visparejas_izglitibas_licences_2010_2012_.xls]Sheet1'!$A$95:$A$98</c:f>
              <c:strCache>
                <c:ptCount val="3"/>
                <c:pt idx="0">
                  <c:v>Vispārējās pirmsskolas izglītības programma</c:v>
                </c:pt>
                <c:pt idx="1">
                  <c:v>Vispārējās pirmsskolas  virziena izglītības programma</c:v>
                </c:pt>
                <c:pt idx="2">
                  <c:v>Speciālās pirmsskolas izglītības programma</c:v>
                </c:pt>
              </c:strCache>
            </c:strRef>
          </c:cat>
          <c:val>
            <c:numRef>
              <c:f>'[26_08_2013_LRD_Visparejas_izglitibas_licences_2010_2012_.xls]Sheet1'!$B$95:$B$98</c:f>
              <c:numCache>
                <c:formatCode>General</c:formatCode>
                <c:ptCount val="3"/>
                <c:pt idx="0">
                  <c:v>651</c:v>
                </c:pt>
                <c:pt idx="1">
                  <c:v>0</c:v>
                </c:pt>
                <c:pt idx="2">
                  <c:v>162</c:v>
                </c:pt>
              </c:numCache>
            </c:numRef>
          </c:val>
        </c:ser>
        <c:ser>
          <c:idx val="1"/>
          <c:order val="1"/>
          <c:tx>
            <c:strRef>
              <c:f>'[26_08_2013_LRD_Visparejas_izglitibas_licences_2010_2012_.xls]Sheet1'!$C$94</c:f>
              <c:strCache>
                <c:ptCount val="1"/>
                <c:pt idx="0">
                  <c:v>2011</c:v>
                </c:pt>
              </c:strCache>
            </c:strRef>
          </c:tx>
          <c:invertIfNegative val="0"/>
          <c:dLbls>
            <c:dLbl>
              <c:idx val="0"/>
              <c:layout>
                <c:manualLayout>
                  <c:x val="0"/>
                  <c:y val="8.6504938604705303E-3"/>
                </c:manualLayout>
              </c:layout>
              <c:dLblPos val="outEnd"/>
              <c:showLegendKey val="0"/>
              <c:showVal val="1"/>
              <c:showCatName val="0"/>
              <c:showSerName val="0"/>
              <c:showPercent val="0"/>
              <c:showBubbleSize val="0"/>
            </c:dLbl>
            <c:dLbl>
              <c:idx val="2"/>
              <c:layout>
                <c:manualLayout>
                  <c:x val="0"/>
                  <c:y val="-2.5475564443456899E-3"/>
                </c:manualLayout>
              </c:layout>
              <c:dLblPos val="outEnd"/>
              <c:showLegendKey val="0"/>
              <c:showVal val="1"/>
              <c:showCatName val="0"/>
              <c:showSerName val="0"/>
              <c:showPercent val="0"/>
              <c:showBubbleSize val="0"/>
            </c:dLbl>
            <c:txPr>
              <a:bodyPr/>
              <a:lstStyle/>
              <a:p>
                <a:pPr>
                  <a:defRPr sz="1400" b="0"/>
                </a:pPr>
                <a:endParaRPr lang="lv-LV"/>
              </a:p>
            </c:txPr>
            <c:dLblPos val="inEnd"/>
            <c:showLegendKey val="0"/>
            <c:showVal val="1"/>
            <c:showCatName val="0"/>
            <c:showSerName val="0"/>
            <c:showPercent val="0"/>
            <c:showBubbleSize val="0"/>
            <c:showLeaderLines val="0"/>
          </c:dLbls>
          <c:cat>
            <c:strRef>
              <c:f>'[26_08_2013_LRD_Visparejas_izglitibas_licences_2010_2012_.xls]Sheet1'!$A$95:$A$98</c:f>
              <c:strCache>
                <c:ptCount val="3"/>
                <c:pt idx="0">
                  <c:v>Vispārējās pirmsskolas izglītības programma</c:v>
                </c:pt>
                <c:pt idx="1">
                  <c:v>Vispārējās pirmsskolas  virziena izglītības programma</c:v>
                </c:pt>
                <c:pt idx="2">
                  <c:v>Speciālās pirmsskolas izglītības programma</c:v>
                </c:pt>
              </c:strCache>
            </c:strRef>
          </c:cat>
          <c:val>
            <c:numRef>
              <c:f>'[26_08_2013_LRD_Visparejas_izglitibas_licences_2010_2012_.xls]Sheet1'!$C$95:$C$98</c:f>
              <c:numCache>
                <c:formatCode>General</c:formatCode>
                <c:ptCount val="3"/>
                <c:pt idx="0">
                  <c:v>707</c:v>
                </c:pt>
                <c:pt idx="1">
                  <c:v>2</c:v>
                </c:pt>
                <c:pt idx="2">
                  <c:v>239</c:v>
                </c:pt>
              </c:numCache>
            </c:numRef>
          </c:val>
        </c:ser>
        <c:ser>
          <c:idx val="2"/>
          <c:order val="2"/>
          <c:tx>
            <c:strRef>
              <c:f>'[26_08_2013_LRD_Visparejas_izglitibas_licences_2010_2012_.xls]Sheet1'!$D$94</c:f>
              <c:strCache>
                <c:ptCount val="1"/>
                <c:pt idx="0">
                  <c:v>2012</c:v>
                </c:pt>
              </c:strCache>
            </c:strRef>
          </c:tx>
          <c:invertIfNegative val="0"/>
          <c:dLbls>
            <c:dLbl>
              <c:idx val="0"/>
              <c:layout>
                <c:manualLayout>
                  <c:x val="0"/>
                  <c:y val="5.8509812842664748E-3"/>
                </c:manualLayout>
              </c:layout>
              <c:dLblPos val="outEnd"/>
              <c:showLegendKey val="0"/>
              <c:showVal val="1"/>
              <c:showCatName val="0"/>
              <c:showSerName val="0"/>
              <c:showPercent val="0"/>
              <c:showBubbleSize val="0"/>
            </c:dLbl>
            <c:dLbl>
              <c:idx val="2"/>
              <c:layout>
                <c:manualLayout>
                  <c:x val="0"/>
                  <c:y val="-2.5475564443456899E-3"/>
                </c:manualLayout>
              </c:layout>
              <c:dLblPos val="outEnd"/>
              <c:showLegendKey val="0"/>
              <c:showVal val="1"/>
              <c:showCatName val="0"/>
              <c:showSerName val="0"/>
              <c:showPercent val="0"/>
              <c:showBubbleSize val="0"/>
            </c:dLbl>
            <c:txPr>
              <a:bodyPr/>
              <a:lstStyle/>
              <a:p>
                <a:pPr>
                  <a:defRPr sz="1400" b="0"/>
                </a:pPr>
                <a:endParaRPr lang="lv-LV"/>
              </a:p>
            </c:txPr>
            <c:dLblPos val="inEnd"/>
            <c:showLegendKey val="0"/>
            <c:showVal val="1"/>
            <c:showCatName val="0"/>
            <c:showSerName val="0"/>
            <c:showPercent val="0"/>
            <c:showBubbleSize val="0"/>
            <c:showLeaderLines val="0"/>
          </c:dLbls>
          <c:cat>
            <c:strRef>
              <c:f>'[26_08_2013_LRD_Visparejas_izglitibas_licences_2010_2012_.xls]Sheet1'!$A$95:$A$98</c:f>
              <c:strCache>
                <c:ptCount val="3"/>
                <c:pt idx="0">
                  <c:v>Vispārējās pirmsskolas izglītības programma</c:v>
                </c:pt>
                <c:pt idx="1">
                  <c:v>Vispārējās pirmsskolas  virziena izglītības programma</c:v>
                </c:pt>
                <c:pt idx="2">
                  <c:v>Speciālās pirmsskolas izglītības programma</c:v>
                </c:pt>
              </c:strCache>
            </c:strRef>
          </c:cat>
          <c:val>
            <c:numRef>
              <c:f>'[26_08_2013_LRD_Visparejas_izglitibas_licences_2010_2012_.xls]Sheet1'!$D$95:$D$98</c:f>
              <c:numCache>
                <c:formatCode>General</c:formatCode>
                <c:ptCount val="3"/>
                <c:pt idx="0">
                  <c:v>303</c:v>
                </c:pt>
                <c:pt idx="1">
                  <c:v>0</c:v>
                </c:pt>
                <c:pt idx="2">
                  <c:v>152</c:v>
                </c:pt>
              </c:numCache>
            </c:numRef>
          </c:val>
        </c:ser>
        <c:dLbls>
          <c:dLblPos val="inEnd"/>
          <c:showLegendKey val="0"/>
          <c:showVal val="1"/>
          <c:showCatName val="0"/>
          <c:showSerName val="0"/>
          <c:showPercent val="0"/>
          <c:showBubbleSize val="0"/>
        </c:dLbls>
        <c:gapWidth val="75"/>
        <c:overlap val="-25"/>
        <c:axId val="81875712"/>
        <c:axId val="81877248"/>
      </c:barChart>
      <c:catAx>
        <c:axId val="81875712"/>
        <c:scaling>
          <c:orientation val="minMax"/>
        </c:scaling>
        <c:delete val="0"/>
        <c:axPos val="b"/>
        <c:majorTickMark val="none"/>
        <c:minorTickMark val="none"/>
        <c:tickLblPos val="nextTo"/>
        <c:txPr>
          <a:bodyPr/>
          <a:lstStyle/>
          <a:p>
            <a:pPr>
              <a:defRPr sz="1400" b="1"/>
            </a:pPr>
            <a:endParaRPr lang="lv-LV"/>
          </a:p>
        </c:txPr>
        <c:crossAx val="81877248"/>
        <c:crosses val="autoZero"/>
        <c:auto val="1"/>
        <c:lblAlgn val="ctr"/>
        <c:lblOffset val="100"/>
        <c:noMultiLvlLbl val="0"/>
      </c:catAx>
      <c:valAx>
        <c:axId val="81877248"/>
        <c:scaling>
          <c:orientation val="minMax"/>
        </c:scaling>
        <c:delete val="0"/>
        <c:axPos val="l"/>
        <c:majorGridlines/>
        <c:numFmt formatCode="General" sourceLinked="1"/>
        <c:majorTickMark val="none"/>
        <c:minorTickMark val="none"/>
        <c:tickLblPos val="nextTo"/>
        <c:spPr>
          <a:ln w="9525">
            <a:noFill/>
          </a:ln>
        </c:spPr>
        <c:crossAx val="81875712"/>
        <c:crosses val="autoZero"/>
        <c:crossBetween val="between"/>
      </c:valAx>
    </c:plotArea>
    <c:legend>
      <c:legendPos val="b"/>
      <c:layout>
        <c:manualLayout>
          <c:xMode val="edge"/>
          <c:yMode val="edge"/>
          <c:x val="0.39015113847879856"/>
          <c:y val="0.94937665656196935"/>
          <c:w val="0.30874894821387594"/>
          <c:h val="5.0623343438030696E-2"/>
        </c:manualLayout>
      </c:layout>
      <c:overlay val="0"/>
      <c:txPr>
        <a:bodyPr/>
        <a:lstStyle/>
        <a:p>
          <a:pPr>
            <a:defRPr sz="1400" b="1"/>
          </a:pPr>
          <a:endParaRPr lang="lv-LV"/>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lv-LV" sz="1200" baseline="0" dirty="0" smtClean="0"/>
              <a:t>.</a:t>
            </a:r>
            <a:endParaRPr lang="en-US" sz="1200" dirty="0"/>
          </a:p>
        </c:rich>
      </c:tx>
      <c:layout>
        <c:manualLayout>
          <c:xMode val="edge"/>
          <c:yMode val="edge"/>
          <c:x val="0.11958415665632841"/>
          <c:y val="3.2345013477088951E-2"/>
        </c:manualLayout>
      </c:layout>
      <c:overlay val="0"/>
      <c:spPr>
        <a:noFill/>
        <a:ln w="25400">
          <a:noFill/>
        </a:ln>
      </c:spPr>
    </c:title>
    <c:autoTitleDeleted val="0"/>
    <c:view3D>
      <c:rotX val="15"/>
      <c:rotY val="20"/>
      <c:depthPercent val="100"/>
      <c:rAngAx val="1"/>
    </c:view3D>
    <c:floor>
      <c:thickness val="0"/>
    </c:floor>
    <c:sideWall>
      <c:thickness val="0"/>
    </c:sideWall>
    <c:backWall>
      <c:thickness val="0"/>
    </c:backWall>
    <c:plotArea>
      <c:layout>
        <c:manualLayout>
          <c:layoutTarget val="inner"/>
          <c:xMode val="edge"/>
          <c:yMode val="edge"/>
          <c:x val="0.12013829247675402"/>
          <c:y val="4.4301463097607084E-5"/>
          <c:w val="0.87986170752324599"/>
          <c:h val="0.62420009215540206"/>
        </c:manualLayout>
      </c:layout>
      <c:bar3DChart>
        <c:barDir val="col"/>
        <c:grouping val="clustered"/>
        <c:varyColors val="0"/>
        <c:ser>
          <c:idx val="0"/>
          <c:order val="0"/>
          <c:invertIfNegative val="0"/>
          <c:dPt>
            <c:idx val="4"/>
            <c:invertIfNegative val="0"/>
            <c:bubble3D val="0"/>
            <c:spPr>
              <a:solidFill>
                <a:srgbClr val="92D050"/>
              </a:solidFill>
            </c:spPr>
          </c:dPt>
          <c:dPt>
            <c:idx val="5"/>
            <c:invertIfNegative val="0"/>
            <c:bubble3D val="0"/>
            <c:spPr>
              <a:solidFill>
                <a:srgbClr val="7030A0"/>
              </a:solidFill>
            </c:spPr>
          </c:dPt>
          <c:dPt>
            <c:idx val="7"/>
            <c:invertIfNegative val="0"/>
            <c:bubble3D val="0"/>
            <c:spPr>
              <a:solidFill>
                <a:schemeClr val="accent6">
                  <a:lumMod val="75000"/>
                </a:schemeClr>
              </a:solidFill>
            </c:spPr>
          </c:dPt>
          <c:dLbls>
            <c:dLbl>
              <c:idx val="0"/>
              <c:layout>
                <c:manualLayout>
                  <c:x val="-8.6565120625824703E-3"/>
                  <c:y val="-2.0956342721310774E-2"/>
                </c:manualLayout>
              </c:layout>
              <c:showLegendKey val="0"/>
              <c:showVal val="1"/>
              <c:showCatName val="0"/>
              <c:showSerName val="0"/>
              <c:showPercent val="0"/>
              <c:showBubbleSize val="0"/>
            </c:dLbl>
            <c:dLbl>
              <c:idx val="1"/>
              <c:layout>
                <c:manualLayout>
                  <c:x val="-8.2718047715948668E-3"/>
                  <c:y val="-6.5881387468075571E-3"/>
                </c:manualLayout>
              </c:layout>
              <c:showLegendKey val="0"/>
              <c:showVal val="1"/>
              <c:showCatName val="0"/>
              <c:showSerName val="0"/>
              <c:showPercent val="0"/>
              <c:showBubbleSize val="0"/>
            </c:dLbl>
            <c:dLbl>
              <c:idx val="2"/>
              <c:layout>
                <c:manualLayout>
                  <c:x val="7.7842111767747568E-4"/>
                  <c:y val="-1.8464390064449502E-2"/>
                </c:manualLayout>
              </c:layout>
              <c:showLegendKey val="0"/>
              <c:showVal val="1"/>
              <c:showCatName val="0"/>
              <c:showSerName val="0"/>
              <c:showPercent val="0"/>
              <c:showBubbleSize val="0"/>
            </c:dLbl>
            <c:dLbl>
              <c:idx val="3"/>
              <c:layout>
                <c:manualLayout>
                  <c:x val="-2.303079030648783E-3"/>
                  <c:y val="-2.3539416063558104E-2"/>
                </c:manualLayout>
              </c:layout>
              <c:showLegendKey val="0"/>
              <c:showVal val="1"/>
              <c:showCatName val="0"/>
              <c:showSerName val="0"/>
              <c:showPercent val="0"/>
              <c:showBubbleSize val="0"/>
            </c:dLbl>
            <c:dLbl>
              <c:idx val="4"/>
              <c:layout>
                <c:manualLayout>
                  <c:x val="3.2277115408229497E-3"/>
                  <c:y val="2.5320668045135677E-2"/>
                </c:manualLayout>
              </c:layout>
              <c:showLegendKey val="0"/>
              <c:showVal val="1"/>
              <c:showCatName val="0"/>
              <c:showSerName val="0"/>
              <c:showPercent val="0"/>
              <c:showBubbleSize val="0"/>
            </c:dLbl>
            <c:dLbl>
              <c:idx val="5"/>
              <c:layout>
                <c:manualLayout>
                  <c:x val="1.8189323853322007E-2"/>
                  <c:y val="-3.99499119213872E-2"/>
                </c:manualLayout>
              </c:layout>
              <c:showLegendKey val="0"/>
              <c:showVal val="1"/>
              <c:showCatName val="0"/>
              <c:showSerName val="0"/>
              <c:showPercent val="0"/>
              <c:showBubbleSize val="0"/>
            </c:dLbl>
            <c:dLbl>
              <c:idx val="6"/>
              <c:layout>
                <c:manualLayout>
                  <c:x val="2.1381573150846659E-2"/>
                  <c:y val="-3.3542316644381703E-2"/>
                </c:manualLayout>
              </c:layout>
              <c:showLegendKey val="0"/>
              <c:showVal val="1"/>
              <c:showCatName val="0"/>
              <c:showSerName val="0"/>
              <c:showPercent val="0"/>
              <c:showBubbleSize val="0"/>
            </c:dLbl>
            <c:dLbl>
              <c:idx val="7"/>
              <c:layout>
                <c:manualLayout>
                  <c:x val="2.5232669834140679E-2"/>
                  <c:y val="-1.0897411408479574E-2"/>
                </c:manualLayout>
              </c:layout>
              <c:showLegendKey val="0"/>
              <c:showVal val="1"/>
              <c:showCatName val="0"/>
              <c:showSerName val="0"/>
              <c:showPercent val="0"/>
              <c:showBubbleSize val="0"/>
            </c:dLbl>
            <c:dLbl>
              <c:idx val="8"/>
              <c:layout>
                <c:manualLayout>
                  <c:x val="3.2549792003756059E-2"/>
                  <c:y val="-2.3279637215159441E-2"/>
                </c:manualLayout>
              </c:layout>
              <c:showLegendKey val="0"/>
              <c:showVal val="1"/>
              <c:showCatName val="0"/>
              <c:showSerName val="0"/>
              <c:showPercent val="0"/>
              <c:showBubbleSize val="0"/>
            </c:dLbl>
            <c:spPr>
              <a:noFill/>
              <a:ln w="25400">
                <a:noFill/>
              </a:ln>
            </c:spPr>
            <c:txPr>
              <a:bodyPr/>
              <a:lstStyle/>
              <a:p>
                <a:pPr>
                  <a:defRPr sz="1400" b="1"/>
                </a:pPr>
                <a:endParaRPr lang="lv-LV"/>
              </a:p>
            </c:txPr>
            <c:showLegendKey val="0"/>
            <c:showVal val="1"/>
            <c:showCatName val="0"/>
            <c:showSerName val="0"/>
            <c:showPercent val="0"/>
            <c:showBubbleSize val="0"/>
            <c:showLeaderLines val="0"/>
          </c:dLbls>
          <c:cat>
            <c:strRef>
              <c:f>'[26_08_2013_LRD_Visparejas_izglitibas_licences_2010_2012_.xls]Sheet1'!$A$124:$A$132</c:f>
              <c:strCache>
                <c:ptCount val="9"/>
                <c:pt idx="0">
                  <c:v>ar redzes traucējumiem</c:v>
                </c:pt>
                <c:pt idx="1">
                  <c:v>ar dzirdes traucējumiem</c:v>
                </c:pt>
                <c:pt idx="2">
                  <c:v>ar fiziskās attīstības
 traucējumiem</c:v>
                </c:pt>
                <c:pt idx="3">
                  <c:v>ar somatiskām saslimšanām</c:v>
                </c:pt>
                <c:pt idx="4">
                  <c:v>ar valodas traucējumiem</c:v>
                </c:pt>
                <c:pt idx="5">
                  <c:v>ar jauktiem attīstības traucējumiem</c:v>
                </c:pt>
                <c:pt idx="6">
                  <c:v>ar garīgās veselības traucējumiem</c:v>
                </c:pt>
                <c:pt idx="7">
                  <c:v>ar garīgās attīstības traucējumiem</c:v>
                </c:pt>
                <c:pt idx="8">
                  <c:v>ar smagiem garīgās attīstības traucējumiem</c:v>
                </c:pt>
              </c:strCache>
            </c:strRef>
          </c:cat>
          <c:val>
            <c:numRef>
              <c:f>'[26_08_2013_LRD_Visparejas_izglitibas_licences_2010_2012_.xls]Sheet1'!$B$124:$B$132</c:f>
              <c:numCache>
                <c:formatCode>General</c:formatCode>
                <c:ptCount val="9"/>
                <c:pt idx="0">
                  <c:v>31</c:v>
                </c:pt>
                <c:pt idx="1">
                  <c:v>14</c:v>
                </c:pt>
                <c:pt idx="2">
                  <c:v>50</c:v>
                </c:pt>
                <c:pt idx="3">
                  <c:v>47</c:v>
                </c:pt>
                <c:pt idx="4">
                  <c:v>180</c:v>
                </c:pt>
                <c:pt idx="5">
                  <c:v>109</c:v>
                </c:pt>
                <c:pt idx="6">
                  <c:v>14</c:v>
                </c:pt>
                <c:pt idx="7">
                  <c:v>72</c:v>
                </c:pt>
                <c:pt idx="8">
                  <c:v>36</c:v>
                </c:pt>
              </c:numCache>
            </c:numRef>
          </c:val>
        </c:ser>
        <c:dLbls>
          <c:showLegendKey val="0"/>
          <c:showVal val="1"/>
          <c:showCatName val="0"/>
          <c:showSerName val="0"/>
          <c:showPercent val="0"/>
          <c:showBubbleSize val="0"/>
        </c:dLbls>
        <c:gapWidth val="150"/>
        <c:shape val="box"/>
        <c:axId val="81792000"/>
        <c:axId val="81808384"/>
        <c:axId val="0"/>
      </c:bar3DChart>
      <c:catAx>
        <c:axId val="81792000"/>
        <c:scaling>
          <c:orientation val="minMax"/>
        </c:scaling>
        <c:delete val="0"/>
        <c:axPos val="b"/>
        <c:numFmt formatCode="General" sourceLinked="1"/>
        <c:majorTickMark val="none"/>
        <c:minorTickMark val="none"/>
        <c:tickLblPos val="nextTo"/>
        <c:txPr>
          <a:bodyPr/>
          <a:lstStyle/>
          <a:p>
            <a:pPr>
              <a:defRPr sz="1400" b="1"/>
            </a:pPr>
            <a:endParaRPr lang="lv-LV"/>
          </a:p>
        </c:txPr>
        <c:crossAx val="81808384"/>
        <c:crosses val="autoZero"/>
        <c:auto val="1"/>
        <c:lblAlgn val="ctr"/>
        <c:lblOffset val="100"/>
        <c:noMultiLvlLbl val="0"/>
      </c:catAx>
      <c:valAx>
        <c:axId val="81808384"/>
        <c:scaling>
          <c:orientation val="minMax"/>
        </c:scaling>
        <c:delete val="1"/>
        <c:axPos val="l"/>
        <c:numFmt formatCode="General" sourceLinked="1"/>
        <c:majorTickMark val="out"/>
        <c:minorTickMark val="none"/>
        <c:tickLblPos val="nextTo"/>
        <c:crossAx val="81792000"/>
        <c:crosses val="autoZero"/>
        <c:crossBetween val="between"/>
      </c:valAx>
      <c:spPr>
        <a:noFill/>
        <a:ln w="25400">
          <a:noFill/>
        </a:ln>
      </c:spPr>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668347746994948E-2"/>
          <c:y val="1.4743795590444288E-2"/>
          <c:w val="0.80875462019785971"/>
          <c:h val="0.7659457168381596"/>
        </c:manualLayout>
      </c:layout>
      <c:barChart>
        <c:barDir val="col"/>
        <c:grouping val="clustered"/>
        <c:varyColors val="0"/>
        <c:ser>
          <c:idx val="0"/>
          <c:order val="0"/>
          <c:tx>
            <c:strRef>
              <c:f>[Andra_.xls]Sheet1!$B$1</c:f>
              <c:strCache>
                <c:ptCount val="1"/>
                <c:pt idx="0">
                  <c:v>2010</c:v>
                </c:pt>
              </c:strCache>
            </c:strRef>
          </c:tx>
          <c:invertIfNegative val="0"/>
          <c:dLbls>
            <c:dLbl>
              <c:idx val="0"/>
              <c:layout>
                <c:manualLayout>
                  <c:x val="0"/>
                  <c:y val="1.2297530107004854E-2"/>
                </c:manualLayout>
              </c:layout>
              <c:dLblPos val="outEnd"/>
              <c:showLegendKey val="0"/>
              <c:showVal val="1"/>
              <c:showCatName val="0"/>
              <c:showSerName val="0"/>
              <c:showPercent val="0"/>
              <c:showBubbleSize val="0"/>
            </c:dLbl>
            <c:dLbl>
              <c:idx val="4"/>
              <c:layout>
                <c:manualLayout>
                  <c:x val="-1.956535939254335E-3"/>
                  <c:y val="-7.0306115150067039E-3"/>
                </c:manualLayout>
              </c:layout>
              <c:dLblPos val="outEnd"/>
              <c:showLegendKey val="0"/>
              <c:showVal val="1"/>
              <c:showCatName val="0"/>
              <c:showSerName val="0"/>
              <c:showPercent val="0"/>
              <c:showBubbleSize val="0"/>
            </c:dLbl>
            <c:txPr>
              <a:bodyPr/>
              <a:lstStyle/>
              <a:p>
                <a:pPr>
                  <a:defRPr sz="1400" b="1"/>
                </a:pPr>
                <a:endParaRPr lang="lv-LV"/>
              </a:p>
            </c:txPr>
            <c:dLblPos val="inEnd"/>
            <c:showLegendKey val="0"/>
            <c:showVal val="1"/>
            <c:showCatName val="0"/>
            <c:showSerName val="0"/>
            <c:showPercent val="0"/>
            <c:showBubbleSize val="0"/>
            <c:showLeaderLines val="0"/>
          </c:dLbls>
          <c:cat>
            <c:strRef>
              <c:f>[Andra_.xls]Sheet1!$A$2:$A$7</c:f>
              <c:strCache>
                <c:ptCount val="5"/>
                <c:pt idx="0">
                  <c:v>Pamatizglītības vispārizglītojošais virziena</c:v>
                </c:pt>
                <c:pt idx="1">
                  <c:v>Pamatizglītības humanitārā un sociālā virziena</c:v>
                </c:pt>
                <c:pt idx="2">
                  <c:v>Matematikas dabaszinību un tehnikas virziena</c:v>
                </c:pt>
                <c:pt idx="3">
                  <c:v>Pamatizglītības profesionāli orientētā virziena</c:v>
                </c:pt>
                <c:pt idx="4">
                  <c:v>Speciālās pamatizglītības programma</c:v>
                </c:pt>
              </c:strCache>
            </c:strRef>
          </c:cat>
          <c:val>
            <c:numRef>
              <c:f>[Andra_.xls]Sheet1!$B$2:$B$7</c:f>
              <c:numCache>
                <c:formatCode>General</c:formatCode>
                <c:ptCount val="5"/>
                <c:pt idx="0">
                  <c:v>664</c:v>
                </c:pt>
                <c:pt idx="1">
                  <c:v>12</c:v>
                </c:pt>
                <c:pt idx="2">
                  <c:v>68</c:v>
                </c:pt>
                <c:pt idx="3">
                  <c:v>16</c:v>
                </c:pt>
                <c:pt idx="4">
                  <c:v>385</c:v>
                </c:pt>
              </c:numCache>
            </c:numRef>
          </c:val>
        </c:ser>
        <c:ser>
          <c:idx val="1"/>
          <c:order val="1"/>
          <c:tx>
            <c:strRef>
              <c:f>[Andra_.xls]Sheet1!$C$1</c:f>
              <c:strCache>
                <c:ptCount val="1"/>
                <c:pt idx="0">
                  <c:v>2011</c:v>
                </c:pt>
              </c:strCache>
            </c:strRef>
          </c:tx>
          <c:invertIfNegative val="0"/>
          <c:dLbls>
            <c:dLbl>
              <c:idx val="0"/>
              <c:layout>
                <c:manualLayout>
                  <c:x val="7.8261437570173401E-3"/>
                  <c:y val="5.0494769987505196E-3"/>
                </c:manualLayout>
              </c:layout>
              <c:dLblPos val="outEnd"/>
              <c:showLegendKey val="0"/>
              <c:showVal val="1"/>
              <c:showCatName val="0"/>
              <c:showSerName val="0"/>
              <c:showPercent val="0"/>
              <c:showBubbleSize val="0"/>
            </c:dLbl>
            <c:dLbl>
              <c:idx val="3"/>
              <c:layout>
                <c:manualLayout>
                  <c:x val="3.9130718785086701E-3"/>
                  <c:y val="8.1155366298721748E-3"/>
                </c:manualLayout>
              </c:layout>
              <c:dLblPos val="outEnd"/>
              <c:showLegendKey val="0"/>
              <c:showVal val="1"/>
              <c:showCatName val="0"/>
              <c:showSerName val="0"/>
              <c:showPercent val="0"/>
              <c:showBubbleSize val="0"/>
            </c:dLbl>
            <c:dLbl>
              <c:idx val="4"/>
              <c:layout>
                <c:manualLayout>
                  <c:x val="3.9130718785086701E-3"/>
                  <c:y val="-7.0306115150067039E-3"/>
                </c:manualLayout>
              </c:layout>
              <c:dLblPos val="outEnd"/>
              <c:showLegendKey val="0"/>
              <c:showVal val="1"/>
              <c:showCatName val="0"/>
              <c:showSerName val="0"/>
              <c:showPercent val="0"/>
              <c:showBubbleSize val="0"/>
            </c:dLbl>
            <c:txPr>
              <a:bodyPr/>
              <a:lstStyle/>
              <a:p>
                <a:pPr>
                  <a:defRPr sz="1400" b="1"/>
                </a:pPr>
                <a:endParaRPr lang="lv-LV"/>
              </a:p>
            </c:txPr>
            <c:dLblPos val="inEnd"/>
            <c:showLegendKey val="0"/>
            <c:showVal val="1"/>
            <c:showCatName val="0"/>
            <c:showSerName val="0"/>
            <c:showPercent val="0"/>
            <c:showBubbleSize val="0"/>
            <c:showLeaderLines val="0"/>
          </c:dLbls>
          <c:cat>
            <c:strRef>
              <c:f>[Andra_.xls]Sheet1!$A$2:$A$7</c:f>
              <c:strCache>
                <c:ptCount val="5"/>
                <c:pt idx="0">
                  <c:v>Pamatizglītības vispārizglītojošais virziena</c:v>
                </c:pt>
                <c:pt idx="1">
                  <c:v>Pamatizglītības humanitārā un sociālā virziena</c:v>
                </c:pt>
                <c:pt idx="2">
                  <c:v>Matematikas dabaszinību un tehnikas virziena</c:v>
                </c:pt>
                <c:pt idx="3">
                  <c:v>Pamatizglītības profesionāli orientētā virziena</c:v>
                </c:pt>
                <c:pt idx="4">
                  <c:v>Speciālās pamatizglītības programma</c:v>
                </c:pt>
              </c:strCache>
            </c:strRef>
          </c:cat>
          <c:val>
            <c:numRef>
              <c:f>[Andra_.xls]Sheet1!$C$2:$C$7</c:f>
              <c:numCache>
                <c:formatCode>General</c:formatCode>
                <c:ptCount val="5"/>
                <c:pt idx="0">
                  <c:v>234</c:v>
                </c:pt>
                <c:pt idx="1">
                  <c:v>16</c:v>
                </c:pt>
                <c:pt idx="2">
                  <c:v>7</c:v>
                </c:pt>
                <c:pt idx="3">
                  <c:v>25</c:v>
                </c:pt>
                <c:pt idx="4">
                  <c:v>248</c:v>
                </c:pt>
              </c:numCache>
            </c:numRef>
          </c:val>
        </c:ser>
        <c:ser>
          <c:idx val="2"/>
          <c:order val="2"/>
          <c:tx>
            <c:strRef>
              <c:f>[Andra_.xls]Sheet1!$D$1</c:f>
              <c:strCache>
                <c:ptCount val="1"/>
                <c:pt idx="0">
                  <c:v>2012</c:v>
                </c:pt>
              </c:strCache>
            </c:strRef>
          </c:tx>
          <c:invertIfNegative val="0"/>
          <c:dLbls>
            <c:dLbl>
              <c:idx val="0"/>
              <c:layout>
                <c:manualLayout>
                  <c:x val="5.8696078177630047E-3"/>
                  <c:y val="1.7129565512507831E-2"/>
                </c:manualLayout>
              </c:layout>
              <c:dLblPos val="outEnd"/>
              <c:showLegendKey val="0"/>
              <c:showVal val="1"/>
              <c:showCatName val="0"/>
              <c:showSerName val="0"/>
              <c:showPercent val="0"/>
              <c:showBubbleSize val="0"/>
            </c:dLbl>
            <c:dLbl>
              <c:idx val="4"/>
              <c:layout>
                <c:manualLayout>
                  <c:x val="1.1739215635526009E-2"/>
                  <c:y val="1.2297530107004854E-2"/>
                </c:manualLayout>
              </c:layout>
              <c:dLblPos val="outEnd"/>
              <c:showLegendKey val="0"/>
              <c:showVal val="1"/>
              <c:showCatName val="0"/>
              <c:showSerName val="0"/>
              <c:showPercent val="0"/>
              <c:showBubbleSize val="0"/>
            </c:dLbl>
            <c:txPr>
              <a:bodyPr/>
              <a:lstStyle/>
              <a:p>
                <a:pPr>
                  <a:defRPr sz="1400" b="1"/>
                </a:pPr>
                <a:endParaRPr lang="lv-LV"/>
              </a:p>
            </c:txPr>
            <c:dLblPos val="inEnd"/>
            <c:showLegendKey val="0"/>
            <c:showVal val="1"/>
            <c:showCatName val="0"/>
            <c:showSerName val="0"/>
            <c:showPercent val="0"/>
            <c:showBubbleSize val="0"/>
            <c:showLeaderLines val="0"/>
          </c:dLbls>
          <c:cat>
            <c:strRef>
              <c:f>[Andra_.xls]Sheet1!$A$2:$A$7</c:f>
              <c:strCache>
                <c:ptCount val="5"/>
                <c:pt idx="0">
                  <c:v>Pamatizglītības vispārizglītojošais virziena</c:v>
                </c:pt>
                <c:pt idx="1">
                  <c:v>Pamatizglītības humanitārā un sociālā virziena</c:v>
                </c:pt>
                <c:pt idx="2">
                  <c:v>Matematikas dabaszinību un tehnikas virziena</c:v>
                </c:pt>
                <c:pt idx="3">
                  <c:v>Pamatizglītības profesionāli orientētā virziena</c:v>
                </c:pt>
                <c:pt idx="4">
                  <c:v>Speciālās pamatizglītības programma</c:v>
                </c:pt>
              </c:strCache>
            </c:strRef>
          </c:cat>
          <c:val>
            <c:numRef>
              <c:f>[Andra_.xls]Sheet1!$D$2:$D$7</c:f>
              <c:numCache>
                <c:formatCode>General</c:formatCode>
                <c:ptCount val="5"/>
                <c:pt idx="0">
                  <c:v>208</c:v>
                </c:pt>
                <c:pt idx="1">
                  <c:v>10</c:v>
                </c:pt>
                <c:pt idx="2">
                  <c:v>9</c:v>
                </c:pt>
                <c:pt idx="3">
                  <c:v>18</c:v>
                </c:pt>
                <c:pt idx="4">
                  <c:v>203</c:v>
                </c:pt>
              </c:numCache>
            </c:numRef>
          </c:val>
        </c:ser>
        <c:dLbls>
          <c:dLblPos val="inEnd"/>
          <c:showLegendKey val="0"/>
          <c:showVal val="1"/>
          <c:showCatName val="0"/>
          <c:showSerName val="0"/>
          <c:showPercent val="0"/>
          <c:showBubbleSize val="0"/>
        </c:dLbls>
        <c:gapWidth val="150"/>
        <c:axId val="81849344"/>
        <c:axId val="81675008"/>
      </c:barChart>
      <c:catAx>
        <c:axId val="81849344"/>
        <c:scaling>
          <c:orientation val="minMax"/>
        </c:scaling>
        <c:delete val="0"/>
        <c:axPos val="b"/>
        <c:majorTickMark val="none"/>
        <c:minorTickMark val="none"/>
        <c:tickLblPos val="nextTo"/>
        <c:txPr>
          <a:bodyPr/>
          <a:lstStyle/>
          <a:p>
            <a:pPr>
              <a:defRPr sz="1200"/>
            </a:pPr>
            <a:endParaRPr lang="lv-LV"/>
          </a:p>
        </c:txPr>
        <c:crossAx val="81675008"/>
        <c:crosses val="autoZero"/>
        <c:auto val="1"/>
        <c:lblAlgn val="ctr"/>
        <c:lblOffset val="100"/>
        <c:noMultiLvlLbl val="0"/>
      </c:catAx>
      <c:valAx>
        <c:axId val="81675008"/>
        <c:scaling>
          <c:orientation val="minMax"/>
        </c:scaling>
        <c:delete val="0"/>
        <c:axPos val="l"/>
        <c:majorGridlines/>
        <c:numFmt formatCode="General" sourceLinked="1"/>
        <c:majorTickMark val="none"/>
        <c:minorTickMark val="none"/>
        <c:tickLblPos val="nextTo"/>
        <c:crossAx val="81849344"/>
        <c:crosses val="autoZero"/>
        <c:crossBetween val="between"/>
      </c:valAx>
    </c:plotArea>
    <c:legend>
      <c:legendPos val="r"/>
      <c:layout>
        <c:manualLayout>
          <c:xMode val="edge"/>
          <c:yMode val="edge"/>
          <c:x val="0.41009455460614769"/>
          <c:y val="2.822954983692829E-2"/>
          <c:w val="0.11251067621579451"/>
          <c:h val="0.34189218701727203"/>
        </c:manualLayout>
      </c:layout>
      <c:overlay val="0"/>
      <c:txPr>
        <a:bodyPr/>
        <a:lstStyle/>
        <a:p>
          <a:pPr>
            <a:defRPr sz="1400"/>
          </a:pPr>
          <a:endParaRPr lang="lv-LV"/>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800"/>
            </a:pPr>
            <a:r>
              <a:rPr lang="lv-LV" sz="2800"/>
              <a:t>Licences speciālās pamatizglītības programmas īstenošanai 2010. - 2012.</a:t>
            </a:r>
          </a:p>
        </c:rich>
      </c:tx>
      <c:layout>
        <c:manualLayout>
          <c:xMode val="edge"/>
          <c:yMode val="edge"/>
          <c:x val="0.17706237424547283"/>
          <c:y val="1.9169329073482427E-2"/>
        </c:manualLayout>
      </c:layout>
      <c:overlay val="0"/>
      <c:spPr>
        <a:noFill/>
        <a:ln w="25400">
          <a:noFill/>
        </a:ln>
      </c:spPr>
    </c:title>
    <c:autoTitleDeleted val="0"/>
    <c:view3D>
      <c:rotX val="15"/>
      <c:rotY val="20"/>
      <c:depthPercent val="100"/>
      <c:rAngAx val="1"/>
    </c:view3D>
    <c:floor>
      <c:thickness val="0"/>
    </c:floor>
    <c:sideWall>
      <c:thickness val="0"/>
    </c:sideWall>
    <c:backWall>
      <c:thickness val="0"/>
    </c:backWall>
    <c:plotArea>
      <c:layout>
        <c:manualLayout>
          <c:layoutTarget val="inner"/>
          <c:xMode val="edge"/>
          <c:yMode val="edge"/>
          <c:x val="0.11922785869796142"/>
          <c:y val="0.14811029768622197"/>
          <c:w val="0.87256325807853707"/>
          <c:h val="0.55622825534004994"/>
        </c:manualLayout>
      </c:layout>
      <c:bar3DChart>
        <c:barDir val="col"/>
        <c:grouping val="clustered"/>
        <c:varyColors val="0"/>
        <c:ser>
          <c:idx val="0"/>
          <c:order val="0"/>
          <c:invertIfNegative val="0"/>
          <c:dLbls>
            <c:dLbl>
              <c:idx val="0"/>
              <c:layout>
                <c:manualLayout>
                  <c:x val="-2.1966127473502437E-2"/>
                  <c:y val="-3.1863013928370799E-2"/>
                </c:manualLayout>
              </c:layout>
              <c:showLegendKey val="0"/>
              <c:showVal val="1"/>
              <c:showCatName val="0"/>
              <c:showSerName val="0"/>
              <c:showPercent val="0"/>
              <c:showBubbleSize val="0"/>
            </c:dLbl>
            <c:dLbl>
              <c:idx val="1"/>
              <c:layout>
                <c:manualLayout>
                  <c:x val="-7.1505146363746719E-3"/>
                  <c:y val="-4.0434706045130948E-2"/>
                </c:manualLayout>
              </c:layout>
              <c:showLegendKey val="0"/>
              <c:showVal val="1"/>
              <c:showCatName val="0"/>
              <c:showSerName val="0"/>
              <c:showPercent val="0"/>
              <c:showBubbleSize val="0"/>
            </c:dLbl>
            <c:dLbl>
              <c:idx val="2"/>
              <c:layout>
                <c:manualLayout>
                  <c:x val="-2.8781613565909943E-3"/>
                  <c:y val="-3.0924505043898293E-2"/>
                </c:manualLayout>
              </c:layout>
              <c:showLegendKey val="0"/>
              <c:showVal val="1"/>
              <c:showCatName val="0"/>
              <c:showSerName val="0"/>
              <c:showPercent val="0"/>
              <c:showBubbleSize val="0"/>
            </c:dLbl>
            <c:dLbl>
              <c:idx val="3"/>
              <c:layout>
                <c:manualLayout>
                  <c:x val="6.6659273224649413E-3"/>
                  <c:y val="-2.7014834008368772E-2"/>
                </c:manualLayout>
              </c:layout>
              <c:showLegendKey val="0"/>
              <c:showVal val="1"/>
              <c:showCatName val="0"/>
              <c:showSerName val="0"/>
              <c:showPercent val="0"/>
              <c:showBubbleSize val="0"/>
            </c:dLbl>
            <c:dLbl>
              <c:idx val="4"/>
              <c:layout>
                <c:manualLayout>
                  <c:x val="1.2185659891105186E-2"/>
                  <c:y val="-3.0998968579406806E-2"/>
                </c:manualLayout>
              </c:layout>
              <c:showLegendKey val="0"/>
              <c:showVal val="1"/>
              <c:showCatName val="0"/>
              <c:showSerName val="0"/>
              <c:showPercent val="0"/>
              <c:showBubbleSize val="0"/>
            </c:dLbl>
            <c:dLbl>
              <c:idx val="5"/>
              <c:layout>
                <c:manualLayout>
                  <c:x val="1.8470296846697005E-2"/>
                  <c:y val="-2.6873957049298534E-2"/>
                </c:manualLayout>
              </c:layout>
              <c:showLegendKey val="0"/>
              <c:showVal val="1"/>
              <c:showCatName val="0"/>
              <c:showSerName val="0"/>
              <c:showPercent val="0"/>
              <c:showBubbleSize val="0"/>
            </c:dLbl>
            <c:dLbl>
              <c:idx val="6"/>
              <c:layout>
                <c:manualLayout>
                  <c:x val="3.1273837249217055E-2"/>
                  <c:y val="-4.1373214929603455E-2"/>
                </c:manualLayout>
              </c:layout>
              <c:showLegendKey val="0"/>
              <c:showVal val="1"/>
              <c:showCatName val="0"/>
              <c:showSerName val="0"/>
              <c:showPercent val="0"/>
              <c:showBubbleSize val="0"/>
            </c:dLbl>
            <c:dLbl>
              <c:idx val="7"/>
              <c:layout>
                <c:manualLayout>
                  <c:x val="3.3534118094393182E-2"/>
                  <c:y val="-3.018791980075973E-2"/>
                </c:manualLayout>
              </c:layout>
              <c:showLegendKey val="0"/>
              <c:showVal val="1"/>
              <c:showCatName val="0"/>
              <c:showSerName val="0"/>
              <c:showPercent val="0"/>
              <c:showBubbleSize val="0"/>
            </c:dLbl>
            <c:dLbl>
              <c:idx val="8"/>
              <c:layout>
                <c:manualLayout>
                  <c:x val="3.6277296323875052E-2"/>
                  <c:y val="-2.7610877713768217E-2"/>
                </c:manualLayout>
              </c:layout>
              <c:showLegendKey val="0"/>
              <c:showVal val="1"/>
              <c:showCatName val="0"/>
              <c:showSerName val="0"/>
              <c:showPercent val="0"/>
              <c:showBubbleSize val="0"/>
            </c:dLbl>
            <c:spPr>
              <a:noFill/>
              <a:ln w="25400">
                <a:noFill/>
              </a:ln>
            </c:spPr>
            <c:txPr>
              <a:bodyPr/>
              <a:lstStyle/>
              <a:p>
                <a:pPr>
                  <a:defRPr b="1"/>
                </a:pPr>
                <a:endParaRPr lang="lv-LV"/>
              </a:p>
            </c:txPr>
            <c:showLegendKey val="0"/>
            <c:showVal val="1"/>
            <c:showCatName val="0"/>
            <c:showSerName val="0"/>
            <c:showPercent val="0"/>
            <c:showBubbleSize val="0"/>
            <c:showLeaderLines val="0"/>
          </c:dLbls>
          <c:cat>
            <c:strRef>
              <c:f>'[Chart in Andra_]Sheet1'!$A$166:$A$174</c:f>
              <c:strCache>
                <c:ptCount val="9"/>
                <c:pt idx="0">
                  <c:v>ar redzes traucējumiem</c:v>
                </c:pt>
                <c:pt idx="1">
                  <c:v>ar dzirdes traucējumiem</c:v>
                </c:pt>
                <c:pt idx="2">
                  <c:v>ar fiziskās attīstības
 traucējumiem</c:v>
                </c:pt>
                <c:pt idx="3">
                  <c:v>ar somatiskām saslimšanām</c:v>
                </c:pt>
                <c:pt idx="4">
                  <c:v>ar valodas traucējumiem</c:v>
                </c:pt>
                <c:pt idx="5">
                  <c:v>ar mācīšanās traucējumiem</c:v>
                </c:pt>
                <c:pt idx="6">
                  <c:v>ar garīgās veselības traucējumiem</c:v>
                </c:pt>
                <c:pt idx="7">
                  <c:v>ar garīgās attīstības traucējumiem</c:v>
                </c:pt>
                <c:pt idx="8">
                  <c:v>ar smagiem garīgās attīstības traucējumiem</c:v>
                </c:pt>
              </c:strCache>
            </c:strRef>
          </c:cat>
          <c:val>
            <c:numRef>
              <c:f>'[Chart in Andra_]Sheet1'!$B$166:$B$174</c:f>
              <c:numCache>
                <c:formatCode>General</c:formatCode>
                <c:ptCount val="9"/>
                <c:pt idx="0">
                  <c:v>31</c:v>
                </c:pt>
                <c:pt idx="1">
                  <c:v>8</c:v>
                </c:pt>
                <c:pt idx="2">
                  <c:v>16</c:v>
                </c:pt>
                <c:pt idx="3">
                  <c:v>25</c:v>
                </c:pt>
                <c:pt idx="4">
                  <c:v>24</c:v>
                </c:pt>
                <c:pt idx="5">
                  <c:v>353</c:v>
                </c:pt>
                <c:pt idx="6">
                  <c:v>23</c:v>
                </c:pt>
                <c:pt idx="7">
                  <c:v>280</c:v>
                </c:pt>
                <c:pt idx="8">
                  <c:v>89</c:v>
                </c:pt>
              </c:numCache>
            </c:numRef>
          </c:val>
        </c:ser>
        <c:dLbls>
          <c:showLegendKey val="0"/>
          <c:showVal val="1"/>
          <c:showCatName val="0"/>
          <c:showSerName val="0"/>
          <c:showPercent val="0"/>
          <c:showBubbleSize val="0"/>
        </c:dLbls>
        <c:gapWidth val="150"/>
        <c:shape val="box"/>
        <c:axId val="81695488"/>
        <c:axId val="81698176"/>
        <c:axId val="0"/>
      </c:bar3DChart>
      <c:catAx>
        <c:axId val="81695488"/>
        <c:scaling>
          <c:orientation val="minMax"/>
        </c:scaling>
        <c:delete val="0"/>
        <c:axPos val="b"/>
        <c:numFmt formatCode="General" sourceLinked="1"/>
        <c:majorTickMark val="none"/>
        <c:minorTickMark val="none"/>
        <c:tickLblPos val="nextTo"/>
        <c:txPr>
          <a:bodyPr/>
          <a:lstStyle/>
          <a:p>
            <a:pPr>
              <a:defRPr sz="1400" baseline="0"/>
            </a:pPr>
            <a:endParaRPr lang="lv-LV"/>
          </a:p>
        </c:txPr>
        <c:crossAx val="81698176"/>
        <c:crosses val="autoZero"/>
        <c:auto val="1"/>
        <c:lblAlgn val="ctr"/>
        <c:lblOffset val="100"/>
        <c:noMultiLvlLbl val="0"/>
      </c:catAx>
      <c:valAx>
        <c:axId val="81698176"/>
        <c:scaling>
          <c:orientation val="minMax"/>
        </c:scaling>
        <c:delete val="1"/>
        <c:axPos val="l"/>
        <c:numFmt formatCode="General" sourceLinked="1"/>
        <c:majorTickMark val="out"/>
        <c:minorTickMark val="none"/>
        <c:tickLblPos val="nextTo"/>
        <c:crossAx val="81695488"/>
        <c:crosses val="autoZero"/>
        <c:crossBetween val="between"/>
      </c:valAx>
      <c:spPr>
        <a:noFill/>
        <a:ln w="25400">
          <a:noFill/>
        </a:ln>
      </c:spPr>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121"/>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manualLayout>
          <c:layoutTarget val="inner"/>
          <c:xMode val="edge"/>
          <c:yMode val="edge"/>
          <c:x val="9.8632306148560681E-2"/>
          <c:y val="3.9753545902307154E-2"/>
          <c:w val="0.47178921605198471"/>
          <c:h val="0.91523886234862795"/>
        </c:manualLayout>
      </c:layout>
      <c:bar3DChart>
        <c:barDir val="col"/>
        <c:grouping val="clustered"/>
        <c:varyColors val="0"/>
        <c:ser>
          <c:idx val="0"/>
          <c:order val="0"/>
          <c:tx>
            <c:strRef>
              <c:f>'[20_08_2013_Licences_vispareja_izglitiba_par 2012_gadu_.xls]Sheet1'!$A$96</c:f>
              <c:strCache>
                <c:ptCount val="1"/>
                <c:pt idx="0">
                  <c:v>Kopā</c:v>
                </c:pt>
              </c:strCache>
            </c:strRef>
          </c:tx>
          <c:spPr>
            <a:solidFill>
              <a:srgbClr val="9999FF"/>
            </a:solidFill>
            <a:ln w="12700">
              <a:solidFill>
                <a:srgbClr val="000000"/>
              </a:solidFill>
              <a:prstDash val="solid"/>
            </a:ln>
          </c:spPr>
          <c:invertIfNegative val="0"/>
          <c:dLbls>
            <c:dLbl>
              <c:idx val="0"/>
              <c:layout>
                <c:manualLayout>
                  <c:x val="2.7447606711350518E-3"/>
                  <c:y val="9.263138310242866E-2"/>
                </c:manualLayout>
              </c:layout>
              <c:showLegendKey val="0"/>
              <c:showVal val="1"/>
              <c:showCatName val="0"/>
              <c:showSerName val="0"/>
              <c:showPercent val="0"/>
              <c:showBubbleSize val="0"/>
            </c:dLbl>
            <c:spPr>
              <a:solidFill>
                <a:srgbClr val="FFFF00"/>
              </a:solid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dLbls>
          <c:val>
            <c:numRef>
              <c:f>'[20_08_2013_Licences_vispareja_izglitiba_par 2012_gadu_.xls]Sheet1'!$B$96</c:f>
              <c:numCache>
                <c:formatCode>General</c:formatCode>
                <c:ptCount val="1"/>
                <c:pt idx="0">
                  <c:v>203</c:v>
                </c:pt>
              </c:numCache>
            </c:numRef>
          </c:val>
        </c:ser>
        <c:ser>
          <c:idx val="1"/>
          <c:order val="1"/>
          <c:tx>
            <c:strRef>
              <c:f>'[20_08_2013_Licences_vispareja_izglitiba_par 2012_gadu_.xls]Sheet1'!$A$97</c:f>
              <c:strCache>
                <c:ptCount val="1"/>
                <c:pt idx="0">
                  <c:v>ar redzes traucējumiem</c:v>
                </c:pt>
              </c:strCache>
            </c:strRef>
          </c:tx>
          <c:spPr>
            <a:solidFill>
              <a:srgbClr val="993366"/>
            </a:solidFill>
            <a:ln w="12700">
              <a:solidFill>
                <a:srgbClr val="000000"/>
              </a:solidFill>
              <a:prstDash val="solid"/>
            </a:ln>
          </c:spPr>
          <c:invertIfNegative val="0"/>
          <c:dLbls>
            <c:spPr>
              <a:solidFill>
                <a:srgbClr val="FFFF00"/>
              </a:solid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dLbls>
          <c:val>
            <c:numRef>
              <c:f>'[20_08_2013_Licences_vispareja_izglitiba_par 2012_gadu_.xls]Sheet1'!$B$97</c:f>
              <c:numCache>
                <c:formatCode>General</c:formatCode>
                <c:ptCount val="1"/>
                <c:pt idx="0">
                  <c:v>3</c:v>
                </c:pt>
              </c:numCache>
            </c:numRef>
          </c:val>
        </c:ser>
        <c:ser>
          <c:idx val="2"/>
          <c:order val="2"/>
          <c:tx>
            <c:strRef>
              <c:f>'[20_08_2013_Licences_vispareja_izglitiba_par 2012_gadu_.xls]Sheet1'!$A$98</c:f>
              <c:strCache>
                <c:ptCount val="1"/>
                <c:pt idx="0">
                  <c:v>ar dzirdes traucējumiem</c:v>
                </c:pt>
              </c:strCache>
            </c:strRef>
          </c:tx>
          <c:spPr>
            <a:solidFill>
              <a:srgbClr val="FFFFCC"/>
            </a:solidFill>
            <a:ln w="12700">
              <a:solidFill>
                <a:srgbClr val="000000"/>
              </a:solidFill>
              <a:prstDash val="solid"/>
            </a:ln>
          </c:spPr>
          <c:invertIfNegative val="0"/>
          <c:dLbls>
            <c:dLbl>
              <c:idx val="0"/>
              <c:layout>
                <c:manualLayout>
                  <c:x val="3.922599550162339E-3"/>
                  <c:y val="-3.3465297850426845E-2"/>
                </c:manualLayout>
              </c:layout>
              <c:spPr>
                <a:solidFill>
                  <a:srgbClr val="FFFF00"/>
                </a:solid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dLbl>
            <c:spPr>
              <a:no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dLbls>
          <c:val>
            <c:numRef>
              <c:f>'[20_08_2013_Licences_vispareja_izglitiba_par 2012_gadu_.xls]Sheet1'!$B$98</c:f>
              <c:numCache>
                <c:formatCode>General</c:formatCode>
                <c:ptCount val="1"/>
                <c:pt idx="0">
                  <c:v>4</c:v>
                </c:pt>
              </c:numCache>
            </c:numRef>
          </c:val>
        </c:ser>
        <c:ser>
          <c:idx val="3"/>
          <c:order val="3"/>
          <c:tx>
            <c:strRef>
              <c:f>'[20_08_2013_Licences_vispareja_izglitiba_par 2012_gadu_.xls]Sheet1'!$A$99</c:f>
              <c:strCache>
                <c:ptCount val="1"/>
                <c:pt idx="0">
                  <c:v>ar fiziskās attīstības
 traucējumiem</c:v>
                </c:pt>
              </c:strCache>
            </c:strRef>
          </c:tx>
          <c:spPr>
            <a:solidFill>
              <a:srgbClr val="CCFFFF"/>
            </a:solidFill>
            <a:ln w="12700">
              <a:solidFill>
                <a:srgbClr val="000000"/>
              </a:solidFill>
              <a:prstDash val="solid"/>
            </a:ln>
          </c:spPr>
          <c:invertIfNegative val="0"/>
          <c:dLbls>
            <c:spPr>
              <a:solidFill>
                <a:srgbClr val="FFFF00"/>
              </a:solid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dLbls>
          <c:val>
            <c:numRef>
              <c:f>'[20_08_2013_Licences_vispareja_izglitiba_par 2012_gadu_.xls]Sheet1'!$B$99</c:f>
              <c:numCache>
                <c:formatCode>General</c:formatCode>
                <c:ptCount val="1"/>
                <c:pt idx="0">
                  <c:v>3</c:v>
                </c:pt>
              </c:numCache>
            </c:numRef>
          </c:val>
        </c:ser>
        <c:ser>
          <c:idx val="4"/>
          <c:order val="4"/>
          <c:tx>
            <c:strRef>
              <c:f>'[20_08_2013_Licences_vispareja_izglitiba_par 2012_gadu_.xls]Sheet1'!$A$100</c:f>
              <c:strCache>
                <c:ptCount val="1"/>
                <c:pt idx="0">
                  <c:v>ar somatiskām saslimšanām</c:v>
                </c:pt>
              </c:strCache>
            </c:strRef>
          </c:tx>
          <c:spPr>
            <a:solidFill>
              <a:srgbClr val="660066"/>
            </a:solidFill>
            <a:ln w="12700">
              <a:solidFill>
                <a:srgbClr val="000000"/>
              </a:solidFill>
              <a:prstDash val="solid"/>
            </a:ln>
          </c:spPr>
          <c:invertIfNegative val="0"/>
          <c:dLbls>
            <c:dLbl>
              <c:idx val="0"/>
              <c:layout>
                <c:manualLayout>
                  <c:x val="9.6778956505731845E-3"/>
                  <c:y val="-1.8275424432705356E-2"/>
                </c:manualLayout>
              </c:layout>
              <c:spPr>
                <a:solidFill>
                  <a:srgbClr val="FFFF00"/>
                </a:solid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dLbl>
            <c:spPr>
              <a:no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dLbls>
          <c:val>
            <c:numRef>
              <c:f>'[20_08_2013_Licences_vispareja_izglitiba_par 2012_gadu_.xls]Sheet1'!$B$100</c:f>
              <c:numCache>
                <c:formatCode>General</c:formatCode>
                <c:ptCount val="1"/>
                <c:pt idx="0">
                  <c:v>4</c:v>
                </c:pt>
              </c:numCache>
            </c:numRef>
          </c:val>
        </c:ser>
        <c:ser>
          <c:idx val="5"/>
          <c:order val="5"/>
          <c:tx>
            <c:strRef>
              <c:f>'[20_08_2013_Licences_vispareja_izglitiba_par 2012_gadu_.xls]Sheet1'!$A$101</c:f>
              <c:strCache>
                <c:ptCount val="1"/>
                <c:pt idx="0">
                  <c:v>ar valodas traucējumiem</c:v>
                </c:pt>
              </c:strCache>
            </c:strRef>
          </c:tx>
          <c:spPr>
            <a:solidFill>
              <a:srgbClr val="FF8080"/>
            </a:solidFill>
            <a:ln w="12700">
              <a:solidFill>
                <a:srgbClr val="000000"/>
              </a:solidFill>
              <a:prstDash val="solid"/>
            </a:ln>
          </c:spPr>
          <c:invertIfNegative val="0"/>
          <c:dLbls>
            <c:spPr>
              <a:solidFill>
                <a:srgbClr val="FFFF00"/>
              </a:solid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dLbls>
          <c:val>
            <c:numRef>
              <c:f>'[20_08_2013_Licences_vispareja_izglitiba_par 2012_gadu_.xls]Sheet1'!$B$101</c:f>
              <c:numCache>
                <c:formatCode>General</c:formatCode>
                <c:ptCount val="1"/>
                <c:pt idx="0">
                  <c:v>8</c:v>
                </c:pt>
              </c:numCache>
            </c:numRef>
          </c:val>
        </c:ser>
        <c:ser>
          <c:idx val="6"/>
          <c:order val="6"/>
          <c:tx>
            <c:strRef>
              <c:f>'[20_08_2013_Licences_vispareja_izglitiba_par 2012_gadu_.xls]Sheet1'!$A$102</c:f>
              <c:strCache>
                <c:ptCount val="1"/>
                <c:pt idx="0">
                  <c:v>ar mācīšanās traucējumiem</c:v>
                </c:pt>
              </c:strCache>
            </c:strRef>
          </c:tx>
          <c:spPr>
            <a:solidFill>
              <a:srgbClr val="0066CC"/>
            </a:solidFill>
            <a:ln w="12700">
              <a:solidFill>
                <a:srgbClr val="000000"/>
              </a:solidFill>
              <a:prstDash val="solid"/>
            </a:ln>
          </c:spPr>
          <c:invertIfNegative val="0"/>
          <c:dLbls>
            <c:dLbl>
              <c:idx val="0"/>
              <c:layout>
                <c:manualLayout>
                  <c:x val="9.4472596098588903E-3"/>
                  <c:y val="8.0448652779162105E-2"/>
                </c:manualLayout>
              </c:layout>
              <c:showLegendKey val="0"/>
              <c:showVal val="1"/>
              <c:showCatName val="0"/>
              <c:showSerName val="0"/>
              <c:showPercent val="0"/>
              <c:showBubbleSize val="0"/>
            </c:dLbl>
            <c:spPr>
              <a:solidFill>
                <a:srgbClr val="FFFF00"/>
              </a:solid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dLbls>
          <c:val>
            <c:numRef>
              <c:f>'[20_08_2013_Licences_vispareja_izglitiba_par 2012_gadu_.xls]Sheet1'!$B$102</c:f>
              <c:numCache>
                <c:formatCode>General</c:formatCode>
                <c:ptCount val="1"/>
                <c:pt idx="0">
                  <c:v>102</c:v>
                </c:pt>
              </c:numCache>
            </c:numRef>
          </c:val>
        </c:ser>
        <c:ser>
          <c:idx val="7"/>
          <c:order val="7"/>
          <c:tx>
            <c:strRef>
              <c:f>'[20_08_2013_Licences_vispareja_izglitiba_par 2012_gadu_.xls]Sheet1'!$A$103</c:f>
              <c:strCache>
                <c:ptCount val="1"/>
                <c:pt idx="0">
                  <c:v>ar garīgās veselības traucējumiem</c:v>
                </c:pt>
              </c:strCache>
            </c:strRef>
          </c:tx>
          <c:spPr>
            <a:solidFill>
              <a:srgbClr val="CCCCFF"/>
            </a:solidFill>
            <a:ln w="12700">
              <a:solidFill>
                <a:srgbClr val="000000"/>
              </a:solidFill>
              <a:prstDash val="solid"/>
            </a:ln>
          </c:spPr>
          <c:invertIfNegative val="0"/>
          <c:dLbls>
            <c:spPr>
              <a:solidFill>
                <a:srgbClr val="FFFF00"/>
              </a:solid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dLbls>
          <c:val>
            <c:numRef>
              <c:f>'[20_08_2013_Licences_vispareja_izglitiba_par 2012_gadu_.xls]Sheet1'!$B$103</c:f>
              <c:numCache>
                <c:formatCode>General</c:formatCode>
                <c:ptCount val="1"/>
                <c:pt idx="0">
                  <c:v>6</c:v>
                </c:pt>
              </c:numCache>
            </c:numRef>
          </c:val>
        </c:ser>
        <c:ser>
          <c:idx val="8"/>
          <c:order val="8"/>
          <c:tx>
            <c:strRef>
              <c:f>'[20_08_2013_Licences_vispareja_izglitiba_par 2012_gadu_.xls]Sheet1'!$A$104</c:f>
              <c:strCache>
                <c:ptCount val="1"/>
                <c:pt idx="0">
                  <c:v>ar garīgās attīstības traucējumiem</c:v>
                </c:pt>
              </c:strCache>
            </c:strRef>
          </c:tx>
          <c:spPr>
            <a:solidFill>
              <a:srgbClr val="000080"/>
            </a:solidFill>
            <a:ln w="12700">
              <a:solidFill>
                <a:srgbClr val="000000"/>
              </a:solidFill>
              <a:prstDash val="solid"/>
            </a:ln>
          </c:spPr>
          <c:invertIfNegative val="0"/>
          <c:dLbls>
            <c:dLbl>
              <c:idx val="0"/>
              <c:layout>
                <c:manualLayout>
                  <c:x val="1.5554674440205082E-2"/>
                  <c:y val="7.3994484866606897E-2"/>
                </c:manualLayout>
              </c:layout>
              <c:spPr>
                <a:solidFill>
                  <a:srgbClr val="FFFF00"/>
                </a:solid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dLbl>
            <c:spPr>
              <a:no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dLbls>
          <c:val>
            <c:numRef>
              <c:f>'[20_08_2013_Licences_vispareja_izglitiba_par 2012_gadu_.xls]Sheet1'!$B$104</c:f>
              <c:numCache>
                <c:formatCode>General</c:formatCode>
                <c:ptCount val="1"/>
                <c:pt idx="0">
                  <c:v>62</c:v>
                </c:pt>
              </c:numCache>
            </c:numRef>
          </c:val>
        </c:ser>
        <c:ser>
          <c:idx val="9"/>
          <c:order val="9"/>
          <c:tx>
            <c:strRef>
              <c:f>'[20_08_2013_Licences_vispareja_izglitiba_par 2012_gadu_.xls]Sheet1'!$A$105</c:f>
              <c:strCache>
                <c:ptCount val="1"/>
                <c:pt idx="0">
                  <c:v>ar smagiem garīgās attīstības traucējumiem</c:v>
                </c:pt>
              </c:strCache>
            </c:strRef>
          </c:tx>
          <c:spPr>
            <a:solidFill>
              <a:srgbClr val="FF00FF"/>
            </a:solidFill>
            <a:ln w="12700">
              <a:solidFill>
                <a:srgbClr val="000000"/>
              </a:solidFill>
              <a:prstDash val="solid"/>
            </a:ln>
          </c:spPr>
          <c:invertIfNegative val="0"/>
          <c:dLbls>
            <c:spPr>
              <a:solidFill>
                <a:srgbClr val="FFFF00"/>
              </a:solidFill>
              <a:ln w="25400">
                <a:noFill/>
              </a:ln>
            </c:spPr>
            <c:txPr>
              <a:bodyPr/>
              <a:lstStyle/>
              <a:p>
                <a:pPr>
                  <a:defRPr sz="1025" b="0"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dLbls>
          <c:val>
            <c:numRef>
              <c:f>'[20_08_2013_Licences_vispareja_izglitiba_par 2012_gadu_.xls]Sheet1'!$B$105</c:f>
              <c:numCache>
                <c:formatCode>General</c:formatCode>
                <c:ptCount val="1"/>
                <c:pt idx="0">
                  <c:v>11</c:v>
                </c:pt>
              </c:numCache>
            </c:numRef>
          </c:val>
        </c:ser>
        <c:dLbls>
          <c:showLegendKey val="0"/>
          <c:showVal val="1"/>
          <c:showCatName val="0"/>
          <c:showSerName val="0"/>
          <c:showPercent val="0"/>
          <c:showBubbleSize val="0"/>
        </c:dLbls>
        <c:gapWidth val="150"/>
        <c:shape val="box"/>
        <c:axId val="91943680"/>
        <c:axId val="91945216"/>
        <c:axId val="0"/>
      </c:bar3DChart>
      <c:catAx>
        <c:axId val="91943680"/>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sz="1025" b="0" i="0" u="none" strike="noStrike" baseline="0">
                <a:solidFill>
                  <a:srgbClr val="000000"/>
                </a:solidFill>
                <a:latin typeface="Arial"/>
                <a:ea typeface="Arial"/>
                <a:cs typeface="Arial"/>
              </a:defRPr>
            </a:pPr>
            <a:endParaRPr lang="lv-LV"/>
          </a:p>
        </c:txPr>
        <c:crossAx val="91945216"/>
        <c:crosses val="autoZero"/>
        <c:auto val="1"/>
        <c:lblAlgn val="ctr"/>
        <c:lblOffset val="100"/>
        <c:tickLblSkip val="1"/>
        <c:tickMarkSkip val="1"/>
        <c:noMultiLvlLbl val="0"/>
      </c:catAx>
      <c:valAx>
        <c:axId val="91945216"/>
        <c:scaling>
          <c:orientation val="minMax"/>
        </c:scaling>
        <c:delete val="0"/>
        <c:axPos val="l"/>
        <c:majorGridlines>
          <c:spPr>
            <a:ln w="3175">
              <a:solidFill>
                <a:srgbClr val="000000"/>
              </a:solidFill>
              <a:prstDash val="solid"/>
            </a:ln>
          </c:spPr>
        </c:majorGridlines>
        <c:title>
          <c:tx>
            <c:rich>
              <a:bodyPr/>
              <a:lstStyle/>
              <a:p>
                <a:pPr>
                  <a:defRPr sz="1025" b="1" i="0" u="none" strike="noStrike" baseline="0">
                    <a:solidFill>
                      <a:srgbClr val="000000"/>
                    </a:solidFill>
                    <a:latin typeface="Arial"/>
                    <a:ea typeface="Arial"/>
                    <a:cs typeface="Arial"/>
                  </a:defRPr>
                </a:pPr>
                <a:r>
                  <a:rPr lang="lv-LV"/>
                  <a:t>Licences</a:t>
                </a:r>
              </a:p>
            </c:rich>
          </c:tx>
          <c:layout>
            <c:manualLayout>
              <c:xMode val="edge"/>
              <c:yMode val="edge"/>
              <c:x val="2.8169038300023295E-2"/>
              <c:y val="0.44303797468354428"/>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25" b="0" i="0" u="none" strike="noStrike" baseline="0">
                <a:solidFill>
                  <a:srgbClr val="000000"/>
                </a:solidFill>
                <a:latin typeface="Arial"/>
                <a:ea typeface="Arial"/>
                <a:cs typeface="Arial"/>
              </a:defRPr>
            </a:pPr>
            <a:endParaRPr lang="lv-LV"/>
          </a:p>
        </c:txPr>
        <c:crossAx val="91943680"/>
        <c:crosses val="autoZero"/>
        <c:crossBetween val="between"/>
      </c:valAx>
      <c:spPr>
        <a:noFill/>
        <a:ln w="25400">
          <a:noFill/>
        </a:ln>
      </c:spPr>
    </c:plotArea>
    <c:legend>
      <c:legendPos val="r"/>
      <c:layout>
        <c:manualLayout>
          <c:xMode val="edge"/>
          <c:yMode val="edge"/>
          <c:x val="0.60311162940774921"/>
          <c:y val="1.2805614191015811E-2"/>
          <c:w val="0.38456527739957252"/>
          <c:h val="0.97329741139873349"/>
        </c:manualLayout>
      </c:layout>
      <c:overlay val="0"/>
      <c:spPr>
        <a:solidFill>
          <a:srgbClr val="FFFFFF"/>
        </a:solidFill>
        <a:ln w="3175">
          <a:noFill/>
          <a:prstDash val="solid"/>
        </a:ln>
      </c:spPr>
      <c:txPr>
        <a:bodyPr/>
        <a:lstStyle/>
        <a:p>
          <a:pPr>
            <a:defRPr sz="1400" b="0" i="0" u="none" strike="noStrike" baseline="0">
              <a:solidFill>
                <a:srgbClr val="000000"/>
              </a:solidFill>
              <a:latin typeface="Arial"/>
              <a:ea typeface="Arial"/>
              <a:cs typeface="Arial"/>
            </a:defRPr>
          </a:pPr>
          <a:endParaRPr lang="lv-LV"/>
        </a:p>
      </c:txPr>
    </c:legend>
    <c:plotVisOnly val="1"/>
    <c:dispBlanksAs val="gap"/>
    <c:showDLblsOverMax val="0"/>
  </c:chart>
  <c:spPr>
    <a:solidFill>
      <a:srgbClr val="FFFFFF"/>
    </a:solidFill>
    <a:ln w="0">
      <a:solidFill>
        <a:schemeClr val="bg1"/>
      </a:solidFill>
      <a:prstDash val="solid"/>
    </a:ln>
  </c:spPr>
  <c:txPr>
    <a:bodyPr/>
    <a:lstStyle/>
    <a:p>
      <a:pPr>
        <a:defRPr sz="1025" b="0" i="0" u="none" strike="noStrike" baseline="0">
          <a:solidFill>
            <a:srgbClr val="000000"/>
          </a:solidFill>
          <a:latin typeface="Arial"/>
          <a:ea typeface="Arial"/>
          <a:cs typeface="Arial"/>
        </a:defRPr>
      </a:pPr>
      <a:endParaRPr lang="lv-LV"/>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lv-LV" dirty="0" smtClean="0"/>
              <a:t>Licencētas 689 vispārējās</a:t>
            </a:r>
            <a:r>
              <a:rPr lang="lv-LV" baseline="0" dirty="0" smtClean="0"/>
              <a:t> vidējās </a:t>
            </a:r>
          </a:p>
          <a:p>
            <a:pPr>
              <a:defRPr/>
            </a:pPr>
            <a:r>
              <a:rPr lang="lv-LV" baseline="0" dirty="0" smtClean="0"/>
              <a:t>izglītības programmas</a:t>
            </a:r>
            <a:endParaRPr lang="lv-LV" dirty="0"/>
          </a:p>
        </c:rich>
      </c:tx>
      <c:layout>
        <c:manualLayout>
          <c:xMode val="edge"/>
          <c:yMode val="edge"/>
          <c:x val="0.2482067209923535"/>
          <c:y val="3.9361992811609521E-2"/>
        </c:manualLayout>
      </c:layout>
      <c:overlay val="0"/>
    </c:title>
    <c:autoTitleDeleted val="0"/>
    <c:plotArea>
      <c:layout>
        <c:manualLayout>
          <c:layoutTarget val="inner"/>
          <c:xMode val="edge"/>
          <c:yMode val="edge"/>
          <c:x val="6.0054377352455342E-2"/>
          <c:y val="1.5509234059720416E-2"/>
          <c:w val="0.91862625764414452"/>
          <c:h val="0.81239153822017018"/>
        </c:manualLayout>
      </c:layout>
      <c:barChart>
        <c:barDir val="col"/>
        <c:grouping val="clustered"/>
        <c:varyColors val="0"/>
        <c:ser>
          <c:idx val="0"/>
          <c:order val="0"/>
          <c:tx>
            <c:strRef>
              <c:f>[Andra_.xls]Sheet1!$B$10</c:f>
              <c:strCache>
                <c:ptCount val="1"/>
                <c:pt idx="0">
                  <c:v>2010</c:v>
                </c:pt>
              </c:strCache>
            </c:strRef>
          </c:tx>
          <c:invertIfNegative val="0"/>
          <c:dLbls>
            <c:dLbl>
              <c:idx val="0"/>
              <c:layout>
                <c:manualLayout>
                  <c:x val="0"/>
                  <c:y val="2.1450319333887828E-4"/>
                </c:manualLayout>
              </c:layout>
              <c:dLblPos val="outEnd"/>
              <c:showLegendKey val="0"/>
              <c:showVal val="1"/>
              <c:showCatName val="0"/>
              <c:showSerName val="0"/>
              <c:showPercent val="0"/>
              <c:showBubbleSize val="0"/>
            </c:dLbl>
            <c:dLbl>
              <c:idx val="1"/>
              <c:layout>
                <c:manualLayout>
                  <c:x val="0"/>
                  <c:y val="4.9812408230916847E-3"/>
                </c:manualLayout>
              </c:layout>
              <c:dLblPos val="outEnd"/>
              <c:showLegendKey val="0"/>
              <c:showVal val="1"/>
              <c:showCatName val="0"/>
              <c:showSerName val="0"/>
              <c:showPercent val="0"/>
              <c:showBubbleSize val="0"/>
            </c:dLbl>
            <c:dLbl>
              <c:idx val="2"/>
              <c:layout>
                <c:manualLayout>
                  <c:x val="1.9170575250092984E-3"/>
                  <c:y val="2.5978720082153032E-3"/>
                </c:manualLayout>
              </c:layout>
              <c:dLblPos val="outEnd"/>
              <c:showLegendKey val="0"/>
              <c:showVal val="1"/>
              <c:showCatName val="0"/>
              <c:showSerName val="0"/>
              <c:showPercent val="0"/>
              <c:showBubbleSize val="0"/>
            </c:dLbl>
            <c:dLbl>
              <c:idx val="3"/>
              <c:layout>
                <c:manualLayout>
                  <c:x val="0"/>
                  <c:y val="2.1450319333879086E-4"/>
                </c:manualLayout>
              </c:layout>
              <c:dLblPos val="outEnd"/>
              <c:showLegendKey val="0"/>
              <c:showVal val="1"/>
              <c:showCatName val="0"/>
              <c:showSerName val="0"/>
              <c:showPercent val="0"/>
              <c:showBubbleSize val="0"/>
            </c:dLbl>
            <c:dLbl>
              <c:idx val="4"/>
              <c:layout>
                <c:manualLayout>
                  <c:x val="0"/>
                  <c:y val="9.7479784528445787E-3"/>
                </c:manualLayout>
              </c:layout>
              <c:dLblPos val="outEnd"/>
              <c:showLegendKey val="0"/>
              <c:showVal val="1"/>
              <c:showCatName val="0"/>
              <c:showSerName val="0"/>
              <c:showPercent val="0"/>
              <c:showBubbleSize val="0"/>
            </c:dLbl>
            <c:txPr>
              <a:bodyPr/>
              <a:lstStyle/>
              <a:p>
                <a:pPr>
                  <a:defRPr sz="1400"/>
                </a:pPr>
                <a:endParaRPr lang="lv-LV"/>
              </a:p>
            </c:txPr>
            <c:dLblPos val="inEnd"/>
            <c:showLegendKey val="0"/>
            <c:showVal val="1"/>
            <c:showCatName val="0"/>
            <c:showSerName val="0"/>
            <c:showPercent val="0"/>
            <c:showBubbleSize val="0"/>
            <c:showLeaderLines val="0"/>
          </c:dLbls>
          <c:cat>
            <c:strRef>
              <c:f>[Andra_.xls]Sheet1!$A$11:$A$16</c:f>
              <c:strCache>
                <c:ptCount val="6"/>
                <c:pt idx="0">
                  <c:v>Kopā, tajā skaitā</c:v>
                </c:pt>
                <c:pt idx="1">
                  <c:v>Vispārējās vidējās izglītības vispārizglītojošā virziena</c:v>
                </c:pt>
                <c:pt idx="2">
                  <c:v>Humanitārā un sociālā virziena</c:v>
                </c:pt>
                <c:pt idx="3">
                  <c:v>Matematikas dabaszinību un tehnikas virziena</c:v>
                </c:pt>
                <c:pt idx="4">
                  <c:v>Profesionāli orientētā virziena</c:v>
                </c:pt>
                <c:pt idx="5">
                  <c:v>Speciālās vispārējās vidējās izglītības programmas</c:v>
                </c:pt>
              </c:strCache>
            </c:strRef>
          </c:cat>
          <c:val>
            <c:numRef>
              <c:f>[Andra_.xls]Sheet1!$B$11:$B$16</c:f>
              <c:numCache>
                <c:formatCode>General</c:formatCode>
                <c:ptCount val="6"/>
                <c:pt idx="0">
                  <c:v>398</c:v>
                </c:pt>
                <c:pt idx="1">
                  <c:v>235</c:v>
                </c:pt>
                <c:pt idx="2">
                  <c:v>48</c:v>
                </c:pt>
                <c:pt idx="3">
                  <c:v>68</c:v>
                </c:pt>
                <c:pt idx="4">
                  <c:v>43</c:v>
                </c:pt>
                <c:pt idx="5">
                  <c:v>5</c:v>
                </c:pt>
              </c:numCache>
            </c:numRef>
          </c:val>
        </c:ser>
        <c:ser>
          <c:idx val="1"/>
          <c:order val="1"/>
          <c:tx>
            <c:strRef>
              <c:f>[Andra_.xls]Sheet1!$C$10</c:f>
              <c:strCache>
                <c:ptCount val="1"/>
                <c:pt idx="0">
                  <c:v>2011</c:v>
                </c:pt>
              </c:strCache>
            </c:strRef>
          </c:tx>
          <c:invertIfNegative val="0"/>
          <c:dLbls>
            <c:dLbl>
              <c:idx val="0"/>
              <c:layout>
                <c:manualLayout>
                  <c:x val="0"/>
                  <c:y val="7.3646096379681534E-3"/>
                </c:manualLayout>
              </c:layout>
              <c:dLblPos val="outEnd"/>
              <c:showLegendKey val="0"/>
              <c:showVal val="1"/>
              <c:showCatName val="0"/>
              <c:showSerName val="0"/>
              <c:showPercent val="0"/>
              <c:showBubbleSize val="0"/>
            </c:dLbl>
            <c:dLbl>
              <c:idx val="1"/>
              <c:layout>
                <c:manualLayout>
                  <c:x val="-3.5145648619638525E-17"/>
                  <c:y val="-4.5522344364139723E-3"/>
                </c:manualLayout>
              </c:layout>
              <c:dLblPos val="outEnd"/>
              <c:showLegendKey val="0"/>
              <c:showVal val="1"/>
              <c:showCatName val="0"/>
              <c:showSerName val="0"/>
              <c:showPercent val="0"/>
              <c:showBubbleSize val="0"/>
            </c:dLbl>
            <c:dLbl>
              <c:idx val="2"/>
              <c:layout>
                <c:manualLayout>
                  <c:x val="0"/>
                  <c:y val="-1.040500004504004E-2"/>
                </c:manualLayout>
              </c:layout>
              <c:dLblPos val="outEnd"/>
              <c:showLegendKey val="0"/>
              <c:showVal val="1"/>
              <c:showCatName val="0"/>
              <c:showSerName val="0"/>
              <c:showPercent val="0"/>
              <c:showBubbleSize val="0"/>
            </c:dLbl>
            <c:dLbl>
              <c:idx val="3"/>
              <c:layout>
                <c:manualLayout>
                  <c:x val="0"/>
                  <c:y val="9.1688385975131886E-3"/>
                </c:manualLayout>
              </c:layout>
              <c:dLblPos val="outEnd"/>
              <c:showLegendKey val="0"/>
              <c:showVal val="1"/>
              <c:showCatName val="0"/>
              <c:showSerName val="0"/>
              <c:showPercent val="0"/>
              <c:showBubbleSize val="0"/>
            </c:dLbl>
            <c:dLbl>
              <c:idx val="4"/>
              <c:layout>
                <c:manualLayout>
                  <c:x val="0"/>
                  <c:y val="4.2694205148376905E-4"/>
                </c:manualLayout>
              </c:layout>
              <c:dLblPos val="outEnd"/>
              <c:showLegendKey val="0"/>
              <c:showVal val="1"/>
              <c:showCatName val="0"/>
              <c:showSerName val="0"/>
              <c:showPercent val="0"/>
              <c:showBubbleSize val="0"/>
            </c:dLbl>
            <c:txPr>
              <a:bodyPr/>
              <a:lstStyle/>
              <a:p>
                <a:pPr>
                  <a:defRPr sz="1400"/>
                </a:pPr>
                <a:endParaRPr lang="lv-LV"/>
              </a:p>
            </c:txPr>
            <c:dLblPos val="inEnd"/>
            <c:showLegendKey val="0"/>
            <c:showVal val="1"/>
            <c:showCatName val="0"/>
            <c:showSerName val="0"/>
            <c:showPercent val="0"/>
            <c:showBubbleSize val="0"/>
            <c:showLeaderLines val="0"/>
          </c:dLbls>
          <c:cat>
            <c:strRef>
              <c:f>[Andra_.xls]Sheet1!$A$11:$A$16</c:f>
              <c:strCache>
                <c:ptCount val="6"/>
                <c:pt idx="0">
                  <c:v>Kopā, tajā skaitā</c:v>
                </c:pt>
                <c:pt idx="1">
                  <c:v>Vispārējās vidējās izglītības vispārizglītojošā virziena</c:v>
                </c:pt>
                <c:pt idx="2">
                  <c:v>Humanitārā un sociālā virziena</c:v>
                </c:pt>
                <c:pt idx="3">
                  <c:v>Matematikas dabaszinību un tehnikas virziena</c:v>
                </c:pt>
                <c:pt idx="4">
                  <c:v>Profesionāli orientētā virziena</c:v>
                </c:pt>
                <c:pt idx="5">
                  <c:v>Speciālās vispārējās vidējās izglītības programmas</c:v>
                </c:pt>
              </c:strCache>
            </c:strRef>
          </c:cat>
          <c:val>
            <c:numRef>
              <c:f>[Andra_.xls]Sheet1!$C$11:$C$16</c:f>
              <c:numCache>
                <c:formatCode>General</c:formatCode>
                <c:ptCount val="6"/>
                <c:pt idx="0">
                  <c:v>155</c:v>
                </c:pt>
                <c:pt idx="1">
                  <c:v>95</c:v>
                </c:pt>
                <c:pt idx="2">
                  <c:v>18</c:v>
                </c:pt>
                <c:pt idx="3">
                  <c:v>13</c:v>
                </c:pt>
                <c:pt idx="4">
                  <c:v>24</c:v>
                </c:pt>
                <c:pt idx="5">
                  <c:v>5</c:v>
                </c:pt>
              </c:numCache>
            </c:numRef>
          </c:val>
        </c:ser>
        <c:ser>
          <c:idx val="2"/>
          <c:order val="2"/>
          <c:tx>
            <c:strRef>
              <c:f>[Andra_.xls]Sheet1!$D$10</c:f>
              <c:strCache>
                <c:ptCount val="1"/>
                <c:pt idx="0">
                  <c:v>2012</c:v>
                </c:pt>
              </c:strCache>
            </c:strRef>
          </c:tx>
          <c:invertIfNegative val="0"/>
          <c:dLbls>
            <c:dLbl>
              <c:idx val="0"/>
              <c:layout>
                <c:manualLayout>
                  <c:x val="-1.9170575250092984E-3"/>
                  <c:y val="7.3646096379681534E-3"/>
                </c:manualLayout>
              </c:layout>
              <c:dLblPos val="outEnd"/>
              <c:showLegendKey val="0"/>
              <c:showVal val="1"/>
              <c:showCatName val="0"/>
              <c:showSerName val="0"/>
              <c:showPercent val="0"/>
              <c:showBubbleSize val="0"/>
            </c:dLbl>
            <c:dLbl>
              <c:idx val="1"/>
              <c:layout>
                <c:manualLayout>
                  <c:x val="0"/>
                  <c:y val="4.9812408230918157E-3"/>
                </c:manualLayout>
              </c:layout>
              <c:dLblPos val="outEnd"/>
              <c:showLegendKey val="0"/>
              <c:showVal val="1"/>
              <c:showCatName val="0"/>
              <c:showSerName val="0"/>
              <c:showPercent val="0"/>
              <c:showBubbleSize val="0"/>
            </c:dLbl>
            <c:dLbl>
              <c:idx val="2"/>
              <c:layout>
                <c:manualLayout>
                  <c:x val="0"/>
                  <c:y val="1.0974193558073128E-2"/>
                </c:manualLayout>
              </c:layout>
              <c:dLblPos val="outEnd"/>
              <c:showLegendKey val="0"/>
              <c:showVal val="1"/>
              <c:showCatName val="0"/>
              <c:showSerName val="0"/>
              <c:showPercent val="0"/>
              <c:showBubbleSize val="0"/>
            </c:dLbl>
            <c:dLbl>
              <c:idx val="3"/>
              <c:layout>
                <c:manualLayout>
                  <c:x val="-1.9170575250092984E-3"/>
                  <c:y val="4.2694205148376905E-4"/>
                </c:manualLayout>
              </c:layout>
              <c:dLblPos val="outEnd"/>
              <c:showLegendKey val="0"/>
              <c:showVal val="1"/>
              <c:showCatName val="0"/>
              <c:showSerName val="0"/>
              <c:showPercent val="0"/>
              <c:showBubbleSize val="0"/>
            </c:dLbl>
            <c:dLbl>
              <c:idx val="4"/>
              <c:layout>
                <c:manualLayout>
                  <c:x val="-1.9170575250092984E-3"/>
                  <c:y val="-5.1313742917453616E-3"/>
                </c:manualLayout>
              </c:layout>
              <c:dLblPos val="outEnd"/>
              <c:showLegendKey val="0"/>
              <c:showVal val="1"/>
              <c:showCatName val="0"/>
              <c:showSerName val="0"/>
              <c:showPercent val="0"/>
              <c:showBubbleSize val="0"/>
            </c:dLbl>
            <c:txPr>
              <a:bodyPr/>
              <a:lstStyle/>
              <a:p>
                <a:pPr>
                  <a:defRPr sz="1400"/>
                </a:pPr>
                <a:endParaRPr lang="lv-LV"/>
              </a:p>
            </c:txPr>
            <c:dLblPos val="inEnd"/>
            <c:showLegendKey val="0"/>
            <c:showVal val="1"/>
            <c:showCatName val="0"/>
            <c:showSerName val="0"/>
            <c:showPercent val="0"/>
            <c:showBubbleSize val="0"/>
            <c:showLeaderLines val="0"/>
          </c:dLbls>
          <c:cat>
            <c:strRef>
              <c:f>[Andra_.xls]Sheet1!$A$11:$A$16</c:f>
              <c:strCache>
                <c:ptCount val="6"/>
                <c:pt idx="0">
                  <c:v>Kopā, tajā skaitā</c:v>
                </c:pt>
                <c:pt idx="1">
                  <c:v>Vispārējās vidējās izglītības vispārizglītojošā virziena</c:v>
                </c:pt>
                <c:pt idx="2">
                  <c:v>Humanitārā un sociālā virziena</c:v>
                </c:pt>
                <c:pt idx="3">
                  <c:v>Matematikas dabaszinību un tehnikas virziena</c:v>
                </c:pt>
                <c:pt idx="4">
                  <c:v>Profesionāli orientētā virziena</c:v>
                </c:pt>
                <c:pt idx="5">
                  <c:v>Speciālās vispārējās vidējās izglītības programmas</c:v>
                </c:pt>
              </c:strCache>
            </c:strRef>
          </c:cat>
          <c:val>
            <c:numRef>
              <c:f>[Andra_.xls]Sheet1!$D$11:$D$16</c:f>
              <c:numCache>
                <c:formatCode>General</c:formatCode>
                <c:ptCount val="6"/>
                <c:pt idx="0">
                  <c:v>140</c:v>
                </c:pt>
                <c:pt idx="1">
                  <c:v>86</c:v>
                </c:pt>
                <c:pt idx="2">
                  <c:v>14</c:v>
                </c:pt>
                <c:pt idx="3">
                  <c:v>24</c:v>
                </c:pt>
                <c:pt idx="4">
                  <c:v>13</c:v>
                </c:pt>
                <c:pt idx="5">
                  <c:v>3</c:v>
                </c:pt>
              </c:numCache>
            </c:numRef>
          </c:val>
        </c:ser>
        <c:dLbls>
          <c:dLblPos val="inEnd"/>
          <c:showLegendKey val="0"/>
          <c:showVal val="1"/>
          <c:showCatName val="0"/>
          <c:showSerName val="0"/>
          <c:showPercent val="0"/>
          <c:showBubbleSize val="0"/>
        </c:dLbls>
        <c:gapWidth val="75"/>
        <c:overlap val="-25"/>
        <c:axId val="91666688"/>
        <c:axId val="91688960"/>
      </c:barChart>
      <c:catAx>
        <c:axId val="91666688"/>
        <c:scaling>
          <c:orientation val="minMax"/>
        </c:scaling>
        <c:delete val="0"/>
        <c:axPos val="b"/>
        <c:majorTickMark val="none"/>
        <c:minorTickMark val="none"/>
        <c:tickLblPos val="nextTo"/>
        <c:txPr>
          <a:bodyPr/>
          <a:lstStyle/>
          <a:p>
            <a:pPr>
              <a:defRPr sz="1200"/>
            </a:pPr>
            <a:endParaRPr lang="lv-LV"/>
          </a:p>
        </c:txPr>
        <c:crossAx val="91688960"/>
        <c:crosses val="autoZero"/>
        <c:auto val="1"/>
        <c:lblAlgn val="ctr"/>
        <c:lblOffset val="100"/>
        <c:noMultiLvlLbl val="0"/>
      </c:catAx>
      <c:valAx>
        <c:axId val="91688960"/>
        <c:scaling>
          <c:orientation val="minMax"/>
        </c:scaling>
        <c:delete val="0"/>
        <c:axPos val="l"/>
        <c:majorGridlines/>
        <c:numFmt formatCode="General" sourceLinked="1"/>
        <c:majorTickMark val="none"/>
        <c:minorTickMark val="none"/>
        <c:tickLblPos val="nextTo"/>
        <c:spPr>
          <a:ln w="9525">
            <a:noFill/>
          </a:ln>
        </c:spPr>
        <c:crossAx val="91666688"/>
        <c:crosses val="autoZero"/>
        <c:crossBetween val="between"/>
      </c:valAx>
    </c:plotArea>
    <c:legend>
      <c:legendPos val="b"/>
      <c:layout>
        <c:manualLayout>
          <c:xMode val="edge"/>
          <c:yMode val="edge"/>
          <c:x val="0.66125623722967974"/>
          <c:y val="0.49658265347942188"/>
          <c:w val="0.30249054452886875"/>
          <c:h val="4.5956776980167903E-2"/>
        </c:manualLayout>
      </c:layout>
      <c:overlay val="0"/>
      <c:txPr>
        <a:bodyPr/>
        <a:lstStyle/>
        <a:p>
          <a:pPr>
            <a:defRPr sz="1400"/>
          </a:pPr>
          <a:endParaRPr lang="lv-LV"/>
        </a:p>
      </c:txPr>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a:lstStyle/>
          <a:p>
            <a:pPr>
              <a:defRPr sz="2400"/>
            </a:pPr>
            <a:r>
              <a:rPr lang="lv-LV" sz="2400" dirty="0"/>
              <a:t>Licencētas 7235 profesionālās izglītības programmas 2010. - 2012. (t.sk. licenču nomaiņa)</a:t>
            </a:r>
          </a:p>
        </c:rich>
      </c:tx>
      <c:layout>
        <c:manualLayout>
          <c:xMode val="edge"/>
          <c:yMode val="edge"/>
          <c:x val="0.13774487222600906"/>
          <c:y val="4.4090630740967543E-2"/>
        </c:manualLayout>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6.1111148006759548E-2"/>
          <c:y val="0.27811062196527331"/>
          <c:w val="0.93888888888888899"/>
          <c:h val="0.64184386014822248"/>
        </c:manualLayout>
      </c:layout>
      <c:bar3DChart>
        <c:barDir val="col"/>
        <c:grouping val="clustered"/>
        <c:varyColors val="0"/>
        <c:ser>
          <c:idx val="0"/>
          <c:order val="0"/>
          <c:tx>
            <c:strRef>
              <c:f>[ILGA_parskats_Profesionali_2010_2012_.xlsx]Sheet1!$B$2</c:f>
              <c:strCache>
                <c:ptCount val="1"/>
                <c:pt idx="0">
                  <c:v>7235</c:v>
                </c:pt>
              </c:strCache>
            </c:strRef>
          </c:tx>
          <c:invertIfNegative val="0"/>
          <c:cat>
            <c:numRef>
              <c:f>[ILGA_parskats_Profesionali_2010_2012_.xlsx]Sheet1!$C$1:$E$1</c:f>
              <c:numCache>
                <c:formatCode>General</c:formatCode>
                <c:ptCount val="3"/>
                <c:pt idx="0">
                  <c:v>2010</c:v>
                </c:pt>
                <c:pt idx="1">
                  <c:v>2011</c:v>
                </c:pt>
                <c:pt idx="2">
                  <c:v>2012</c:v>
                </c:pt>
              </c:numCache>
            </c:numRef>
          </c:cat>
          <c:val>
            <c:numRef>
              <c:f>[ILGA_parskats_Profesionali_2010_2012_.xlsx]Sheet1!$C$2:$E$2</c:f>
              <c:numCache>
                <c:formatCode>General</c:formatCode>
                <c:ptCount val="3"/>
              </c:numCache>
            </c:numRef>
          </c:val>
        </c:ser>
        <c:ser>
          <c:idx val="1"/>
          <c:order val="1"/>
          <c:tx>
            <c:strRef>
              <c:f>[ILGA_parskats_Profesionali_2010_2012_.xlsx]Sheet1!$B$3</c:f>
              <c:strCache>
                <c:ptCount val="1"/>
              </c:strCache>
            </c:strRef>
          </c:tx>
          <c:invertIfNegative val="0"/>
          <c:dLbls>
            <c:dLbl>
              <c:idx val="0"/>
              <c:layout>
                <c:manualLayout>
                  <c:x val="3.0670346303227369E-3"/>
                  <c:y val="-3.6742192284139621E-2"/>
                </c:manualLayout>
              </c:layout>
              <c:showLegendKey val="0"/>
              <c:showVal val="1"/>
              <c:showCatName val="0"/>
              <c:showSerName val="0"/>
              <c:showPercent val="0"/>
              <c:showBubbleSize val="0"/>
            </c:dLbl>
            <c:dLbl>
              <c:idx val="1"/>
              <c:layout>
                <c:manualLayout>
                  <c:x val="7.6675865758067717E-3"/>
                  <c:y val="-2.9393753827311696E-2"/>
                </c:manualLayout>
              </c:layout>
              <c:showLegendKey val="0"/>
              <c:showVal val="1"/>
              <c:showCatName val="0"/>
              <c:showSerName val="0"/>
              <c:showPercent val="0"/>
              <c:showBubbleSize val="0"/>
            </c:dLbl>
            <c:dLbl>
              <c:idx val="2"/>
              <c:layout>
                <c:manualLayout>
                  <c:x val="1.0734621206129594E-2"/>
                  <c:y val="-2.6944274341702389E-2"/>
                </c:manualLayout>
              </c:layout>
              <c:showLegendKey val="0"/>
              <c:showVal val="1"/>
              <c:showCatName val="0"/>
              <c:showSerName val="0"/>
              <c:showPercent val="0"/>
              <c:showBubbleSize val="0"/>
            </c:dLbl>
            <c:txPr>
              <a:bodyPr/>
              <a:lstStyle/>
              <a:p>
                <a:pPr>
                  <a:defRPr sz="1400" b="1"/>
                </a:pPr>
                <a:endParaRPr lang="lv-LV"/>
              </a:p>
            </c:txPr>
            <c:showLegendKey val="0"/>
            <c:showVal val="1"/>
            <c:showCatName val="0"/>
            <c:showSerName val="0"/>
            <c:showPercent val="0"/>
            <c:showBubbleSize val="0"/>
            <c:showLeaderLines val="0"/>
          </c:dLbls>
          <c:cat>
            <c:numRef>
              <c:f>[ILGA_parskats_Profesionali_2010_2012_.xlsx]Sheet1!$C$1:$E$1</c:f>
              <c:numCache>
                <c:formatCode>General</c:formatCode>
                <c:ptCount val="3"/>
                <c:pt idx="0">
                  <c:v>2010</c:v>
                </c:pt>
                <c:pt idx="1">
                  <c:v>2011</c:v>
                </c:pt>
                <c:pt idx="2">
                  <c:v>2012</c:v>
                </c:pt>
              </c:numCache>
            </c:numRef>
          </c:cat>
          <c:val>
            <c:numRef>
              <c:f>[ILGA_parskats_Profesionali_2010_2012_.xlsx]Sheet1!$C$3:$E$3</c:f>
              <c:numCache>
                <c:formatCode>General</c:formatCode>
                <c:ptCount val="3"/>
                <c:pt idx="0">
                  <c:v>4115</c:v>
                </c:pt>
                <c:pt idx="1">
                  <c:v>1798</c:v>
                </c:pt>
                <c:pt idx="2">
                  <c:v>1322</c:v>
                </c:pt>
              </c:numCache>
            </c:numRef>
          </c:val>
        </c:ser>
        <c:dLbls>
          <c:showLegendKey val="0"/>
          <c:showVal val="1"/>
          <c:showCatName val="0"/>
          <c:showSerName val="0"/>
          <c:showPercent val="0"/>
          <c:showBubbleSize val="0"/>
        </c:dLbls>
        <c:gapWidth val="150"/>
        <c:shape val="box"/>
        <c:axId val="91722496"/>
        <c:axId val="91730688"/>
        <c:axId val="0"/>
      </c:bar3DChart>
      <c:catAx>
        <c:axId val="91722496"/>
        <c:scaling>
          <c:orientation val="minMax"/>
        </c:scaling>
        <c:delete val="0"/>
        <c:axPos val="b"/>
        <c:numFmt formatCode="General" sourceLinked="1"/>
        <c:majorTickMark val="none"/>
        <c:minorTickMark val="none"/>
        <c:tickLblPos val="nextTo"/>
        <c:txPr>
          <a:bodyPr/>
          <a:lstStyle/>
          <a:p>
            <a:pPr>
              <a:defRPr sz="1400" b="1"/>
            </a:pPr>
            <a:endParaRPr lang="lv-LV"/>
          </a:p>
        </c:txPr>
        <c:crossAx val="91730688"/>
        <c:crosses val="autoZero"/>
        <c:auto val="1"/>
        <c:lblAlgn val="ctr"/>
        <c:lblOffset val="100"/>
        <c:noMultiLvlLbl val="0"/>
      </c:catAx>
      <c:valAx>
        <c:axId val="91730688"/>
        <c:scaling>
          <c:orientation val="minMax"/>
        </c:scaling>
        <c:delete val="1"/>
        <c:axPos val="l"/>
        <c:numFmt formatCode="General" sourceLinked="1"/>
        <c:majorTickMark val="none"/>
        <c:minorTickMark val="none"/>
        <c:tickLblPos val="none"/>
        <c:crossAx val="91722496"/>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rAngAx val="1"/>
    </c:view3D>
    <c:floor>
      <c:thickness val="0"/>
    </c:floor>
    <c:sideWall>
      <c:thickness val="0"/>
    </c:sideWall>
    <c:backWall>
      <c:thickness val="0"/>
    </c:backWall>
    <c:plotArea>
      <c:layout>
        <c:manualLayout>
          <c:layoutTarget val="inner"/>
          <c:xMode val="edge"/>
          <c:yMode val="edge"/>
          <c:x val="7.744824775685788E-2"/>
          <c:y val="3.0866359269839369E-2"/>
          <c:w val="0.912792887102575"/>
          <c:h val="0.64380707487003319"/>
        </c:manualLayout>
      </c:layout>
      <c:bar3DChart>
        <c:barDir val="col"/>
        <c:grouping val="clustered"/>
        <c:varyColors val="0"/>
        <c:ser>
          <c:idx val="0"/>
          <c:order val="0"/>
          <c:tx>
            <c:strRef>
              <c:f>[ILGA_parskats_Profesionali_2010_2012_.xlsx]Sheet1!$C$16</c:f>
              <c:strCache>
                <c:ptCount val="1"/>
                <c:pt idx="0">
                  <c:v>2010</c:v>
                </c:pt>
              </c:strCache>
            </c:strRef>
          </c:tx>
          <c:invertIfNegative val="0"/>
          <c:cat>
            <c:strRef>
              <c:f>[ILGA_parskats_Profesionali_2010_2012_.xlsx]Sheet1!$B$17:$B$21</c:f>
              <c:strCache>
                <c:ptCount val="5"/>
                <c:pt idx="0">
                  <c:v>Kopā, t.sk.</c:v>
                </c:pt>
                <c:pt idx="1">
                  <c:v>Sākotnējās profesionālās  izglītības programmas (pēc 9 vai 12.klases)</c:v>
                </c:pt>
                <c:pt idx="2">
                  <c:v>Profesionālās tālākizglītības 
programmas</c:v>
                </c:pt>
                <c:pt idx="3">
                  <c:v>Profesionālās pilnveides
izglītības programmas</c:v>
                </c:pt>
                <c:pt idx="4">
                  <c:v>Profesionālās ievirzes izglītības programmas </c:v>
                </c:pt>
              </c:strCache>
            </c:strRef>
          </c:cat>
          <c:val>
            <c:numRef>
              <c:f>[ILGA_parskats_Profesionali_2010_2012_.xlsx]Sheet1!$C$17:$C$21</c:f>
              <c:numCache>
                <c:formatCode>General</c:formatCode>
                <c:ptCount val="5"/>
                <c:pt idx="0">
                  <c:v>4115</c:v>
                </c:pt>
                <c:pt idx="1">
                  <c:v>694</c:v>
                </c:pt>
                <c:pt idx="2">
                  <c:v>479</c:v>
                </c:pt>
                <c:pt idx="3">
                  <c:v>741</c:v>
                </c:pt>
                <c:pt idx="4">
                  <c:v>2201</c:v>
                </c:pt>
              </c:numCache>
            </c:numRef>
          </c:val>
        </c:ser>
        <c:ser>
          <c:idx val="1"/>
          <c:order val="1"/>
          <c:tx>
            <c:strRef>
              <c:f>[ILGA_parskats_Profesionali_2010_2012_.xlsx]Sheet1!$D$16</c:f>
              <c:strCache>
                <c:ptCount val="1"/>
                <c:pt idx="0">
                  <c:v>2011</c:v>
                </c:pt>
              </c:strCache>
            </c:strRef>
          </c:tx>
          <c:invertIfNegative val="0"/>
          <c:cat>
            <c:strRef>
              <c:f>[ILGA_parskats_Profesionali_2010_2012_.xlsx]Sheet1!$B$17:$B$21</c:f>
              <c:strCache>
                <c:ptCount val="5"/>
                <c:pt idx="0">
                  <c:v>Kopā, t.sk.</c:v>
                </c:pt>
                <c:pt idx="1">
                  <c:v>Sākotnējās profesionālās  izglītības programmas (pēc 9 vai 12.klases)</c:v>
                </c:pt>
                <c:pt idx="2">
                  <c:v>Profesionālās tālākizglītības 
programmas</c:v>
                </c:pt>
                <c:pt idx="3">
                  <c:v>Profesionālās pilnveides
izglītības programmas</c:v>
                </c:pt>
                <c:pt idx="4">
                  <c:v>Profesionālās ievirzes izglītības programmas </c:v>
                </c:pt>
              </c:strCache>
            </c:strRef>
          </c:cat>
          <c:val>
            <c:numRef>
              <c:f>[ILGA_parskats_Profesionali_2010_2012_.xlsx]Sheet1!$D$17:$D$21</c:f>
              <c:numCache>
                <c:formatCode>General</c:formatCode>
                <c:ptCount val="5"/>
                <c:pt idx="0">
                  <c:v>1798</c:v>
                </c:pt>
                <c:pt idx="1">
                  <c:v>602</c:v>
                </c:pt>
                <c:pt idx="2">
                  <c:v>342</c:v>
                </c:pt>
                <c:pt idx="3">
                  <c:v>366</c:v>
                </c:pt>
                <c:pt idx="4">
                  <c:v>488</c:v>
                </c:pt>
              </c:numCache>
            </c:numRef>
          </c:val>
        </c:ser>
        <c:ser>
          <c:idx val="2"/>
          <c:order val="2"/>
          <c:tx>
            <c:strRef>
              <c:f>[ILGA_parskats_Profesionali_2010_2012_.xlsx]Sheet1!$E$16</c:f>
              <c:strCache>
                <c:ptCount val="1"/>
                <c:pt idx="0">
                  <c:v>2012</c:v>
                </c:pt>
              </c:strCache>
            </c:strRef>
          </c:tx>
          <c:invertIfNegative val="0"/>
          <c:cat>
            <c:strRef>
              <c:f>[ILGA_parskats_Profesionali_2010_2012_.xlsx]Sheet1!$B$17:$B$21</c:f>
              <c:strCache>
                <c:ptCount val="5"/>
                <c:pt idx="0">
                  <c:v>Kopā, t.sk.</c:v>
                </c:pt>
                <c:pt idx="1">
                  <c:v>Sākotnējās profesionālās  izglītības programmas (pēc 9 vai 12.klases)</c:v>
                </c:pt>
                <c:pt idx="2">
                  <c:v>Profesionālās tālākizglītības 
programmas</c:v>
                </c:pt>
                <c:pt idx="3">
                  <c:v>Profesionālās pilnveides
izglītības programmas</c:v>
                </c:pt>
                <c:pt idx="4">
                  <c:v>Profesionālās ievirzes izglītības programmas </c:v>
                </c:pt>
              </c:strCache>
            </c:strRef>
          </c:cat>
          <c:val>
            <c:numRef>
              <c:f>[ILGA_parskats_Profesionali_2010_2012_.xlsx]Sheet1!$E$17:$E$21</c:f>
              <c:numCache>
                <c:formatCode>General</c:formatCode>
                <c:ptCount val="5"/>
                <c:pt idx="0">
                  <c:v>1322</c:v>
                </c:pt>
                <c:pt idx="1">
                  <c:v>499</c:v>
                </c:pt>
                <c:pt idx="2">
                  <c:v>264</c:v>
                </c:pt>
                <c:pt idx="3">
                  <c:v>242</c:v>
                </c:pt>
                <c:pt idx="4">
                  <c:v>317</c:v>
                </c:pt>
              </c:numCache>
            </c:numRef>
          </c:val>
        </c:ser>
        <c:dLbls>
          <c:showLegendKey val="0"/>
          <c:showVal val="0"/>
          <c:showCatName val="0"/>
          <c:showSerName val="0"/>
          <c:showPercent val="0"/>
          <c:showBubbleSize val="0"/>
        </c:dLbls>
        <c:gapWidth val="150"/>
        <c:shape val="box"/>
        <c:axId val="91823104"/>
        <c:axId val="91853568"/>
        <c:axId val="0"/>
      </c:bar3DChart>
      <c:catAx>
        <c:axId val="91823104"/>
        <c:scaling>
          <c:orientation val="minMax"/>
        </c:scaling>
        <c:delete val="0"/>
        <c:axPos val="b"/>
        <c:majorTickMark val="none"/>
        <c:minorTickMark val="none"/>
        <c:tickLblPos val="nextTo"/>
        <c:crossAx val="91853568"/>
        <c:crosses val="autoZero"/>
        <c:auto val="1"/>
        <c:lblAlgn val="ctr"/>
        <c:lblOffset val="100"/>
        <c:noMultiLvlLbl val="0"/>
      </c:catAx>
      <c:valAx>
        <c:axId val="91853568"/>
        <c:scaling>
          <c:orientation val="minMax"/>
        </c:scaling>
        <c:delete val="1"/>
        <c:axPos val="l"/>
        <c:majorGridlines/>
        <c:numFmt formatCode="General" sourceLinked="1"/>
        <c:majorTickMark val="none"/>
        <c:minorTickMark val="none"/>
        <c:tickLblPos val="none"/>
        <c:crossAx val="91823104"/>
        <c:crosses val="autoZero"/>
        <c:crossBetween val="between"/>
      </c:valAx>
      <c:dTable>
        <c:showHorzBorder val="1"/>
        <c:showVertBorder val="1"/>
        <c:showOutline val="1"/>
        <c:showKeys val="0"/>
        <c:txPr>
          <a:bodyPr/>
          <a:lstStyle/>
          <a:p>
            <a:pPr rtl="0">
              <a:defRPr sz="1400"/>
            </a:pPr>
            <a:endParaRPr lang="lv-LV"/>
          </a:p>
        </c:txPr>
      </c:dTable>
    </c:plotArea>
    <c:legend>
      <c:legendPos val="r"/>
      <c:layout>
        <c:manualLayout>
          <c:xMode val="edge"/>
          <c:yMode val="edge"/>
          <c:x val="0.66398714718095064"/>
          <c:y val="0.14373407279621042"/>
          <c:w val="0.30264596771556818"/>
          <c:h val="0.15222373669426817"/>
        </c:manualLayout>
      </c:layout>
      <c:overlay val="0"/>
      <c:txPr>
        <a:bodyPr/>
        <a:lstStyle/>
        <a:p>
          <a:pPr>
            <a:defRPr sz="1400"/>
          </a:pPr>
          <a:endParaRPr lang="lv-LV"/>
        </a:p>
      </c:txPr>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9468"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2350" y="0"/>
            <a:ext cx="2939468" cy="496332"/>
          </a:xfrm>
          <a:prstGeom prst="rect">
            <a:avLst/>
          </a:prstGeom>
        </p:spPr>
        <p:txBody>
          <a:bodyPr vert="horz" lIns="91440" tIns="45720" rIns="91440" bIns="45720" rtlCol="0"/>
          <a:lstStyle>
            <a:lvl1pPr algn="r">
              <a:defRPr sz="1200"/>
            </a:lvl1pPr>
          </a:lstStyle>
          <a:p>
            <a:fld id="{F92483AE-1A69-4D52-A9CA-70498A3923D8}" type="datetimeFigureOut">
              <a:rPr lang="en-US" smtClean="0"/>
              <a:t>9/30/2013</a:t>
            </a:fld>
            <a:endParaRPr lang="en-US"/>
          </a:p>
        </p:txBody>
      </p:sp>
      <p:sp>
        <p:nvSpPr>
          <p:cNvPr id="4" name="Footer Placeholder 3"/>
          <p:cNvSpPr>
            <a:spLocks noGrp="1"/>
          </p:cNvSpPr>
          <p:nvPr>
            <p:ph type="ftr" sz="quarter" idx="2"/>
          </p:nvPr>
        </p:nvSpPr>
        <p:spPr>
          <a:xfrm>
            <a:off x="0" y="9428583"/>
            <a:ext cx="2939468"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2350" y="9428583"/>
            <a:ext cx="2939468" cy="496332"/>
          </a:xfrm>
          <a:prstGeom prst="rect">
            <a:avLst/>
          </a:prstGeom>
        </p:spPr>
        <p:txBody>
          <a:bodyPr vert="horz" lIns="91440" tIns="45720" rIns="91440" bIns="45720" rtlCol="0" anchor="b"/>
          <a:lstStyle>
            <a:lvl1pPr algn="r">
              <a:defRPr sz="1200"/>
            </a:lvl1pPr>
          </a:lstStyle>
          <a:p>
            <a:fld id="{32D0C1E6-D599-4343-A1B8-C0C2252BBADA}" type="slidenum">
              <a:rPr lang="en-US" smtClean="0"/>
              <a:t>‹#›</a:t>
            </a:fld>
            <a:endParaRPr lang="en-US"/>
          </a:p>
        </p:txBody>
      </p:sp>
    </p:spTree>
    <p:extLst>
      <p:ext uri="{BB962C8B-B14F-4D97-AF65-F5344CB8AC3E}">
        <p14:creationId xmlns:p14="http://schemas.microsoft.com/office/powerpoint/2010/main" val="115041207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86FD2F-A02F-443E-B406-DB9F1F2A9216}" type="datetimeFigureOut">
              <a:rPr lang="en-US" smtClean="0"/>
              <a:t>9/30/2013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75BE3-6464-4114-910B-CB9957D714B2}" type="slidenum">
              <a:rPr lang="en-US" smtClean="0"/>
              <a:t>‹#›</a:t>
            </a:fld>
            <a:endParaRPr lang="en-US"/>
          </a:p>
        </p:txBody>
      </p:sp>
    </p:spTree>
    <p:extLst>
      <p:ext uri="{BB962C8B-B14F-4D97-AF65-F5344CB8AC3E}">
        <p14:creationId xmlns:p14="http://schemas.microsoft.com/office/powerpoint/2010/main" val="319169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6FD2F-A02F-443E-B406-DB9F1F2A9216}" type="datetimeFigureOut">
              <a:rPr lang="en-US" smtClean="0"/>
              <a:t>9/30/2013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75BE3-6464-4114-910B-CB9957D714B2}" type="slidenum">
              <a:rPr lang="en-US" smtClean="0"/>
              <a:t>‹#›</a:t>
            </a:fld>
            <a:endParaRPr lang="en-US"/>
          </a:p>
        </p:txBody>
      </p:sp>
    </p:spTree>
    <p:extLst>
      <p:ext uri="{BB962C8B-B14F-4D97-AF65-F5344CB8AC3E}">
        <p14:creationId xmlns:p14="http://schemas.microsoft.com/office/powerpoint/2010/main" val="332939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6FD2F-A02F-443E-B406-DB9F1F2A9216}" type="datetimeFigureOut">
              <a:rPr lang="en-US" smtClean="0"/>
              <a:t>9/30/2013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75BE3-6464-4114-910B-CB9957D714B2}" type="slidenum">
              <a:rPr lang="en-US" smtClean="0"/>
              <a:t>‹#›</a:t>
            </a:fld>
            <a:endParaRPr lang="en-US"/>
          </a:p>
        </p:txBody>
      </p:sp>
    </p:spTree>
    <p:extLst>
      <p:ext uri="{BB962C8B-B14F-4D97-AF65-F5344CB8AC3E}">
        <p14:creationId xmlns:p14="http://schemas.microsoft.com/office/powerpoint/2010/main" val="4163562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6FD2F-A02F-443E-B406-DB9F1F2A9216}" type="datetimeFigureOut">
              <a:rPr lang="en-US" smtClean="0"/>
              <a:t>9/30/2013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75BE3-6464-4114-910B-CB9957D714B2}" type="slidenum">
              <a:rPr lang="en-US" smtClean="0"/>
              <a:t>‹#›</a:t>
            </a:fld>
            <a:endParaRPr lang="en-US"/>
          </a:p>
        </p:txBody>
      </p:sp>
    </p:spTree>
    <p:extLst>
      <p:ext uri="{BB962C8B-B14F-4D97-AF65-F5344CB8AC3E}">
        <p14:creationId xmlns:p14="http://schemas.microsoft.com/office/powerpoint/2010/main" val="696914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86FD2F-A02F-443E-B406-DB9F1F2A9216}" type="datetimeFigureOut">
              <a:rPr lang="en-US" smtClean="0"/>
              <a:t>9/30/2013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75BE3-6464-4114-910B-CB9957D714B2}" type="slidenum">
              <a:rPr lang="en-US" smtClean="0"/>
              <a:t>‹#›</a:t>
            </a:fld>
            <a:endParaRPr lang="en-US"/>
          </a:p>
        </p:txBody>
      </p:sp>
    </p:spTree>
    <p:extLst>
      <p:ext uri="{BB962C8B-B14F-4D97-AF65-F5344CB8AC3E}">
        <p14:creationId xmlns:p14="http://schemas.microsoft.com/office/powerpoint/2010/main" val="4103692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86FD2F-A02F-443E-B406-DB9F1F2A9216}" type="datetimeFigureOut">
              <a:rPr lang="en-US" smtClean="0"/>
              <a:t>9/30/2013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A75BE3-6464-4114-910B-CB9957D714B2}" type="slidenum">
              <a:rPr lang="en-US" smtClean="0"/>
              <a:t>‹#›</a:t>
            </a:fld>
            <a:endParaRPr lang="en-US"/>
          </a:p>
        </p:txBody>
      </p:sp>
    </p:spTree>
    <p:extLst>
      <p:ext uri="{BB962C8B-B14F-4D97-AF65-F5344CB8AC3E}">
        <p14:creationId xmlns:p14="http://schemas.microsoft.com/office/powerpoint/2010/main" val="3005664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86FD2F-A02F-443E-B406-DB9F1F2A9216}" type="datetimeFigureOut">
              <a:rPr lang="en-US" smtClean="0"/>
              <a:t>9/30/2013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A75BE3-6464-4114-910B-CB9957D714B2}" type="slidenum">
              <a:rPr lang="en-US" smtClean="0"/>
              <a:t>‹#›</a:t>
            </a:fld>
            <a:endParaRPr lang="en-US"/>
          </a:p>
        </p:txBody>
      </p:sp>
    </p:spTree>
    <p:extLst>
      <p:ext uri="{BB962C8B-B14F-4D97-AF65-F5344CB8AC3E}">
        <p14:creationId xmlns:p14="http://schemas.microsoft.com/office/powerpoint/2010/main" val="3216076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86FD2F-A02F-443E-B406-DB9F1F2A9216}" type="datetimeFigureOut">
              <a:rPr lang="en-US" smtClean="0"/>
              <a:t>9/30/2013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A75BE3-6464-4114-910B-CB9957D714B2}" type="slidenum">
              <a:rPr lang="en-US" smtClean="0"/>
              <a:t>‹#›</a:t>
            </a:fld>
            <a:endParaRPr lang="en-US"/>
          </a:p>
        </p:txBody>
      </p:sp>
    </p:spTree>
    <p:extLst>
      <p:ext uri="{BB962C8B-B14F-4D97-AF65-F5344CB8AC3E}">
        <p14:creationId xmlns:p14="http://schemas.microsoft.com/office/powerpoint/2010/main" val="1473502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86FD2F-A02F-443E-B406-DB9F1F2A9216}" type="datetimeFigureOut">
              <a:rPr lang="en-US" smtClean="0"/>
              <a:t>9/30/2013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A75BE3-6464-4114-910B-CB9957D714B2}" type="slidenum">
              <a:rPr lang="en-US" smtClean="0"/>
              <a:t>‹#›</a:t>
            </a:fld>
            <a:endParaRPr lang="en-US"/>
          </a:p>
        </p:txBody>
      </p:sp>
    </p:spTree>
    <p:extLst>
      <p:ext uri="{BB962C8B-B14F-4D97-AF65-F5344CB8AC3E}">
        <p14:creationId xmlns:p14="http://schemas.microsoft.com/office/powerpoint/2010/main" val="441553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86FD2F-A02F-443E-B406-DB9F1F2A9216}" type="datetimeFigureOut">
              <a:rPr lang="en-US" smtClean="0"/>
              <a:t>9/30/2013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A75BE3-6464-4114-910B-CB9957D714B2}" type="slidenum">
              <a:rPr lang="en-US" smtClean="0"/>
              <a:t>‹#›</a:t>
            </a:fld>
            <a:endParaRPr lang="en-US"/>
          </a:p>
        </p:txBody>
      </p:sp>
    </p:spTree>
    <p:extLst>
      <p:ext uri="{BB962C8B-B14F-4D97-AF65-F5344CB8AC3E}">
        <p14:creationId xmlns:p14="http://schemas.microsoft.com/office/powerpoint/2010/main" val="3227389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86FD2F-A02F-443E-B406-DB9F1F2A9216}" type="datetimeFigureOut">
              <a:rPr lang="en-US" smtClean="0"/>
              <a:t>9/30/2013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A75BE3-6464-4114-910B-CB9957D714B2}" type="slidenum">
              <a:rPr lang="en-US" smtClean="0"/>
              <a:t>‹#›</a:t>
            </a:fld>
            <a:endParaRPr lang="en-US"/>
          </a:p>
        </p:txBody>
      </p:sp>
    </p:spTree>
    <p:extLst>
      <p:ext uri="{BB962C8B-B14F-4D97-AF65-F5344CB8AC3E}">
        <p14:creationId xmlns:p14="http://schemas.microsoft.com/office/powerpoint/2010/main" val="381921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86FD2F-A02F-443E-B406-DB9F1F2A9216}" type="datetimeFigureOut">
              <a:rPr lang="en-US" smtClean="0"/>
              <a:t>9/30/2013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A75BE3-6464-4114-910B-CB9957D714B2}" type="slidenum">
              <a:rPr lang="en-US" smtClean="0"/>
              <a:t>‹#›</a:t>
            </a:fld>
            <a:endParaRPr lang="en-US"/>
          </a:p>
        </p:txBody>
      </p:sp>
    </p:spTree>
    <p:extLst>
      <p:ext uri="{BB962C8B-B14F-4D97-AF65-F5344CB8AC3E}">
        <p14:creationId xmlns:p14="http://schemas.microsoft.com/office/powerpoint/2010/main" val="3265470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pt-BR" dirty="0"/>
              <a:t>Izglītības programmu licencēšanas dati</a:t>
            </a:r>
            <a:br>
              <a:rPr lang="pt-BR" dirty="0"/>
            </a:br>
            <a:r>
              <a:rPr lang="pt-BR" dirty="0"/>
              <a:t>2010. – 2012.</a:t>
            </a:r>
            <a:endParaRPr lang="en-US" dirty="0"/>
          </a:p>
        </p:txBody>
      </p:sp>
      <p:sp>
        <p:nvSpPr>
          <p:cNvPr id="5" name="Subtitle 4"/>
          <p:cNvSpPr>
            <a:spLocks noGrp="1"/>
          </p:cNvSpPr>
          <p:nvPr>
            <p:ph type="subTitle" idx="1"/>
          </p:nvPr>
        </p:nvSpPr>
        <p:spPr>
          <a:xfrm>
            <a:off x="1547664" y="4725144"/>
            <a:ext cx="7272808" cy="1752600"/>
          </a:xfrm>
        </p:spPr>
        <p:txBody>
          <a:bodyPr>
            <a:noAutofit/>
          </a:bodyPr>
          <a:lstStyle/>
          <a:p>
            <a:pPr algn="r"/>
            <a:r>
              <a:rPr lang="lv-LV" sz="1600" dirty="0" smtClean="0">
                <a:solidFill>
                  <a:schemeClr val="tx1"/>
                </a:solidFill>
              </a:rPr>
              <a:t>Izglītības kvalitātes valsts dienests</a:t>
            </a:r>
          </a:p>
          <a:p>
            <a:pPr algn="r"/>
            <a:r>
              <a:rPr lang="lv-LV" sz="1600" dirty="0" smtClean="0">
                <a:solidFill>
                  <a:schemeClr val="tx1"/>
                </a:solidFill>
              </a:rPr>
              <a:t> Licencēšanas un reģistru departaments</a:t>
            </a:r>
          </a:p>
          <a:p>
            <a:pPr algn="r"/>
            <a:r>
              <a:rPr lang="lv-LV" sz="1600" dirty="0" smtClean="0">
                <a:solidFill>
                  <a:schemeClr val="tx1"/>
                </a:solidFill>
              </a:rPr>
              <a:t>Departamenta direktore:  Andra Šenberga</a:t>
            </a:r>
          </a:p>
          <a:p>
            <a:pPr algn="r"/>
            <a:r>
              <a:rPr lang="lv-LV" sz="1600" dirty="0" smtClean="0">
                <a:solidFill>
                  <a:schemeClr val="tx1"/>
                </a:solidFill>
              </a:rPr>
              <a:t>Vecākās ekspertes: </a:t>
            </a:r>
          </a:p>
          <a:p>
            <a:pPr algn="r"/>
            <a:r>
              <a:rPr lang="lv-LV" sz="1600" dirty="0" smtClean="0">
                <a:solidFill>
                  <a:schemeClr val="tx1"/>
                </a:solidFill>
              </a:rPr>
              <a:t>D.Jēkabsone, </a:t>
            </a:r>
            <a:r>
              <a:rPr lang="lv-LV" sz="1600" dirty="0" err="1" smtClean="0">
                <a:solidFill>
                  <a:schemeClr val="tx1"/>
                </a:solidFill>
              </a:rPr>
              <a:t>L.Neipreisa</a:t>
            </a:r>
            <a:r>
              <a:rPr lang="lv-LV" sz="1600" dirty="0" smtClean="0">
                <a:solidFill>
                  <a:schemeClr val="tx1"/>
                </a:solidFill>
              </a:rPr>
              <a:t>, I.Rākina, D.Zvaigzne</a:t>
            </a:r>
          </a:p>
          <a:p>
            <a:pPr algn="r"/>
            <a:r>
              <a:rPr lang="lv-LV" sz="1600" dirty="0" smtClean="0">
                <a:solidFill>
                  <a:schemeClr val="tx1"/>
                </a:solidFill>
              </a:rPr>
              <a:t>2013.</a:t>
            </a:r>
          </a:p>
          <a:p>
            <a:pPr algn="r"/>
            <a:endParaRPr lang="en-US" sz="1600" dirty="0">
              <a:solidFill>
                <a:schemeClr val="tx1"/>
              </a:solidFill>
            </a:endParaRPr>
          </a:p>
        </p:txBody>
      </p:sp>
    </p:spTree>
    <p:extLst>
      <p:ext uri="{BB962C8B-B14F-4D97-AF65-F5344CB8AC3E}">
        <p14:creationId xmlns:p14="http://schemas.microsoft.com/office/powerpoint/2010/main" val="2142417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84976" cy="1143000"/>
          </a:xfrm>
          <a:gradFill flip="none" rotWithShape="1">
            <a:gsLst>
              <a:gs pos="0">
                <a:srgbClr val="FFEFD1"/>
              </a:gs>
              <a:gs pos="64999">
                <a:srgbClr val="F0EBD5"/>
              </a:gs>
              <a:gs pos="100000">
                <a:srgbClr val="D1C39F"/>
              </a:gs>
            </a:gsLst>
            <a:lin ang="2700000" scaled="1"/>
            <a:tileRect/>
          </a:gradFill>
        </p:spPr>
        <p:txBody>
          <a:bodyPr>
            <a:normAutofit/>
          </a:bodyPr>
          <a:lstStyle/>
          <a:p>
            <a:r>
              <a:rPr lang="lv-LV" sz="3200" b="1" dirty="0">
                <a:latin typeface="Arial" charset="0"/>
                <a:cs typeface="Arial" charset="0"/>
              </a:rPr>
              <a:t>2</a:t>
            </a:r>
            <a:r>
              <a:rPr lang="lv-LV" sz="3200" b="1" dirty="0" smtClean="0">
                <a:latin typeface="Arial" charset="0"/>
                <a:cs typeface="Arial" charset="0"/>
              </a:rPr>
              <a:t>. </a:t>
            </a:r>
            <a:r>
              <a:rPr lang="lv-LV" sz="3200" b="1" dirty="0">
                <a:latin typeface="Arial" charset="0"/>
                <a:cs typeface="Arial" charset="0"/>
              </a:rPr>
              <a:t>Dati par </a:t>
            </a:r>
            <a:r>
              <a:rPr lang="lv-LV" sz="3200" b="1" dirty="0" smtClean="0">
                <a:latin typeface="Arial" charset="0"/>
                <a:cs typeface="Arial" charset="0"/>
              </a:rPr>
              <a:t>profesionālās </a:t>
            </a:r>
            <a:r>
              <a:rPr lang="lv-LV" sz="3200" b="1" dirty="0">
                <a:latin typeface="Arial" charset="0"/>
                <a:cs typeface="Arial" charset="0"/>
              </a:rPr>
              <a:t>izglītības programmu licencēšanu 2010.-2012.</a:t>
            </a:r>
            <a:endParaRPr lang="en-US" sz="3200" dirty="0"/>
          </a:p>
        </p:txBody>
      </p:sp>
      <p:graphicFrame>
        <p:nvGraphicFramePr>
          <p:cNvPr id="6" name="Content Placeholder 5"/>
          <p:cNvGraphicFramePr>
            <a:graphicFrameLocks noGrp="1"/>
          </p:cNvGraphicFramePr>
          <p:nvPr>
            <p:ph sz="half" idx="2"/>
            <p:extLst>
              <p:ext uri="{D42A27DB-BD31-4B8C-83A1-F6EECF244321}">
                <p14:modId xmlns:p14="http://schemas.microsoft.com/office/powerpoint/2010/main" val="660146375"/>
              </p:ext>
            </p:extLst>
          </p:nvPr>
        </p:nvGraphicFramePr>
        <p:xfrm>
          <a:off x="611560" y="1484784"/>
          <a:ext cx="8281615" cy="48967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60852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rmAutofit fontScale="90000"/>
          </a:bodyPr>
          <a:lstStyle/>
          <a:p>
            <a:r>
              <a:rPr lang="lv-LV" sz="3200" dirty="0" smtClean="0"/>
              <a:t>Licencēto </a:t>
            </a:r>
            <a:r>
              <a:rPr lang="lv-LV" sz="3200" dirty="0"/>
              <a:t>profesionālās izglītības </a:t>
            </a:r>
            <a:r>
              <a:rPr lang="lv-LV" sz="3200" dirty="0" smtClean="0"/>
              <a:t>programmu </a:t>
            </a:r>
            <a:br>
              <a:rPr lang="lv-LV" sz="3200" dirty="0" smtClean="0"/>
            </a:br>
            <a:r>
              <a:rPr lang="lv-LV" sz="3200" dirty="0" smtClean="0"/>
              <a:t>skaits pa </a:t>
            </a:r>
            <a:r>
              <a:rPr lang="lv-LV" sz="3200" dirty="0"/>
              <a:t>veidiem</a:t>
            </a:r>
            <a:br>
              <a:rPr lang="lv-LV" sz="3200" dirty="0"/>
            </a:br>
            <a:endParaRPr lang="en-US" sz="3200" dirty="0"/>
          </a:p>
        </p:txBody>
      </p:sp>
      <p:sp>
        <p:nvSpPr>
          <p:cNvPr id="4" name="Content Placeholder 3"/>
          <p:cNvSpPr>
            <a:spLocks noGrp="1"/>
          </p:cNvSpPr>
          <p:nvPr>
            <p:ph sz="half" idx="2"/>
          </p:nvPr>
        </p:nvSpPr>
        <p:spPr>
          <a:xfrm>
            <a:off x="6732240" y="1124744"/>
            <a:ext cx="2267744" cy="5616624"/>
          </a:xfrm>
        </p:spPr>
        <p:txBody>
          <a:bodyPr>
            <a:normAutofit/>
          </a:bodyPr>
          <a:lstStyle/>
          <a:p>
            <a:pPr>
              <a:buFont typeface="Wingdings" pitchFamily="2" charset="2"/>
              <a:buChar char="ü"/>
            </a:pPr>
            <a:r>
              <a:rPr lang="lv-LV" sz="1800" dirty="0"/>
              <a:t>2010.gadā, ņemot vērā administratīvi teritoriālās reformas periodu, ir augsts licencēto </a:t>
            </a:r>
            <a:r>
              <a:rPr lang="lv-LV" sz="1800" dirty="0" smtClean="0"/>
              <a:t>profesionālās izglītības </a:t>
            </a:r>
            <a:r>
              <a:rPr lang="lv-LV" sz="1800" dirty="0"/>
              <a:t>programmu skaits, sakarā ar izglītības iestādes un dibinātāja datu </a:t>
            </a:r>
            <a:r>
              <a:rPr lang="lv-LV" sz="1800" dirty="0" smtClean="0"/>
              <a:t>izmaiņām (īpaša ietekme profesionālajā ievirzē, kur izglītības iestādes dibinātājs galvenokārt ir pašvaldība)</a:t>
            </a:r>
            <a:endParaRPr lang="lv-LV" sz="1800" dirty="0"/>
          </a:p>
          <a:p>
            <a:endParaRPr lang="en-US" sz="1800" dirty="0"/>
          </a:p>
        </p:txBody>
      </p:sp>
      <p:graphicFrame>
        <p:nvGraphicFramePr>
          <p:cNvPr id="12" name="Content Placeholder 11"/>
          <p:cNvGraphicFramePr>
            <a:graphicFrameLocks noGrp="1"/>
          </p:cNvGraphicFramePr>
          <p:nvPr>
            <p:ph sz="half" idx="1"/>
            <p:extLst>
              <p:ext uri="{D42A27DB-BD31-4B8C-83A1-F6EECF244321}">
                <p14:modId xmlns:p14="http://schemas.microsoft.com/office/powerpoint/2010/main" val="1215611430"/>
              </p:ext>
            </p:extLst>
          </p:nvPr>
        </p:nvGraphicFramePr>
        <p:xfrm>
          <a:off x="107504" y="1340768"/>
          <a:ext cx="6851104" cy="52565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6413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864096"/>
          </a:xfrm>
        </p:spPr>
        <p:txBody>
          <a:bodyPr>
            <a:noAutofit/>
          </a:bodyPr>
          <a:lstStyle/>
          <a:p>
            <a:r>
              <a:rPr lang="lv-LV" sz="3200" dirty="0"/>
              <a:t>Licencētās sākotnējās </a:t>
            </a:r>
            <a:r>
              <a:rPr lang="lv-LV" sz="3200" dirty="0" smtClean="0"/>
              <a:t>profesionālās </a:t>
            </a:r>
            <a:r>
              <a:rPr lang="lv-LV" sz="3200" dirty="0"/>
              <a:t>izglītības </a:t>
            </a:r>
            <a:r>
              <a:rPr lang="lv-LV" sz="3200" dirty="0" smtClean="0"/>
              <a:t>programmas (pēc </a:t>
            </a:r>
            <a:r>
              <a:rPr lang="lv-LV" sz="3200" dirty="0"/>
              <a:t>9. vai 12.klases) </a:t>
            </a:r>
            <a:r>
              <a:rPr lang="lv-LV" sz="3200" dirty="0" smtClean="0"/>
              <a:t> </a:t>
            </a:r>
            <a:br>
              <a:rPr lang="lv-LV" sz="3200" dirty="0" smtClean="0"/>
            </a:br>
            <a:r>
              <a:rPr lang="lv-LV" sz="3200" dirty="0" smtClean="0"/>
              <a:t>pa </a:t>
            </a:r>
            <a:r>
              <a:rPr lang="lv-LV" sz="3200" b="1" dirty="0"/>
              <a:t>plānošanas reģioniem</a:t>
            </a:r>
            <a:r>
              <a:rPr lang="lv-LV" sz="3200" dirty="0"/>
              <a:t/>
            </a:r>
            <a:br>
              <a:rPr lang="lv-LV" sz="3200" dirty="0"/>
            </a:br>
            <a:endParaRPr lang="en-US" sz="32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4228528174"/>
              </p:ext>
            </p:extLst>
          </p:nvPr>
        </p:nvGraphicFramePr>
        <p:xfrm>
          <a:off x="467544" y="1556792"/>
          <a:ext cx="8363272" cy="49251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14575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940966"/>
          </a:xfrm>
        </p:spPr>
        <p:txBody>
          <a:bodyPr>
            <a:normAutofit fontScale="90000"/>
          </a:bodyPr>
          <a:lstStyle/>
          <a:p>
            <a:r>
              <a:rPr lang="lv-LV" sz="3200" dirty="0"/>
              <a:t>Licencētās profesionālās sākotnējās izglītības programmas Latvijas Republikas nozīmes </a:t>
            </a:r>
            <a:r>
              <a:rPr lang="lv-LV" sz="3200" b="1" dirty="0"/>
              <a:t>pilsētās</a:t>
            </a:r>
            <a:br>
              <a:rPr lang="lv-LV" sz="3200" b="1" dirty="0"/>
            </a:br>
            <a:endParaRPr lang="en-US" sz="3200" b="1"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238671530"/>
              </p:ext>
            </p:extLst>
          </p:nvPr>
        </p:nvGraphicFramePr>
        <p:xfrm>
          <a:off x="467544" y="1412776"/>
          <a:ext cx="8496944" cy="52565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6849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29600" cy="1143000"/>
          </a:xfrm>
        </p:spPr>
        <p:txBody>
          <a:bodyPr>
            <a:noAutofit/>
          </a:bodyPr>
          <a:lstStyle/>
          <a:p>
            <a:r>
              <a:rPr lang="lv-LV" sz="2800" dirty="0"/>
              <a:t>L</a:t>
            </a:r>
            <a:r>
              <a:rPr lang="lv-LV" sz="2800" dirty="0" smtClean="0"/>
              <a:t>icences </a:t>
            </a:r>
            <a:r>
              <a:rPr lang="lv-LV" sz="2800" dirty="0"/>
              <a:t>sākotnējās profesionālās izglītības programmu (pēc 9. vai 12.klases)  īstenošanai pēc izglītības iestādes </a:t>
            </a:r>
            <a:r>
              <a:rPr lang="lv-LV" sz="2800" b="1" dirty="0"/>
              <a:t>dibinātāja</a:t>
            </a:r>
            <a:r>
              <a:rPr lang="lv-LV" sz="2800" dirty="0"/>
              <a:t> </a:t>
            </a:r>
            <a:r>
              <a:rPr lang="lv-LV" sz="2800" dirty="0" smtClean="0"/>
              <a:t>2010.-2012.</a:t>
            </a:r>
            <a:r>
              <a:rPr lang="lv-LV" sz="2800" dirty="0"/>
              <a:t/>
            </a:r>
            <a:br>
              <a:rPr lang="lv-LV" sz="2800" dirty="0"/>
            </a:br>
            <a:endParaRPr lang="en-US" sz="2800" dirty="0"/>
          </a:p>
        </p:txBody>
      </p:sp>
      <p:sp>
        <p:nvSpPr>
          <p:cNvPr id="4" name="Content Placeholder 3"/>
          <p:cNvSpPr>
            <a:spLocks noGrp="1"/>
          </p:cNvSpPr>
          <p:nvPr>
            <p:ph sz="half" idx="2"/>
          </p:nvPr>
        </p:nvSpPr>
        <p:spPr>
          <a:xfrm>
            <a:off x="7092280" y="1600200"/>
            <a:ext cx="1944216" cy="4925144"/>
          </a:xfrm>
        </p:spPr>
        <p:txBody>
          <a:bodyPr>
            <a:normAutofit/>
          </a:bodyPr>
          <a:lstStyle/>
          <a:p>
            <a:pPr>
              <a:buFont typeface="Wingdings" pitchFamily="2" charset="2"/>
              <a:buChar char="ü"/>
            </a:pPr>
            <a:r>
              <a:rPr lang="lv-LV" sz="1800" dirty="0" smtClean="0"/>
              <a:t>Visvairāk sākotnējās profesionālās izglītības programmas (pēc 9. vai 12.klases) tiek licencētas īstenošanai IZM dibinātajās izglītības iestādēs </a:t>
            </a:r>
            <a:r>
              <a:rPr lang="lv-LV" sz="1800" b="1" dirty="0" smtClean="0"/>
              <a:t>(71,2%)</a:t>
            </a:r>
            <a:endParaRPr lang="en-US" sz="1800" b="1"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2971928283"/>
              </p:ext>
            </p:extLst>
          </p:nvPr>
        </p:nvGraphicFramePr>
        <p:xfrm>
          <a:off x="251520" y="1556792"/>
          <a:ext cx="6779096" cy="49251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49319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1143000"/>
          </a:xfrm>
        </p:spPr>
        <p:txBody>
          <a:bodyPr>
            <a:normAutofit fontScale="90000"/>
          </a:bodyPr>
          <a:lstStyle/>
          <a:p>
            <a:r>
              <a:rPr lang="lv-LV" sz="3200" dirty="0"/>
              <a:t>L</a:t>
            </a:r>
            <a:r>
              <a:rPr lang="lv-LV" sz="3200" dirty="0" smtClean="0"/>
              <a:t>icences </a:t>
            </a:r>
            <a:r>
              <a:rPr lang="lv-LV" sz="3200" dirty="0"/>
              <a:t>2010. - 2012. profesionālo izglītības programmu īstenošanai </a:t>
            </a:r>
            <a:r>
              <a:rPr lang="lv-LV" sz="3200" dirty="0" smtClean="0"/>
              <a:t/>
            </a:r>
            <a:br>
              <a:rPr lang="lv-LV" sz="3200" dirty="0" smtClean="0"/>
            </a:br>
            <a:r>
              <a:rPr lang="lv-LV" sz="3100" dirty="0" smtClean="0"/>
              <a:t>(izņemot profesionālās ievirzes izglītības programmas)</a:t>
            </a:r>
            <a:r>
              <a:rPr lang="lv-LV" sz="3200" dirty="0"/>
              <a:t/>
            </a:r>
            <a:br>
              <a:rPr lang="lv-LV" sz="3200" dirty="0"/>
            </a:br>
            <a:endParaRPr lang="en-US" sz="32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181192374"/>
              </p:ext>
            </p:extLst>
          </p:nvPr>
        </p:nvGraphicFramePr>
        <p:xfrm>
          <a:off x="395536" y="1556792"/>
          <a:ext cx="8352928" cy="51411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81646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29600" cy="1143000"/>
          </a:xfrm>
        </p:spPr>
        <p:txBody>
          <a:bodyPr>
            <a:normAutofit fontScale="90000"/>
          </a:bodyPr>
          <a:lstStyle/>
          <a:p>
            <a:r>
              <a:rPr lang="lv-LV" sz="3200" dirty="0"/>
              <a:t>L</a:t>
            </a:r>
            <a:r>
              <a:rPr lang="lv-LV" sz="3200" dirty="0" smtClean="0"/>
              <a:t>icences </a:t>
            </a:r>
            <a:r>
              <a:rPr lang="lv-LV" sz="3200" dirty="0"/>
              <a:t>p</a:t>
            </a:r>
            <a:r>
              <a:rPr lang="en-US" sz="3200" dirty="0" err="1"/>
              <a:t>rofesionālās</a:t>
            </a:r>
            <a:r>
              <a:rPr lang="en-US" sz="3200" dirty="0"/>
              <a:t> </a:t>
            </a:r>
            <a:r>
              <a:rPr lang="en-US" sz="3200" dirty="0" err="1"/>
              <a:t>ievirzes</a:t>
            </a:r>
            <a:r>
              <a:rPr lang="en-US" sz="3200" dirty="0"/>
              <a:t> </a:t>
            </a:r>
            <a:r>
              <a:rPr lang="en-US" sz="3200" dirty="0" err="1"/>
              <a:t>izglītības</a:t>
            </a:r>
            <a:r>
              <a:rPr lang="en-US" sz="3200" dirty="0"/>
              <a:t> </a:t>
            </a:r>
            <a:r>
              <a:rPr lang="en-US" sz="3200" dirty="0" err="1"/>
              <a:t>programm</a:t>
            </a:r>
            <a:r>
              <a:rPr lang="lv-LV" sz="3200" dirty="0"/>
              <a:t>u </a:t>
            </a:r>
            <a:r>
              <a:rPr lang="lv-LV" sz="3200" dirty="0" smtClean="0"/>
              <a:t>īstenošanai 2010.-2012.</a:t>
            </a:r>
            <a:r>
              <a:rPr lang="en-US" sz="3200" dirty="0"/>
              <a:t/>
            </a:r>
            <a:br>
              <a:rPr lang="en-US" sz="3200" dirty="0"/>
            </a:br>
            <a:endParaRPr lang="en-US" sz="3200" dirty="0"/>
          </a:p>
        </p:txBody>
      </p:sp>
      <p:sp>
        <p:nvSpPr>
          <p:cNvPr id="4" name="Content Placeholder 3"/>
          <p:cNvSpPr>
            <a:spLocks noGrp="1"/>
          </p:cNvSpPr>
          <p:nvPr>
            <p:ph sz="half" idx="2"/>
          </p:nvPr>
        </p:nvSpPr>
        <p:spPr>
          <a:xfrm>
            <a:off x="5724128" y="1700808"/>
            <a:ext cx="3168352" cy="4536504"/>
          </a:xfrm>
        </p:spPr>
        <p:txBody>
          <a:bodyPr>
            <a:normAutofit/>
          </a:bodyPr>
          <a:lstStyle/>
          <a:p>
            <a:pPr>
              <a:buFont typeface="Wingdings" pitchFamily="2" charset="2"/>
              <a:buChar char="ü"/>
            </a:pPr>
            <a:r>
              <a:rPr lang="lv-LV" sz="1800" dirty="0" smtClean="0"/>
              <a:t>Atskaites periodā izdotas </a:t>
            </a:r>
            <a:r>
              <a:rPr lang="lv-LV" sz="1800" b="1" dirty="0" smtClean="0"/>
              <a:t>3006</a:t>
            </a:r>
            <a:r>
              <a:rPr lang="lv-LV" sz="1800" dirty="0" smtClean="0"/>
              <a:t> licences profesionālās ievirzes izglītības programmu īstenošanai (mūzika, māksla, sports), t.i., </a:t>
            </a:r>
            <a:r>
              <a:rPr lang="lv-LV" sz="1800" b="1" dirty="0" smtClean="0"/>
              <a:t>41,5% </a:t>
            </a:r>
            <a:r>
              <a:rPr lang="lv-LV" sz="1800" dirty="0" smtClean="0"/>
              <a:t>no visu licencēto profesionālās izglītības programmu skaita.</a:t>
            </a:r>
          </a:p>
          <a:p>
            <a:pPr>
              <a:buFont typeface="Wingdings" pitchFamily="2" charset="2"/>
              <a:buChar char="ü"/>
            </a:pPr>
            <a:r>
              <a:rPr lang="lv-LV" sz="1800" dirty="0" smtClean="0"/>
              <a:t>2010. gadā izdoto licenču skaita palielinājumu ietekmēja administratīvi teritoriālā reforma, kā arī Kultūras ministrijas uzsāktā mūzikas izglītības reforma.</a:t>
            </a:r>
            <a:endParaRPr lang="en-US" sz="18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925451024"/>
              </p:ext>
            </p:extLst>
          </p:nvPr>
        </p:nvGraphicFramePr>
        <p:xfrm>
          <a:off x="457200" y="1600200"/>
          <a:ext cx="5050904" cy="47811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47934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229600" cy="1143000"/>
          </a:xfrm>
        </p:spPr>
        <p:txBody>
          <a:bodyPr>
            <a:normAutofit fontScale="90000"/>
          </a:bodyPr>
          <a:lstStyle/>
          <a:p>
            <a:r>
              <a:rPr lang="lv-LV" sz="3200" dirty="0"/>
              <a:t>Pieprasītākās profesionālās izglītības programmas pēc kuru apguves tiek piešķirtas kvalifikācijas </a:t>
            </a:r>
            <a:r>
              <a:rPr lang="lv-LV" sz="3200" dirty="0" smtClean="0"/>
              <a:t/>
            </a:r>
            <a:br>
              <a:rPr lang="lv-LV" sz="3200" dirty="0" smtClean="0"/>
            </a:br>
            <a:r>
              <a:rPr lang="lv-LV" sz="3200" dirty="0" smtClean="0"/>
              <a:t>2010.-2012.  </a:t>
            </a:r>
            <a:r>
              <a:rPr lang="lv-LV" sz="3200" dirty="0"/>
              <a:t/>
            </a:r>
            <a:br>
              <a:rPr lang="lv-LV" sz="3200" dirty="0"/>
            </a:br>
            <a:endParaRPr lang="en-US" sz="3200"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1396418528"/>
              </p:ext>
            </p:extLst>
          </p:nvPr>
        </p:nvGraphicFramePr>
        <p:xfrm>
          <a:off x="179512" y="1268760"/>
          <a:ext cx="8856984" cy="54726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4340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84976" cy="1052736"/>
          </a:xfrm>
          <a:gradFill>
            <a:gsLst>
              <a:gs pos="0">
                <a:srgbClr val="FFEFD1"/>
              </a:gs>
              <a:gs pos="64999">
                <a:srgbClr val="F0EBD5"/>
              </a:gs>
              <a:gs pos="100000">
                <a:srgbClr val="D1C39F"/>
              </a:gs>
            </a:gsLst>
            <a:lin ang="5400000" scaled="0"/>
          </a:gradFill>
        </p:spPr>
        <p:txBody>
          <a:bodyPr>
            <a:noAutofit/>
          </a:bodyPr>
          <a:lstStyle/>
          <a:p>
            <a:r>
              <a:rPr lang="lv-LV" sz="3200" b="1" dirty="0" smtClean="0">
                <a:latin typeface="Arial" charset="0"/>
                <a:cs typeface="Arial" charset="0"/>
              </a:rPr>
              <a:t>1. Dati par vispārējās izglītības programmu licencēšanu 2010.-2012.</a:t>
            </a:r>
            <a:endParaRPr lang="en-US" sz="3200" dirty="0"/>
          </a:p>
        </p:txBody>
      </p:sp>
      <p:graphicFrame>
        <p:nvGraphicFramePr>
          <p:cNvPr id="4" name="Content Placeholder 3"/>
          <p:cNvGraphicFramePr>
            <a:graphicFrameLocks noGrp="1"/>
          </p:cNvGraphicFramePr>
          <p:nvPr>
            <p:ph sz="half" idx="2"/>
            <p:extLst>
              <p:ext uri="{D42A27DB-BD31-4B8C-83A1-F6EECF244321}">
                <p14:modId xmlns:p14="http://schemas.microsoft.com/office/powerpoint/2010/main" val="2832487576"/>
              </p:ext>
            </p:extLst>
          </p:nvPr>
        </p:nvGraphicFramePr>
        <p:xfrm>
          <a:off x="179512" y="1268760"/>
          <a:ext cx="6264696" cy="5472608"/>
        </p:xfrm>
        <a:graphic>
          <a:graphicData uri="http://schemas.openxmlformats.org/drawingml/2006/chart">
            <c:chart xmlns:c="http://schemas.openxmlformats.org/drawingml/2006/chart" xmlns:r="http://schemas.openxmlformats.org/officeDocument/2006/relationships" r:id="rId2"/>
          </a:graphicData>
        </a:graphic>
      </p:graphicFrame>
      <p:sp>
        <p:nvSpPr>
          <p:cNvPr id="8" name="Content Placeholder 7"/>
          <p:cNvSpPr>
            <a:spLocks noGrp="1"/>
          </p:cNvSpPr>
          <p:nvPr>
            <p:ph sz="quarter" idx="4"/>
          </p:nvPr>
        </p:nvSpPr>
        <p:spPr>
          <a:xfrm>
            <a:off x="6228184" y="1556792"/>
            <a:ext cx="2915816" cy="5112568"/>
          </a:xfrm>
        </p:spPr>
        <p:txBody>
          <a:bodyPr>
            <a:normAutofit fontScale="92500"/>
          </a:bodyPr>
          <a:lstStyle/>
          <a:p>
            <a:pPr>
              <a:buFont typeface="Wingdings" pitchFamily="2" charset="2"/>
              <a:buChar char="ü"/>
            </a:pPr>
            <a:r>
              <a:rPr lang="lv-LV" sz="1800" dirty="0" smtClean="0"/>
              <a:t>2010.gadā turpināta licenču nomaiņa saistībā ar administratīvi teritoriālo reformu, kas paaugstināja intensitāti licencēšanā 2009. un 2010.gadā.</a:t>
            </a:r>
          </a:p>
          <a:p>
            <a:pPr>
              <a:buFont typeface="Wingdings" pitchFamily="2" charset="2"/>
              <a:buChar char="ü"/>
            </a:pPr>
            <a:r>
              <a:rPr lang="lv-LV" sz="1800" dirty="0" smtClean="0"/>
              <a:t>Vispārējās izglītības likumā tika noteikts, ka līdz 2011.gada 1.janvārim jānodrošina pirmsskolas izglītības programmu atbilstību valsts pirmsskolas izglītības vadlīnijām un to iesniegšanu licencēšanai. Līdz ar to samērā liels licencēto pirmsskolas izglītības programmu skaits 2010. un 2011.gadā.</a:t>
            </a:r>
            <a:endParaRPr lang="en-US" sz="1800" dirty="0"/>
          </a:p>
        </p:txBody>
      </p:sp>
    </p:spTree>
    <p:extLst>
      <p:ext uri="{BB962C8B-B14F-4D97-AF65-F5344CB8AC3E}">
        <p14:creationId xmlns:p14="http://schemas.microsoft.com/office/powerpoint/2010/main" val="705492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sz="3200" b="1" dirty="0" smtClean="0"/>
              <a:t>PIRMSSKOLAS </a:t>
            </a:r>
            <a:br>
              <a:rPr lang="lv-LV" sz="3200" b="1" dirty="0" smtClean="0"/>
            </a:br>
            <a:r>
              <a:rPr lang="lv-LV" sz="3200" b="1" dirty="0" smtClean="0"/>
              <a:t>izglītības programmu licencēšana 2010.-2012.</a:t>
            </a:r>
            <a:endParaRPr lang="en-US" sz="3200" b="1" dirty="0"/>
          </a:p>
        </p:txBody>
      </p:sp>
      <p:sp>
        <p:nvSpPr>
          <p:cNvPr id="6" name="Content Placeholder 5"/>
          <p:cNvSpPr>
            <a:spLocks noGrp="1"/>
          </p:cNvSpPr>
          <p:nvPr>
            <p:ph sz="half" idx="2"/>
          </p:nvPr>
        </p:nvSpPr>
        <p:spPr>
          <a:xfrm>
            <a:off x="6516216" y="1340768"/>
            <a:ext cx="2520280" cy="5184576"/>
          </a:xfrm>
        </p:spPr>
        <p:txBody>
          <a:bodyPr>
            <a:normAutofit lnSpcReduction="10000"/>
          </a:bodyPr>
          <a:lstStyle/>
          <a:p>
            <a:pPr>
              <a:buFont typeface="Wingdings" pitchFamily="2" charset="2"/>
              <a:buChar char="ü"/>
            </a:pPr>
            <a:r>
              <a:rPr lang="lv-LV" sz="1800" dirty="0" smtClean="0"/>
              <a:t>2011.gadā licencētas 2 pirmsskolas izglītības profesionāli orientētā virziena programmas (mākslas virziens).</a:t>
            </a:r>
          </a:p>
          <a:p>
            <a:pPr>
              <a:buFont typeface="Wingdings" pitchFamily="2" charset="2"/>
              <a:buChar char="ü"/>
            </a:pPr>
            <a:r>
              <a:rPr lang="lv-LV" sz="1800" dirty="0" smtClean="0"/>
              <a:t>2012.gadā </a:t>
            </a:r>
            <a:r>
              <a:rPr lang="lv-LV" sz="1800" b="1" dirty="0" smtClean="0"/>
              <a:t>50,2%</a:t>
            </a:r>
            <a:r>
              <a:rPr lang="lv-LV" sz="1800" dirty="0" smtClean="0"/>
              <a:t> no licencētajās pirmsskolas izglītības programmām ir speciālās izglītības programmas. Salīdzinot ar 2010.gadu (</a:t>
            </a:r>
            <a:r>
              <a:rPr lang="lv-LV" sz="1800" b="1" dirty="0" smtClean="0"/>
              <a:t>24,9%</a:t>
            </a:r>
            <a:r>
              <a:rPr lang="lv-LV" sz="1800" dirty="0" smtClean="0"/>
              <a:t>) būtiski pieaudzis licencēto speciālās pirmsskolas izglītības programmu īpatsvars.</a:t>
            </a:r>
            <a:endParaRPr lang="en-US" sz="1800" dirty="0"/>
          </a:p>
        </p:txBody>
      </p:sp>
      <p:graphicFrame>
        <p:nvGraphicFramePr>
          <p:cNvPr id="11" name="Content Placeholder 10"/>
          <p:cNvGraphicFramePr>
            <a:graphicFrameLocks noGrp="1"/>
          </p:cNvGraphicFramePr>
          <p:nvPr>
            <p:ph sz="half" idx="1"/>
            <p:extLst>
              <p:ext uri="{D42A27DB-BD31-4B8C-83A1-F6EECF244321}">
                <p14:modId xmlns:p14="http://schemas.microsoft.com/office/powerpoint/2010/main" val="2264737061"/>
              </p:ext>
            </p:extLst>
          </p:nvPr>
        </p:nvGraphicFramePr>
        <p:xfrm>
          <a:off x="323528" y="1700808"/>
          <a:ext cx="6275040" cy="45365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92708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200" b="1" dirty="0"/>
              <a:t>S</a:t>
            </a:r>
            <a:r>
              <a:rPr lang="lv-LV" sz="3200" b="1" dirty="0" smtClean="0"/>
              <a:t>peciālās pirmsskolas izglītības programmu licencēšana</a:t>
            </a:r>
            <a:r>
              <a:rPr lang="lv-LV" sz="3200" b="1" baseline="0" dirty="0" smtClean="0"/>
              <a:t> 2010. -2012</a:t>
            </a:r>
            <a:endParaRPr lang="en-US" sz="3200" b="1" dirty="0"/>
          </a:p>
        </p:txBody>
      </p:sp>
      <p:sp>
        <p:nvSpPr>
          <p:cNvPr id="4" name="Content Placeholder 3"/>
          <p:cNvSpPr>
            <a:spLocks noGrp="1"/>
          </p:cNvSpPr>
          <p:nvPr>
            <p:ph sz="half" idx="2"/>
          </p:nvPr>
        </p:nvSpPr>
        <p:spPr>
          <a:xfrm>
            <a:off x="6948264" y="1600200"/>
            <a:ext cx="2088232" cy="4997152"/>
          </a:xfrm>
        </p:spPr>
        <p:txBody>
          <a:bodyPr>
            <a:normAutofit fontScale="92500" lnSpcReduction="20000"/>
          </a:bodyPr>
          <a:lstStyle/>
          <a:p>
            <a:pPr>
              <a:buFont typeface="Wingdings" pitchFamily="2" charset="2"/>
              <a:buChar char="ü"/>
            </a:pPr>
            <a:r>
              <a:rPr lang="lv-LV" sz="1800" dirty="0" smtClean="0"/>
              <a:t>Lielākais licencēto speciālās pirmsskolas izglītības programmu skaits: programmas bērniem </a:t>
            </a:r>
            <a:r>
              <a:rPr lang="lv-LV" sz="1800" b="1" dirty="0" smtClean="0"/>
              <a:t>ar valodas traucējumiem (32,5%)</a:t>
            </a:r>
            <a:r>
              <a:rPr lang="lv-LV" sz="1800" dirty="0" smtClean="0"/>
              <a:t>; programmas bērniem </a:t>
            </a:r>
            <a:r>
              <a:rPr lang="lv-LV" sz="1800" b="1" dirty="0" smtClean="0"/>
              <a:t>ar jauktiem attīstības traucējumiem (19,7%)</a:t>
            </a:r>
            <a:r>
              <a:rPr lang="lv-LV" sz="1800" dirty="0" smtClean="0"/>
              <a:t>; programmas bērniem </a:t>
            </a:r>
            <a:r>
              <a:rPr lang="lv-LV" sz="1800" b="1" dirty="0" smtClean="0"/>
              <a:t>ar garīgās attīstības traucējumiem (13%)</a:t>
            </a:r>
            <a:endParaRPr lang="en-US" sz="1800" b="1"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755142525"/>
              </p:ext>
            </p:extLst>
          </p:nvPr>
        </p:nvGraphicFramePr>
        <p:xfrm>
          <a:off x="179512" y="1340768"/>
          <a:ext cx="6840760" cy="55172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81016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332656"/>
            <a:ext cx="8229600" cy="1143000"/>
          </a:xfrm>
        </p:spPr>
        <p:txBody>
          <a:bodyPr>
            <a:noAutofit/>
          </a:bodyPr>
          <a:lstStyle/>
          <a:p>
            <a:r>
              <a:rPr lang="lv-LV" sz="3200" b="1" dirty="0" smtClean="0"/>
              <a:t>PAMATIZGLĪTĪBAS</a:t>
            </a:r>
            <a:br>
              <a:rPr lang="lv-LV" sz="3200" b="1" dirty="0" smtClean="0"/>
            </a:br>
            <a:r>
              <a:rPr lang="lv-LV" sz="3200" b="1" dirty="0" smtClean="0"/>
              <a:t> programmu </a:t>
            </a:r>
            <a:r>
              <a:rPr lang="lv-LV" sz="3200" b="1" dirty="0"/>
              <a:t>licencēšana 2010.-2012.</a:t>
            </a:r>
            <a:r>
              <a:rPr lang="lv-LV" sz="3200" b="1" dirty="0" smtClean="0"/>
              <a:t/>
            </a:r>
            <a:br>
              <a:rPr lang="lv-LV" sz="3200" b="1" dirty="0" smtClean="0"/>
            </a:br>
            <a:endParaRPr lang="en-US" sz="3200" b="1" dirty="0"/>
          </a:p>
        </p:txBody>
      </p:sp>
      <p:sp>
        <p:nvSpPr>
          <p:cNvPr id="7" name="Content Placeholder 6"/>
          <p:cNvSpPr>
            <a:spLocks noGrp="1"/>
          </p:cNvSpPr>
          <p:nvPr>
            <p:ph sz="half" idx="2"/>
          </p:nvPr>
        </p:nvSpPr>
        <p:spPr>
          <a:xfrm>
            <a:off x="6012160" y="1124744"/>
            <a:ext cx="3131840" cy="5616624"/>
          </a:xfrm>
        </p:spPr>
        <p:txBody>
          <a:bodyPr>
            <a:noAutofit/>
          </a:bodyPr>
          <a:lstStyle/>
          <a:p>
            <a:pPr>
              <a:buFont typeface="Wingdings" pitchFamily="2" charset="2"/>
              <a:buChar char="ü"/>
            </a:pPr>
            <a:r>
              <a:rPr lang="lv-LV" sz="1700" dirty="0" smtClean="0"/>
              <a:t>No 2010.-2012. licencētas 2064 pamatizglītības  programmas.</a:t>
            </a:r>
          </a:p>
          <a:p>
            <a:pPr>
              <a:buFont typeface="Wingdings" pitchFamily="2" charset="2"/>
              <a:buChar char="ü"/>
            </a:pPr>
            <a:r>
              <a:rPr lang="lv-LV" sz="1700" dirty="0" smtClean="0"/>
              <a:t>2010.gadā, ņemot vērā administratīvi teritoriālās reformas periodu, ir augsts licencēto izglītības programmu skaits, sakarā ar izglītības iestādes un dibinātāja datu izmaiņām.</a:t>
            </a:r>
          </a:p>
          <a:p>
            <a:pPr>
              <a:buFont typeface="Wingdings" pitchFamily="2" charset="2"/>
              <a:buChar char="ü"/>
            </a:pPr>
            <a:r>
              <a:rPr lang="lv-LV" sz="1700" dirty="0" smtClean="0"/>
              <a:t>2011.- 2012. gada dati atspoguļo reālo situāciju izglītības programmu licencēšanā.</a:t>
            </a:r>
          </a:p>
          <a:p>
            <a:pPr>
              <a:buFont typeface="Wingdings" pitchFamily="2" charset="2"/>
              <a:buChar char="ü"/>
            </a:pPr>
            <a:r>
              <a:rPr lang="lv-LV" sz="1700" dirty="0" smtClean="0"/>
              <a:t>Augsts licencēto speciālās pamatizglītības programmu īpatsvars (</a:t>
            </a:r>
            <a:r>
              <a:rPr lang="lv-LV" sz="1700" b="1" dirty="0" smtClean="0"/>
              <a:t>2010.- 33,6%; 2011.- 46,1%; 2012.- 45,3%</a:t>
            </a:r>
            <a:r>
              <a:rPr lang="lv-LV" sz="1700" dirty="0" smtClean="0"/>
              <a:t>)</a:t>
            </a:r>
            <a:r>
              <a:rPr lang="lv-LV" sz="1700" b="1" dirty="0" smtClean="0"/>
              <a:t>, </a:t>
            </a:r>
            <a:r>
              <a:rPr lang="lv-LV" sz="1700" dirty="0" smtClean="0"/>
              <a:t>kas liecina par iekļaujošās izglītības īstenošanas aktivizēšanos.</a:t>
            </a:r>
            <a:endParaRPr lang="en-US" sz="1700"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836812876"/>
              </p:ext>
            </p:extLst>
          </p:nvPr>
        </p:nvGraphicFramePr>
        <p:xfrm>
          <a:off x="107504" y="1484784"/>
          <a:ext cx="6923112" cy="52565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09449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half" idx="1"/>
            <p:extLst>
              <p:ext uri="{D42A27DB-BD31-4B8C-83A1-F6EECF244321}">
                <p14:modId xmlns:p14="http://schemas.microsoft.com/office/powerpoint/2010/main" val="3933451297"/>
              </p:ext>
            </p:extLst>
          </p:nvPr>
        </p:nvGraphicFramePr>
        <p:xfrm>
          <a:off x="467544" y="-99392"/>
          <a:ext cx="8208912" cy="68407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90423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a:bodyPr>
          <a:lstStyle/>
          <a:p>
            <a:r>
              <a:rPr lang="lv-LV" sz="3200" b="1" dirty="0"/>
              <a:t>Speciālās </a:t>
            </a:r>
            <a:r>
              <a:rPr lang="lv-LV" sz="3200" b="1" dirty="0" smtClean="0"/>
              <a:t>pamatizglītības </a:t>
            </a:r>
            <a:r>
              <a:rPr lang="lv-LV" sz="3200" b="1" dirty="0"/>
              <a:t>programmu licencēšana </a:t>
            </a:r>
            <a:r>
              <a:rPr lang="lv-LV" sz="3200" b="1" dirty="0" smtClean="0"/>
              <a:t> 2012.</a:t>
            </a:r>
            <a:endParaRPr lang="en-US" sz="32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797652453"/>
              </p:ext>
            </p:extLst>
          </p:nvPr>
        </p:nvGraphicFramePr>
        <p:xfrm>
          <a:off x="323528" y="1196752"/>
          <a:ext cx="8722544" cy="54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7206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424936" cy="1228998"/>
          </a:xfrm>
        </p:spPr>
        <p:txBody>
          <a:bodyPr>
            <a:noAutofit/>
          </a:bodyPr>
          <a:lstStyle/>
          <a:p>
            <a:r>
              <a:rPr lang="lv-LV" sz="3200" b="1" dirty="0" smtClean="0"/>
              <a:t>VISPĀRĒJĀS VIDĒJĀS </a:t>
            </a:r>
            <a:r>
              <a:rPr lang="lv-LV" sz="3200" b="1" dirty="0"/>
              <a:t/>
            </a:r>
            <a:br>
              <a:rPr lang="lv-LV" sz="3200" b="1" dirty="0"/>
            </a:br>
            <a:r>
              <a:rPr lang="lv-LV" sz="3200" b="1" dirty="0"/>
              <a:t> </a:t>
            </a:r>
            <a:r>
              <a:rPr lang="lv-LV" sz="3200" b="1" dirty="0" smtClean="0"/>
              <a:t>izglītības programmu </a:t>
            </a:r>
            <a:r>
              <a:rPr lang="lv-LV" sz="3200" b="1" dirty="0"/>
              <a:t>licencēšana 2010.-2012.</a:t>
            </a:r>
            <a:endParaRPr lang="en-US" sz="3200" dirty="0"/>
          </a:p>
        </p:txBody>
      </p:sp>
      <p:sp>
        <p:nvSpPr>
          <p:cNvPr id="4" name="Content Placeholder 3"/>
          <p:cNvSpPr>
            <a:spLocks noGrp="1"/>
          </p:cNvSpPr>
          <p:nvPr>
            <p:ph sz="half" idx="2"/>
          </p:nvPr>
        </p:nvSpPr>
        <p:spPr>
          <a:xfrm>
            <a:off x="6472030" y="1124744"/>
            <a:ext cx="2699792" cy="5733256"/>
          </a:xfrm>
        </p:spPr>
        <p:txBody>
          <a:bodyPr>
            <a:normAutofit lnSpcReduction="10000"/>
          </a:bodyPr>
          <a:lstStyle/>
          <a:p>
            <a:pPr>
              <a:buFont typeface="Wingdings" pitchFamily="2" charset="2"/>
              <a:buChar char="ü"/>
            </a:pPr>
            <a:r>
              <a:rPr lang="lv-LV" sz="1800" dirty="0"/>
              <a:t>2010.gadā, ņemot vērā administratīvi teritoriālās reformas periodu, ir augsts licencēto izglītības programmu skaits, sakarā ar izglītības iestādes un dibinātāja datu izmaiņām</a:t>
            </a:r>
            <a:r>
              <a:rPr lang="lv-LV" sz="1800" dirty="0" smtClean="0"/>
              <a:t>.</a:t>
            </a:r>
          </a:p>
          <a:p>
            <a:pPr>
              <a:buFont typeface="Wingdings" pitchFamily="2" charset="2"/>
              <a:buChar char="ü"/>
            </a:pPr>
            <a:r>
              <a:rPr lang="lv-LV" sz="1800" dirty="0"/>
              <a:t>2011.- 2012. gada dati atspoguļo reālo situāciju izglītības programmu licencēšanā</a:t>
            </a:r>
            <a:r>
              <a:rPr lang="lv-LV" sz="1800" dirty="0" smtClean="0"/>
              <a:t>.</a:t>
            </a:r>
          </a:p>
          <a:p>
            <a:pPr>
              <a:buFont typeface="Wingdings" pitchFamily="2" charset="2"/>
              <a:buChar char="ü"/>
            </a:pPr>
            <a:r>
              <a:rPr lang="lv-LV" sz="1800" dirty="0" smtClean="0"/>
              <a:t>Visvairāk tiek licencētas vispārizglītojošā virziena, kā arī matemātikas dabaszinību un tehnikas virziena izglītības programmas</a:t>
            </a:r>
            <a:endParaRPr lang="lv-LV" sz="1800" dirty="0"/>
          </a:p>
          <a:p>
            <a:endParaRPr lang="lv-LV" sz="1800" dirty="0" smtClean="0"/>
          </a:p>
          <a:p>
            <a:endParaRPr lang="lv-LV" sz="1800" dirty="0"/>
          </a:p>
          <a:p>
            <a:endParaRPr lang="en-US" sz="1800" dirty="0"/>
          </a:p>
        </p:txBody>
      </p:sp>
      <p:graphicFrame>
        <p:nvGraphicFramePr>
          <p:cNvPr id="11" name="Content Placeholder 10"/>
          <p:cNvGraphicFramePr>
            <a:graphicFrameLocks noGrp="1"/>
          </p:cNvGraphicFramePr>
          <p:nvPr>
            <p:ph sz="half" idx="1"/>
            <p:extLst>
              <p:ext uri="{D42A27DB-BD31-4B8C-83A1-F6EECF244321}">
                <p14:modId xmlns:p14="http://schemas.microsoft.com/office/powerpoint/2010/main" val="2154424"/>
              </p:ext>
            </p:extLst>
          </p:nvPr>
        </p:nvGraphicFramePr>
        <p:xfrm>
          <a:off x="107504" y="1268760"/>
          <a:ext cx="6624736" cy="53285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36791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712968" cy="1143000"/>
          </a:xfrm>
        </p:spPr>
        <p:txBody>
          <a:bodyPr>
            <a:noAutofit/>
          </a:bodyPr>
          <a:lstStyle/>
          <a:p>
            <a:r>
              <a:rPr lang="lv-LV" sz="2800" b="1" dirty="0"/>
              <a:t>Licences vispārējās izglītības programmas īstenošanai neklātienē, tālmācībā, vakara (maiņu) formā un īstenošanai apcietinājuma vietās</a:t>
            </a:r>
            <a:endParaRPr lang="en-US" sz="2800" b="1" dirty="0"/>
          </a:p>
        </p:txBody>
      </p:sp>
      <p:sp>
        <p:nvSpPr>
          <p:cNvPr id="4" name="Content Placeholder 3"/>
          <p:cNvSpPr>
            <a:spLocks noGrp="1"/>
          </p:cNvSpPr>
          <p:nvPr>
            <p:ph sz="half" idx="2"/>
          </p:nvPr>
        </p:nvSpPr>
        <p:spPr>
          <a:xfrm>
            <a:off x="6876256" y="1556792"/>
            <a:ext cx="2160240" cy="5040560"/>
          </a:xfrm>
        </p:spPr>
        <p:txBody>
          <a:bodyPr>
            <a:normAutofit/>
          </a:bodyPr>
          <a:lstStyle/>
          <a:p>
            <a:pPr marL="342900" lvl="1" indent="-342900">
              <a:buFont typeface="Wingdings" pitchFamily="2" charset="2"/>
              <a:buChar char="ü"/>
            </a:pPr>
            <a:r>
              <a:rPr lang="lv-LV" sz="1800" dirty="0">
                <a:latin typeface="Arial" pitchFamily="34" charset="0"/>
                <a:cs typeface="Arial" pitchFamily="34" charset="0"/>
              </a:rPr>
              <a:t>2012.gadā samazinājies licencēto vispārējās izglītības programmu skaits īstenošanai neklātienē (t.sk. tālmācībā), kas samazina izglītības un izglītojamo mobilitātes iespējas.</a:t>
            </a:r>
          </a:p>
          <a:p>
            <a:endParaRPr lang="en-US" sz="1800" dirty="0"/>
          </a:p>
        </p:txBody>
      </p:sp>
      <p:pic>
        <p:nvPicPr>
          <p:cNvPr id="3074"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251520" y="1484784"/>
            <a:ext cx="6696744" cy="5112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91394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445</TotalTime>
  <Words>657</Words>
  <Application>Microsoft Office PowerPoint</Application>
  <PresentationFormat>On-screen Show (4:3)</PresentationFormat>
  <Paragraphs>102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Izglītības programmu licencēšanas dati 2010. – 2012.</vt:lpstr>
      <vt:lpstr>1. Dati par vispārējās izglītības programmu licencēšanu 2010.-2012.</vt:lpstr>
      <vt:lpstr>PIRMSSKOLAS  izglītības programmu licencēšana 2010.-2012.</vt:lpstr>
      <vt:lpstr>Speciālās pirmsskolas izglītības programmu licencēšana 2010. -2012</vt:lpstr>
      <vt:lpstr>PAMATIZGLĪTĪBAS  programmu licencēšana 2010.-2012. </vt:lpstr>
      <vt:lpstr>PowerPoint Presentation</vt:lpstr>
      <vt:lpstr>Speciālās pamatizglītības programmu licencēšana  2012.</vt:lpstr>
      <vt:lpstr>VISPĀRĒJĀS VIDĒJĀS   izglītības programmu licencēšana 2010.-2012.</vt:lpstr>
      <vt:lpstr>Licences vispārējās izglītības programmas īstenošanai neklātienē, tālmācībā, vakara (maiņu) formā un īstenošanai apcietinājuma vietās</vt:lpstr>
      <vt:lpstr>2. Dati par profesionālās izglītības programmu licencēšanu 2010.-2012.</vt:lpstr>
      <vt:lpstr>Licencēto profesionālās izglītības programmu  skaits pa veidiem </vt:lpstr>
      <vt:lpstr>Licencētās sākotnējās profesionālās izglītības programmas (pēc 9. vai 12.klases)   pa plānošanas reģioniem </vt:lpstr>
      <vt:lpstr>Licencētās profesionālās sākotnējās izglītības programmas Latvijas Republikas nozīmes pilsētās </vt:lpstr>
      <vt:lpstr>Licences sākotnējās profesionālās izglītības programmu (pēc 9. vai 12.klases)  īstenošanai pēc izglītības iestādes dibinātāja 2010.-2012. </vt:lpstr>
      <vt:lpstr>Licences 2010. - 2012. profesionālo izglītības programmu īstenošanai  (izņemot profesionālās ievirzes izglītības programmas) </vt:lpstr>
      <vt:lpstr>Licences profesionālās ievirzes izglītības programmu īstenošanai 2010.-2012. </vt:lpstr>
      <vt:lpstr>Pieprasītākās profesionālās izglītības programmas pēc kuru apguves tiek piešķirtas kvalifikācijas  2010.-2012.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Izglītības programmu licencēšanas dati 2010. – 2012.</dc:title>
  <dc:creator>Andra.Senberga</dc:creator>
  <cp:lastModifiedBy>Andra.Senberga</cp:lastModifiedBy>
  <cp:revision>41</cp:revision>
  <cp:lastPrinted>2013-09-16T06:52:03Z</cp:lastPrinted>
  <dcterms:created xsi:type="dcterms:W3CDTF">2013-08-30T10:37:47Z</dcterms:created>
  <dcterms:modified xsi:type="dcterms:W3CDTF">2013-09-30T06:46:31Z</dcterms:modified>
</cp:coreProperties>
</file>