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4" r:id="rId8"/>
    <p:sldId id="265" r:id="rId9"/>
  </p:sldIdLst>
  <p:sldSz cx="18288000" cy="10287000"/>
  <p:notesSz cx="6858000" cy="9144000"/>
  <p:embeddedFontLst>
    <p:embeddedFont>
      <p:font typeface="Canva Sans" panose="020B0604020202020204" charset="0"/>
      <p:regular r:id="rId10"/>
    </p:embeddedFont>
    <p:embeddedFont>
      <p:font typeface="Canva Sans Bold" panose="020B0604020202020204" charset="0"/>
      <p:regular r:id="rId11"/>
    </p:embeddedFont>
    <p:embeddedFont>
      <p:font typeface="Poppins" panose="00000500000000000000" pitchFamily="2" charset="-7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923" autoAdjust="0"/>
  </p:normalViewPr>
  <p:slideViewPr>
    <p:cSldViewPr>
      <p:cViewPr varScale="1">
        <p:scale>
          <a:sx n="52" d="100"/>
          <a:sy n="52" d="100"/>
        </p:scale>
        <p:origin x="85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 Veinberga" userId="a79d061d-afb0-4704-85b7-47840795b585" providerId="ADAL" clId="{97F5B230-686B-4267-A54D-477A973FCB8E}"/>
    <pc:docChg chg="addSld">
      <pc:chgData name="Jana Veinberga" userId="a79d061d-afb0-4704-85b7-47840795b585" providerId="ADAL" clId="{97F5B230-686B-4267-A54D-477A973FCB8E}" dt="2026-07-02T08:32:12.110" v="0" actId="680"/>
      <pc:docMkLst>
        <pc:docMk/>
      </pc:docMkLst>
      <pc:sldChg chg="new">
        <pc:chgData name="Jana Veinberga" userId="a79d061d-afb0-4704-85b7-47840795b585" providerId="ADAL" clId="{97F5B230-686B-4267-A54D-477A973FCB8E}" dt="2026-07-02T08:32:12.110" v="0" actId="680"/>
        <pc:sldMkLst>
          <pc:docMk/>
          <pc:sldMk cId="3988548183"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11252" y="0"/>
            <a:ext cx="4609727" cy="3026017"/>
          </a:xfrm>
          <a:custGeom>
            <a:avLst/>
            <a:gdLst/>
            <a:ahLst/>
            <a:cxnLst/>
            <a:rect l="l" t="t" r="r" b="b"/>
            <a:pathLst>
              <a:path w="4609727" h="3026017">
                <a:moveTo>
                  <a:pt x="0" y="0"/>
                </a:moveTo>
                <a:lnTo>
                  <a:pt x="4609727" y="0"/>
                </a:lnTo>
                <a:lnTo>
                  <a:pt x="4609727" y="3026017"/>
                </a:lnTo>
                <a:lnTo>
                  <a:pt x="0" y="3026017"/>
                </a:lnTo>
                <a:lnTo>
                  <a:pt x="0" y="0"/>
                </a:lnTo>
                <a:close/>
              </a:path>
            </a:pathLst>
          </a:custGeom>
          <a:blipFill>
            <a:blip r:embed="rId2"/>
            <a:stretch>
              <a:fillRect l="-20765" t="-2145" r="-25301" b="-8129"/>
            </a:stretch>
          </a:blipFill>
        </p:spPr>
        <p:txBody>
          <a:bodyPr/>
          <a:lstStyle/>
          <a:p>
            <a:endParaRPr lang="lv-LV"/>
          </a:p>
        </p:txBody>
      </p:sp>
      <p:grpSp>
        <p:nvGrpSpPr>
          <p:cNvPr id="3" name="Group 3"/>
          <p:cNvGrpSpPr/>
          <p:nvPr/>
        </p:nvGrpSpPr>
        <p:grpSpPr>
          <a:xfrm>
            <a:off x="-225504" y="3820731"/>
            <a:ext cx="21435503" cy="7227382"/>
            <a:chOff x="0" y="0"/>
            <a:chExt cx="5645565" cy="1903508"/>
          </a:xfrm>
        </p:grpSpPr>
        <p:sp>
          <p:nvSpPr>
            <p:cNvPr id="4" name="Freeform 4"/>
            <p:cNvSpPr/>
            <p:nvPr/>
          </p:nvSpPr>
          <p:spPr>
            <a:xfrm>
              <a:off x="0" y="0"/>
              <a:ext cx="5645565" cy="1903508"/>
            </a:xfrm>
            <a:custGeom>
              <a:avLst/>
              <a:gdLst/>
              <a:ahLst/>
              <a:cxnLst/>
              <a:rect l="l" t="t" r="r" b="b"/>
              <a:pathLst>
                <a:path w="5645565" h="1903508">
                  <a:moveTo>
                    <a:pt x="0" y="0"/>
                  </a:moveTo>
                  <a:lnTo>
                    <a:pt x="5645565" y="0"/>
                  </a:lnTo>
                  <a:lnTo>
                    <a:pt x="5645565" y="1903508"/>
                  </a:lnTo>
                  <a:lnTo>
                    <a:pt x="0" y="1903508"/>
                  </a:lnTo>
                  <a:close/>
                </a:path>
              </a:pathLst>
            </a:custGeom>
            <a:solidFill>
              <a:srgbClr val="62478C"/>
            </a:solidFill>
          </p:spPr>
          <p:txBody>
            <a:bodyPr/>
            <a:lstStyle/>
            <a:p>
              <a:endParaRPr lang="lv-LV"/>
            </a:p>
          </p:txBody>
        </p:sp>
        <p:sp>
          <p:nvSpPr>
            <p:cNvPr id="5" name="TextBox 5"/>
            <p:cNvSpPr txBox="1"/>
            <p:nvPr/>
          </p:nvSpPr>
          <p:spPr>
            <a:xfrm>
              <a:off x="0" y="-38100"/>
              <a:ext cx="5645565" cy="1941608"/>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a:grpSpLocks noChangeAspect="1"/>
          </p:cNvGrpSpPr>
          <p:nvPr/>
        </p:nvGrpSpPr>
        <p:grpSpPr>
          <a:xfrm rot="-2795617">
            <a:off x="-5000512" y="-2274676"/>
            <a:ext cx="13244848" cy="13402524"/>
            <a:chOff x="0" y="0"/>
            <a:chExt cx="6272784" cy="6347460"/>
          </a:xfrm>
        </p:grpSpPr>
        <p:sp>
          <p:nvSpPr>
            <p:cNvPr id="7" name="Freeform 7"/>
            <p:cNvSpPr/>
            <p:nvPr/>
          </p:nvSpPr>
          <p:spPr>
            <a:xfrm rot="2947837">
              <a:off x="554028" y="-247083"/>
              <a:ext cx="5369781" cy="6857610"/>
            </a:xfrm>
            <a:custGeom>
              <a:avLst/>
              <a:gdLst/>
              <a:ahLst/>
              <a:cxnLst/>
              <a:rect l="l" t="t" r="r" b="b"/>
              <a:pathLst>
                <a:path w="5369781" h="6857610">
                  <a:moveTo>
                    <a:pt x="4787900" y="1544614"/>
                  </a:moveTo>
                  <a:cubicBezTo>
                    <a:pt x="5035577" y="2160313"/>
                    <a:pt x="5234701" y="2795636"/>
                    <a:pt x="5322000" y="3401039"/>
                  </a:cubicBezTo>
                  <a:cubicBezTo>
                    <a:pt x="5446695" y="4266198"/>
                    <a:pt x="5342883" y="5070337"/>
                    <a:pt x="4824999" y="5668845"/>
                  </a:cubicBezTo>
                  <a:cubicBezTo>
                    <a:pt x="4264069" y="6317100"/>
                    <a:pt x="3470622" y="6875004"/>
                    <a:pt x="2578966" y="6857194"/>
                  </a:cubicBezTo>
                  <a:cubicBezTo>
                    <a:pt x="2071327" y="6847036"/>
                    <a:pt x="1531845" y="6650281"/>
                    <a:pt x="985294" y="6177355"/>
                  </a:cubicBezTo>
                  <a:cubicBezTo>
                    <a:pt x="570314" y="5818276"/>
                    <a:pt x="303978" y="5313228"/>
                    <a:pt x="154156" y="4748445"/>
                  </a:cubicBezTo>
                  <a:cubicBezTo>
                    <a:pt x="43197" y="4330316"/>
                    <a:pt x="-3678" y="3879467"/>
                    <a:pt x="224" y="3431074"/>
                  </a:cubicBezTo>
                  <a:cubicBezTo>
                    <a:pt x="4619" y="2933396"/>
                    <a:pt x="71885" y="2438559"/>
                    <a:pt x="184163" y="1994765"/>
                  </a:cubicBezTo>
                  <a:cubicBezTo>
                    <a:pt x="329889" y="1418182"/>
                    <a:pt x="551872" y="927568"/>
                    <a:pt x="810814" y="628315"/>
                  </a:cubicBezTo>
                  <a:cubicBezTo>
                    <a:pt x="1691184" y="-389110"/>
                    <a:pt x="4073820" y="-230746"/>
                    <a:pt x="4787900" y="1544614"/>
                  </a:cubicBezTo>
                  <a:close/>
                </a:path>
              </a:pathLst>
            </a:custGeom>
            <a:blipFill>
              <a:blip r:embed="rId3"/>
              <a:stretch>
                <a:fillRect l="-32549" t="-201" r="-59577" b="-31"/>
              </a:stretch>
            </a:blipFill>
          </p:spPr>
          <p:txBody>
            <a:bodyPr/>
            <a:lstStyle/>
            <a:p>
              <a:endParaRPr lang="lv-LV"/>
            </a:p>
          </p:txBody>
        </p:sp>
        <p:sp>
          <p:nvSpPr>
            <p:cNvPr id="8" name="Freeform 8"/>
            <p:cNvSpPr/>
            <p:nvPr/>
          </p:nvSpPr>
          <p:spPr>
            <a:xfrm>
              <a:off x="0" y="0"/>
              <a:ext cx="6272830" cy="6347460"/>
            </a:xfrm>
            <a:custGeom>
              <a:avLst/>
              <a:gdLst/>
              <a:ahLst/>
              <a:cxnLst/>
              <a:rect l="l" t="t" r="r" b="b"/>
              <a:pathLst>
                <a:path w="6272830" h="6347460">
                  <a:moveTo>
                    <a:pt x="2903855" y="6347460"/>
                  </a:moveTo>
                  <a:cubicBezTo>
                    <a:pt x="2438654" y="6347460"/>
                    <a:pt x="1991106" y="6277102"/>
                    <a:pt x="1609725" y="6143879"/>
                  </a:cubicBezTo>
                  <a:cubicBezTo>
                    <a:pt x="1159764" y="5986653"/>
                    <a:pt x="796671" y="5744591"/>
                    <a:pt x="530352" y="5424170"/>
                  </a:cubicBezTo>
                  <a:cubicBezTo>
                    <a:pt x="178435" y="5000625"/>
                    <a:pt x="0" y="4443984"/>
                    <a:pt x="0" y="3769741"/>
                  </a:cubicBezTo>
                  <a:cubicBezTo>
                    <a:pt x="0" y="3253486"/>
                    <a:pt x="180975" y="2726182"/>
                    <a:pt x="537845" y="2202434"/>
                  </a:cubicBezTo>
                  <a:cubicBezTo>
                    <a:pt x="771779" y="1859153"/>
                    <a:pt x="1073404" y="1529588"/>
                    <a:pt x="1434592" y="1222629"/>
                  </a:cubicBezTo>
                  <a:cubicBezTo>
                    <a:pt x="1801495" y="910844"/>
                    <a:pt x="2219071" y="633603"/>
                    <a:pt x="2642362" y="421005"/>
                  </a:cubicBezTo>
                  <a:cubicBezTo>
                    <a:pt x="3182747" y="149479"/>
                    <a:pt x="3696462" y="0"/>
                    <a:pt x="4088892" y="0"/>
                  </a:cubicBezTo>
                  <a:cubicBezTo>
                    <a:pt x="4745101" y="0"/>
                    <a:pt x="5447919" y="456946"/>
                    <a:pt x="5879338" y="1164082"/>
                  </a:cubicBezTo>
                  <a:cubicBezTo>
                    <a:pt x="6099556" y="1525143"/>
                    <a:pt x="6232906" y="1927987"/>
                    <a:pt x="6265037" y="2329053"/>
                  </a:cubicBezTo>
                  <a:cubicBezTo>
                    <a:pt x="6300851" y="2777871"/>
                    <a:pt x="6213094" y="3211195"/>
                    <a:pt x="6004306" y="3617087"/>
                  </a:cubicBezTo>
                  <a:lnTo>
                    <a:pt x="5998210" y="3613912"/>
                  </a:lnTo>
                  <a:lnTo>
                    <a:pt x="6004306" y="3617087"/>
                  </a:lnTo>
                  <a:cubicBezTo>
                    <a:pt x="5666105" y="4274566"/>
                    <a:pt x="5311140" y="4819523"/>
                    <a:pt x="4949063" y="5237099"/>
                  </a:cubicBezTo>
                  <a:cubicBezTo>
                    <a:pt x="4646295" y="5586222"/>
                    <a:pt x="4330192" y="5856478"/>
                    <a:pt x="4009263" y="6040247"/>
                  </a:cubicBezTo>
                  <a:cubicBezTo>
                    <a:pt x="3653409" y="6244082"/>
                    <a:pt x="3281426" y="6347460"/>
                    <a:pt x="2903855" y="6347460"/>
                  </a:cubicBezTo>
                  <a:close/>
                  <a:moveTo>
                    <a:pt x="4088892" y="13589"/>
                  </a:moveTo>
                  <a:cubicBezTo>
                    <a:pt x="3698494" y="13589"/>
                    <a:pt x="3186938" y="162560"/>
                    <a:pt x="2648458" y="433197"/>
                  </a:cubicBezTo>
                  <a:cubicBezTo>
                    <a:pt x="2226183" y="645414"/>
                    <a:pt x="1809369" y="922020"/>
                    <a:pt x="1443355" y="1233043"/>
                  </a:cubicBezTo>
                  <a:cubicBezTo>
                    <a:pt x="1083183" y="1539113"/>
                    <a:pt x="782320" y="1867916"/>
                    <a:pt x="549021" y="2210054"/>
                  </a:cubicBezTo>
                  <a:cubicBezTo>
                    <a:pt x="193675" y="2731389"/>
                    <a:pt x="13589" y="3256153"/>
                    <a:pt x="13589" y="3769614"/>
                  </a:cubicBezTo>
                  <a:cubicBezTo>
                    <a:pt x="13589" y="4440555"/>
                    <a:pt x="191008" y="4994275"/>
                    <a:pt x="540766" y="5415280"/>
                  </a:cubicBezTo>
                  <a:cubicBezTo>
                    <a:pt x="825754" y="5758307"/>
                    <a:pt x="1511808" y="6333744"/>
                    <a:pt x="2903728" y="6333744"/>
                  </a:cubicBezTo>
                  <a:cubicBezTo>
                    <a:pt x="3278886" y="6333744"/>
                    <a:pt x="3648583" y="6231001"/>
                    <a:pt x="4002532" y="6028310"/>
                  </a:cubicBezTo>
                  <a:cubicBezTo>
                    <a:pt x="4322064" y="5845303"/>
                    <a:pt x="4637024" y="5576063"/>
                    <a:pt x="4938776" y="5228082"/>
                  </a:cubicBezTo>
                  <a:cubicBezTo>
                    <a:pt x="5300091" y="4811395"/>
                    <a:pt x="5654548" y="4267200"/>
                    <a:pt x="5992240" y="3610737"/>
                  </a:cubicBezTo>
                  <a:cubicBezTo>
                    <a:pt x="6199886" y="3207131"/>
                    <a:pt x="6287007" y="2776347"/>
                    <a:pt x="6251447" y="2330069"/>
                  </a:cubicBezTo>
                  <a:cubicBezTo>
                    <a:pt x="6219570" y="1931035"/>
                    <a:pt x="6086982" y="1530223"/>
                    <a:pt x="5867781" y="1171067"/>
                  </a:cubicBezTo>
                  <a:cubicBezTo>
                    <a:pt x="5438775" y="467995"/>
                    <a:pt x="4740529" y="13589"/>
                    <a:pt x="4088892" y="13589"/>
                  </a:cubicBezTo>
                  <a:close/>
                </a:path>
              </a:pathLst>
            </a:custGeom>
            <a:solidFill>
              <a:srgbClr val="62478C"/>
            </a:solidFill>
          </p:spPr>
          <p:txBody>
            <a:bodyPr/>
            <a:lstStyle/>
            <a:p>
              <a:endParaRPr lang="lv-LV"/>
            </a:p>
          </p:txBody>
        </p:sp>
      </p:grpSp>
      <p:grpSp>
        <p:nvGrpSpPr>
          <p:cNvPr id="9" name="Group 9"/>
          <p:cNvGrpSpPr/>
          <p:nvPr/>
        </p:nvGrpSpPr>
        <p:grpSpPr>
          <a:xfrm>
            <a:off x="10090514" y="8539061"/>
            <a:ext cx="6169956" cy="1438478"/>
            <a:chOff x="0" y="0"/>
            <a:chExt cx="1625009" cy="378858"/>
          </a:xfrm>
        </p:grpSpPr>
        <p:sp>
          <p:nvSpPr>
            <p:cNvPr id="10" name="Freeform 10"/>
            <p:cNvSpPr/>
            <p:nvPr/>
          </p:nvSpPr>
          <p:spPr>
            <a:xfrm>
              <a:off x="0" y="0"/>
              <a:ext cx="1625009" cy="378858"/>
            </a:xfrm>
            <a:custGeom>
              <a:avLst/>
              <a:gdLst/>
              <a:ahLst/>
              <a:cxnLst/>
              <a:rect l="l" t="t" r="r" b="b"/>
              <a:pathLst>
                <a:path w="1625009" h="378858">
                  <a:moveTo>
                    <a:pt x="0" y="0"/>
                  </a:moveTo>
                  <a:lnTo>
                    <a:pt x="1625009" y="0"/>
                  </a:lnTo>
                  <a:lnTo>
                    <a:pt x="1625009" y="378858"/>
                  </a:lnTo>
                  <a:lnTo>
                    <a:pt x="0" y="378858"/>
                  </a:lnTo>
                  <a:close/>
                </a:path>
              </a:pathLst>
            </a:custGeom>
            <a:solidFill>
              <a:srgbClr val="FFFFFF"/>
            </a:solidFill>
          </p:spPr>
          <p:txBody>
            <a:bodyPr/>
            <a:lstStyle/>
            <a:p>
              <a:endParaRPr lang="lv-LV"/>
            </a:p>
          </p:txBody>
        </p:sp>
        <p:sp>
          <p:nvSpPr>
            <p:cNvPr id="11" name="TextBox 11"/>
            <p:cNvSpPr txBox="1"/>
            <p:nvPr/>
          </p:nvSpPr>
          <p:spPr>
            <a:xfrm>
              <a:off x="0" y="-38100"/>
              <a:ext cx="1625009" cy="416958"/>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128342" y="8687373"/>
            <a:ext cx="1991604" cy="1141853"/>
          </a:xfrm>
          <a:custGeom>
            <a:avLst/>
            <a:gdLst/>
            <a:ahLst/>
            <a:cxnLst/>
            <a:rect l="l" t="t" r="r" b="b"/>
            <a:pathLst>
              <a:path w="1991604" h="1141853">
                <a:moveTo>
                  <a:pt x="0" y="0"/>
                </a:moveTo>
                <a:lnTo>
                  <a:pt x="1991605" y="0"/>
                </a:lnTo>
                <a:lnTo>
                  <a:pt x="1991605" y="1141854"/>
                </a:lnTo>
                <a:lnTo>
                  <a:pt x="0" y="1141854"/>
                </a:lnTo>
                <a:lnTo>
                  <a:pt x="0" y="0"/>
                </a:lnTo>
                <a:close/>
              </a:path>
            </a:pathLst>
          </a:custGeom>
          <a:blipFill>
            <a:blip r:embed="rId4"/>
            <a:stretch>
              <a:fillRect/>
            </a:stretch>
          </a:blipFill>
        </p:spPr>
        <p:txBody>
          <a:bodyPr/>
          <a:lstStyle/>
          <a:p>
            <a:endParaRPr lang="lv-LV"/>
          </a:p>
        </p:txBody>
      </p:sp>
      <p:sp>
        <p:nvSpPr>
          <p:cNvPr id="13" name="Freeform 13"/>
          <p:cNvSpPr/>
          <p:nvPr/>
        </p:nvSpPr>
        <p:spPr>
          <a:xfrm>
            <a:off x="12843609" y="8762409"/>
            <a:ext cx="1604375" cy="1029883"/>
          </a:xfrm>
          <a:custGeom>
            <a:avLst/>
            <a:gdLst/>
            <a:ahLst/>
            <a:cxnLst/>
            <a:rect l="l" t="t" r="r" b="b"/>
            <a:pathLst>
              <a:path w="1604375" h="1029883">
                <a:moveTo>
                  <a:pt x="0" y="0"/>
                </a:moveTo>
                <a:lnTo>
                  <a:pt x="1604375" y="0"/>
                </a:lnTo>
                <a:lnTo>
                  <a:pt x="1604375" y="1029882"/>
                </a:lnTo>
                <a:lnTo>
                  <a:pt x="0" y="1029882"/>
                </a:lnTo>
                <a:lnTo>
                  <a:pt x="0" y="0"/>
                </a:lnTo>
                <a:close/>
              </a:path>
            </a:pathLst>
          </a:custGeom>
          <a:blipFill>
            <a:blip r:embed="rId5"/>
            <a:stretch>
              <a:fillRect/>
            </a:stretch>
          </a:blipFill>
        </p:spPr>
        <p:txBody>
          <a:bodyPr/>
          <a:lstStyle/>
          <a:p>
            <a:endParaRPr lang="lv-LV"/>
          </a:p>
        </p:txBody>
      </p:sp>
      <p:sp>
        <p:nvSpPr>
          <p:cNvPr id="14" name="TextBox 14"/>
          <p:cNvSpPr txBox="1"/>
          <p:nvPr/>
        </p:nvSpPr>
        <p:spPr>
          <a:xfrm>
            <a:off x="8172930" y="4973598"/>
            <a:ext cx="9086370" cy="2639185"/>
          </a:xfrm>
          <a:prstGeom prst="rect">
            <a:avLst/>
          </a:prstGeom>
        </p:spPr>
        <p:txBody>
          <a:bodyPr lIns="0" tIns="0" rIns="0" bIns="0" rtlCol="0" anchor="t">
            <a:spAutoFit/>
          </a:bodyPr>
          <a:lstStyle/>
          <a:p>
            <a:pPr algn="ctr">
              <a:lnSpc>
                <a:spcPts val="6833"/>
              </a:lnSpc>
            </a:pPr>
            <a:r>
              <a:rPr lang="en-US" sz="6699" b="1">
                <a:solidFill>
                  <a:srgbClr val="FFFFFF"/>
                </a:solidFill>
                <a:latin typeface="Canva Sans Bold"/>
                <a:ea typeface="Canva Sans Bold"/>
                <a:cs typeface="Canva Sans Bold"/>
                <a:sym typeface="Canva Sans Bold"/>
              </a:rPr>
              <a:t>Neformālās izglītības regulējuma pilnveide Latvijā</a:t>
            </a:r>
          </a:p>
        </p:txBody>
      </p:sp>
      <p:sp>
        <p:nvSpPr>
          <p:cNvPr id="15" name="TextBox 15"/>
          <p:cNvSpPr txBox="1"/>
          <p:nvPr/>
        </p:nvSpPr>
        <p:spPr>
          <a:xfrm>
            <a:off x="9882906" y="8983980"/>
            <a:ext cx="2960704" cy="605791"/>
          </a:xfrm>
          <a:prstGeom prst="rect">
            <a:avLst/>
          </a:prstGeom>
        </p:spPr>
        <p:txBody>
          <a:bodyPr lIns="0" tIns="0" rIns="0" bIns="0" rtlCol="0" anchor="t">
            <a:spAutoFit/>
          </a:bodyPr>
          <a:lstStyle/>
          <a:p>
            <a:pPr algn="r">
              <a:lnSpc>
                <a:spcPts val="1605"/>
              </a:lnSpc>
            </a:pPr>
            <a:r>
              <a:rPr lang="en-US" sz="1500">
                <a:solidFill>
                  <a:srgbClr val="000000"/>
                </a:solidFill>
                <a:latin typeface="Canva Sans"/>
                <a:ea typeface="Canva Sans"/>
                <a:cs typeface="Canva Sans"/>
                <a:sym typeface="Canva Sans"/>
              </a:rPr>
              <a:t>Atbalsts pieaugušo individuālajās vajadzībās balstītai pieaugušo izglītībai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lv-LV" dirty="0"/>
          </a:p>
        </p:txBody>
      </p:sp>
      <p:grpSp>
        <p:nvGrpSpPr>
          <p:cNvPr id="3" name="Group 3"/>
          <p:cNvGrpSpPr/>
          <p:nvPr/>
        </p:nvGrpSpPr>
        <p:grpSpPr>
          <a:xfrm>
            <a:off x="-22147022" y="-11378786"/>
            <a:ext cx="42009743" cy="14496653"/>
            <a:chOff x="0" y="0"/>
            <a:chExt cx="11064294" cy="3818049"/>
          </a:xfrm>
        </p:grpSpPr>
        <p:sp>
          <p:nvSpPr>
            <p:cNvPr id="4" name="Freeform 4"/>
            <p:cNvSpPr/>
            <p:nvPr/>
          </p:nvSpPr>
          <p:spPr>
            <a:xfrm>
              <a:off x="0" y="0"/>
              <a:ext cx="11064294" cy="3818048"/>
            </a:xfrm>
            <a:custGeom>
              <a:avLst/>
              <a:gdLst/>
              <a:ahLst/>
              <a:cxnLst/>
              <a:rect l="l" t="t" r="r" b="b"/>
              <a:pathLst>
                <a:path w="11064294" h="3818048">
                  <a:moveTo>
                    <a:pt x="0" y="0"/>
                  </a:moveTo>
                  <a:lnTo>
                    <a:pt x="11064294" y="0"/>
                  </a:lnTo>
                  <a:lnTo>
                    <a:pt x="11064294" y="3818048"/>
                  </a:lnTo>
                  <a:lnTo>
                    <a:pt x="0" y="3818048"/>
                  </a:lnTo>
                  <a:close/>
                </a:path>
              </a:pathLst>
            </a:custGeom>
            <a:solidFill>
              <a:srgbClr val="624D8C"/>
            </a:solidFill>
          </p:spPr>
          <p:txBody>
            <a:bodyPr/>
            <a:lstStyle/>
            <a:p>
              <a:endParaRPr lang="lv-LV"/>
            </a:p>
          </p:txBody>
        </p:sp>
        <p:sp>
          <p:nvSpPr>
            <p:cNvPr id="5" name="TextBox 5"/>
            <p:cNvSpPr txBox="1"/>
            <p:nvPr/>
          </p:nvSpPr>
          <p:spPr>
            <a:xfrm>
              <a:off x="0" y="-38100"/>
              <a:ext cx="11064294" cy="3856149"/>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965791" y="1287672"/>
            <a:ext cx="15569609" cy="1644874"/>
          </a:xfrm>
          <a:prstGeom prst="rect">
            <a:avLst/>
          </a:prstGeom>
        </p:spPr>
        <p:txBody>
          <a:bodyPr wrap="square" lIns="0" tIns="0" rIns="0" bIns="0" rtlCol="0" anchor="t">
            <a:spAutoFit/>
          </a:bodyPr>
          <a:lstStyle/>
          <a:p>
            <a:pPr>
              <a:lnSpc>
                <a:spcPts val="6425"/>
              </a:lnSpc>
              <a:spcBef>
                <a:spcPct val="0"/>
              </a:spcBef>
            </a:pPr>
            <a:r>
              <a:rPr lang="en-US" sz="6299" b="1" dirty="0">
                <a:solidFill>
                  <a:srgbClr val="FFFFFF"/>
                </a:solidFill>
                <a:latin typeface="Canva Sans Bold"/>
                <a:ea typeface="Canva Sans Bold"/>
                <a:cs typeface="Canva Sans Bold"/>
                <a:sym typeface="Canva Sans Bold"/>
              </a:rPr>
              <a:t>GROZĪJUMI IZGLĪTĪBAS LIKUM</a:t>
            </a:r>
            <a:r>
              <a:rPr lang="lv-LV" sz="6299" b="1" dirty="0">
                <a:solidFill>
                  <a:srgbClr val="FFFFFF"/>
                </a:solidFill>
                <a:latin typeface="Canva Sans Bold"/>
                <a:ea typeface="Canva Sans Bold"/>
                <a:cs typeface="Canva Sans Bold"/>
                <a:sym typeface="Canva Sans Bold"/>
              </a:rPr>
              <a:t>Ā</a:t>
            </a:r>
            <a:r>
              <a:rPr lang="en-US" sz="6299" b="1" dirty="0">
                <a:solidFill>
                  <a:srgbClr val="FFFFFF"/>
                </a:solidFill>
                <a:latin typeface="Canva Sans Bold"/>
                <a:ea typeface="Canva Sans Bold"/>
                <a:cs typeface="Canva Sans Bold"/>
                <a:sym typeface="Canva Sans Bold"/>
              </a:rPr>
              <a:t> (2026)</a:t>
            </a:r>
            <a:r>
              <a:rPr lang="lv-LV" sz="6299" b="1" dirty="0">
                <a:solidFill>
                  <a:srgbClr val="FFFFFF"/>
                </a:solidFill>
                <a:latin typeface="Canva Sans Bold"/>
                <a:ea typeface="Canva Sans Bold"/>
                <a:cs typeface="Canva Sans Bold"/>
                <a:sym typeface="Canva Sans Bold"/>
              </a:rPr>
              <a:t> - mērķis</a:t>
            </a:r>
            <a:endParaRPr lang="en-US" sz="6299" b="1" dirty="0">
              <a:solidFill>
                <a:srgbClr val="FFFFFF"/>
              </a:solidFill>
              <a:latin typeface="Canva Sans Bold"/>
              <a:ea typeface="Canva Sans Bold"/>
              <a:cs typeface="Canva Sans Bold"/>
              <a:sym typeface="Canva Sans Bold"/>
            </a:endParaRPr>
          </a:p>
        </p:txBody>
      </p:sp>
      <p:grpSp>
        <p:nvGrpSpPr>
          <p:cNvPr id="7" name="Group 7"/>
          <p:cNvGrpSpPr/>
          <p:nvPr/>
        </p:nvGrpSpPr>
        <p:grpSpPr>
          <a:xfrm>
            <a:off x="965791" y="4776261"/>
            <a:ext cx="4981763" cy="2914996"/>
            <a:chOff x="0" y="0"/>
            <a:chExt cx="1312069" cy="767736"/>
          </a:xfrm>
        </p:grpSpPr>
        <p:sp>
          <p:nvSpPr>
            <p:cNvPr id="8" name="Freeform 8"/>
            <p:cNvSpPr/>
            <p:nvPr/>
          </p:nvSpPr>
          <p:spPr>
            <a:xfrm>
              <a:off x="0" y="0"/>
              <a:ext cx="1312069" cy="767736"/>
            </a:xfrm>
            <a:custGeom>
              <a:avLst/>
              <a:gdLst/>
              <a:ahLst/>
              <a:cxnLst/>
              <a:rect l="l" t="t" r="r" b="b"/>
              <a:pathLst>
                <a:path w="1312069" h="767736">
                  <a:moveTo>
                    <a:pt x="0" y="0"/>
                  </a:moveTo>
                  <a:lnTo>
                    <a:pt x="1312069" y="0"/>
                  </a:lnTo>
                  <a:lnTo>
                    <a:pt x="1312069" y="767736"/>
                  </a:lnTo>
                  <a:lnTo>
                    <a:pt x="0" y="767736"/>
                  </a:lnTo>
                  <a:close/>
                </a:path>
              </a:pathLst>
            </a:custGeom>
            <a:ln w="57150" cap="sq">
              <a:gradFill>
                <a:gsLst>
                  <a:gs pos="0">
                    <a:srgbClr val="3C67BF">
                      <a:alpha val="100000"/>
                    </a:srgbClr>
                  </a:gs>
                  <a:gs pos="50000">
                    <a:srgbClr val="6B4CAF">
                      <a:alpha val="57500"/>
                    </a:srgbClr>
                  </a:gs>
                  <a:gs pos="100000">
                    <a:srgbClr val="F7ACFF">
                      <a:alpha val="0"/>
                    </a:srgbClr>
                  </a:gs>
                </a:gsLst>
                <a:lin ang="0"/>
              </a:gradFill>
              <a:prstDash val="solid"/>
              <a:miter/>
            </a:ln>
          </p:spPr>
          <p:txBody>
            <a:bodyPr/>
            <a:lstStyle/>
            <a:p>
              <a:endParaRPr lang="lv-LV"/>
            </a:p>
          </p:txBody>
        </p:sp>
        <p:sp>
          <p:nvSpPr>
            <p:cNvPr id="9" name="TextBox 9"/>
            <p:cNvSpPr txBox="1"/>
            <p:nvPr/>
          </p:nvSpPr>
          <p:spPr>
            <a:xfrm>
              <a:off x="0" y="-38100"/>
              <a:ext cx="1312069" cy="80583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242134" y="4776261"/>
            <a:ext cx="4981763" cy="2914996"/>
            <a:chOff x="0" y="0"/>
            <a:chExt cx="1312069" cy="767736"/>
          </a:xfrm>
        </p:grpSpPr>
        <p:sp>
          <p:nvSpPr>
            <p:cNvPr id="11" name="Freeform 11"/>
            <p:cNvSpPr/>
            <p:nvPr/>
          </p:nvSpPr>
          <p:spPr>
            <a:xfrm>
              <a:off x="0" y="0"/>
              <a:ext cx="1312069" cy="767736"/>
            </a:xfrm>
            <a:custGeom>
              <a:avLst/>
              <a:gdLst/>
              <a:ahLst/>
              <a:cxnLst/>
              <a:rect l="l" t="t" r="r" b="b"/>
              <a:pathLst>
                <a:path w="1312069" h="767736">
                  <a:moveTo>
                    <a:pt x="0" y="0"/>
                  </a:moveTo>
                  <a:lnTo>
                    <a:pt x="1312069" y="0"/>
                  </a:lnTo>
                  <a:lnTo>
                    <a:pt x="1312069" y="767736"/>
                  </a:lnTo>
                  <a:lnTo>
                    <a:pt x="0" y="767736"/>
                  </a:lnTo>
                  <a:close/>
                </a:path>
              </a:pathLst>
            </a:custGeom>
            <a:ln w="57150" cap="sq">
              <a:gradFill>
                <a:gsLst>
                  <a:gs pos="0">
                    <a:srgbClr val="3C67BF">
                      <a:alpha val="100000"/>
                    </a:srgbClr>
                  </a:gs>
                  <a:gs pos="50000">
                    <a:srgbClr val="6B4CAF">
                      <a:alpha val="57500"/>
                    </a:srgbClr>
                  </a:gs>
                  <a:gs pos="100000">
                    <a:srgbClr val="F7ACFF">
                      <a:alpha val="0"/>
                    </a:srgbClr>
                  </a:gs>
                </a:gsLst>
                <a:lin ang="0"/>
              </a:gradFill>
              <a:prstDash val="solid"/>
              <a:miter/>
            </a:ln>
          </p:spPr>
          <p:txBody>
            <a:bodyPr/>
            <a:lstStyle/>
            <a:p>
              <a:endParaRPr lang="lv-LV"/>
            </a:p>
          </p:txBody>
        </p:sp>
        <p:sp>
          <p:nvSpPr>
            <p:cNvPr id="12" name="TextBox 12"/>
            <p:cNvSpPr txBox="1"/>
            <p:nvPr/>
          </p:nvSpPr>
          <p:spPr>
            <a:xfrm>
              <a:off x="0" y="-38100"/>
              <a:ext cx="1312069" cy="805836"/>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1958572" y="4776261"/>
            <a:ext cx="4981763" cy="2914996"/>
            <a:chOff x="0" y="0"/>
            <a:chExt cx="1312069" cy="767736"/>
          </a:xfrm>
        </p:grpSpPr>
        <p:sp>
          <p:nvSpPr>
            <p:cNvPr id="14" name="Freeform 14"/>
            <p:cNvSpPr/>
            <p:nvPr/>
          </p:nvSpPr>
          <p:spPr>
            <a:xfrm>
              <a:off x="0" y="0"/>
              <a:ext cx="1312069" cy="767736"/>
            </a:xfrm>
            <a:custGeom>
              <a:avLst/>
              <a:gdLst/>
              <a:ahLst/>
              <a:cxnLst/>
              <a:rect l="l" t="t" r="r" b="b"/>
              <a:pathLst>
                <a:path w="1312069" h="767736">
                  <a:moveTo>
                    <a:pt x="0" y="0"/>
                  </a:moveTo>
                  <a:lnTo>
                    <a:pt x="1312069" y="0"/>
                  </a:lnTo>
                  <a:lnTo>
                    <a:pt x="1312069" y="767736"/>
                  </a:lnTo>
                  <a:lnTo>
                    <a:pt x="0" y="767736"/>
                  </a:lnTo>
                  <a:close/>
                </a:path>
              </a:pathLst>
            </a:custGeom>
            <a:ln w="57150" cap="sq">
              <a:gradFill>
                <a:gsLst>
                  <a:gs pos="0">
                    <a:srgbClr val="3C67BF">
                      <a:alpha val="100000"/>
                    </a:srgbClr>
                  </a:gs>
                  <a:gs pos="50000">
                    <a:srgbClr val="6B4CAF">
                      <a:alpha val="57500"/>
                    </a:srgbClr>
                  </a:gs>
                  <a:gs pos="100000">
                    <a:srgbClr val="F7ACFF">
                      <a:alpha val="0"/>
                    </a:srgbClr>
                  </a:gs>
                </a:gsLst>
                <a:lin ang="0"/>
              </a:gradFill>
              <a:prstDash val="solid"/>
              <a:miter/>
            </a:ln>
          </p:spPr>
          <p:txBody>
            <a:bodyPr/>
            <a:lstStyle/>
            <a:p>
              <a:endParaRPr lang="lv-LV"/>
            </a:p>
          </p:txBody>
        </p:sp>
        <p:sp>
          <p:nvSpPr>
            <p:cNvPr id="15" name="TextBox 15"/>
            <p:cNvSpPr txBox="1"/>
            <p:nvPr/>
          </p:nvSpPr>
          <p:spPr>
            <a:xfrm>
              <a:off x="0" y="-38100"/>
              <a:ext cx="1312069" cy="80583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346950" y="5288307"/>
            <a:ext cx="4600603" cy="2372444"/>
          </a:xfrm>
          <a:prstGeom prst="rect">
            <a:avLst/>
          </a:prstGeom>
        </p:spPr>
        <p:txBody>
          <a:bodyPr lIns="0" tIns="0" rIns="0" bIns="0" rtlCol="0" anchor="t">
            <a:spAutoFit/>
          </a:bodyPr>
          <a:lstStyle/>
          <a:p>
            <a:pPr algn="l">
              <a:lnSpc>
                <a:spcPts val="3741"/>
              </a:lnSpc>
            </a:pPr>
            <a:r>
              <a:rPr lang="lv-LV" sz="2900" dirty="0">
                <a:solidFill>
                  <a:srgbClr val="000000"/>
                </a:solidFill>
                <a:latin typeface="Canva Sans"/>
                <a:ea typeface="Canva Sans"/>
                <a:cs typeface="Canva Sans"/>
                <a:sym typeface="Canva Sans"/>
              </a:rPr>
              <a:t>Mazināt birokrātisko un finansiālo slogu neformālās izglītības īstenotājiem un pašvaldībām. </a:t>
            </a:r>
            <a:endParaRPr lang="en-US" sz="2900" dirty="0">
              <a:solidFill>
                <a:srgbClr val="000000"/>
              </a:solidFill>
              <a:latin typeface="Canva Sans"/>
              <a:ea typeface="Canva Sans"/>
              <a:cs typeface="Canva Sans"/>
              <a:sym typeface="Canva Sans"/>
            </a:endParaRPr>
          </a:p>
        </p:txBody>
      </p:sp>
      <p:sp>
        <p:nvSpPr>
          <p:cNvPr id="17" name="TextBox 17"/>
          <p:cNvSpPr txBox="1"/>
          <p:nvPr/>
        </p:nvSpPr>
        <p:spPr>
          <a:xfrm>
            <a:off x="6653119" y="5288307"/>
            <a:ext cx="4600603" cy="1897955"/>
          </a:xfrm>
          <a:prstGeom prst="rect">
            <a:avLst/>
          </a:prstGeom>
        </p:spPr>
        <p:txBody>
          <a:bodyPr lIns="0" tIns="0" rIns="0" bIns="0" rtlCol="0" anchor="t">
            <a:spAutoFit/>
          </a:bodyPr>
          <a:lstStyle/>
          <a:p>
            <a:pPr algn="l">
              <a:lnSpc>
                <a:spcPts val="3741"/>
              </a:lnSpc>
            </a:pPr>
            <a:r>
              <a:rPr lang="lv-LV" sz="2900" dirty="0">
                <a:solidFill>
                  <a:srgbClr val="000000"/>
                </a:solidFill>
                <a:latin typeface="Canva Sans"/>
                <a:ea typeface="Canva Sans"/>
                <a:cs typeface="Canva Sans"/>
                <a:sym typeface="Canva Sans"/>
              </a:rPr>
              <a:t>Attīstīt vienotu neformālās izglītības īstenošanas un kvalitātes vērtēšanas sistēmu.</a:t>
            </a:r>
            <a:endParaRPr lang="en-US" sz="2900" dirty="0">
              <a:solidFill>
                <a:srgbClr val="000000"/>
              </a:solidFill>
              <a:latin typeface="Canva Sans"/>
              <a:ea typeface="Canva Sans"/>
              <a:cs typeface="Canva Sans"/>
              <a:sym typeface="Canva Sans"/>
            </a:endParaRPr>
          </a:p>
        </p:txBody>
      </p:sp>
      <p:sp>
        <p:nvSpPr>
          <p:cNvPr id="18" name="TextBox 18"/>
          <p:cNvSpPr txBox="1"/>
          <p:nvPr/>
        </p:nvSpPr>
        <p:spPr>
          <a:xfrm>
            <a:off x="12339731" y="5288307"/>
            <a:ext cx="4600603" cy="1897955"/>
          </a:xfrm>
          <a:prstGeom prst="rect">
            <a:avLst/>
          </a:prstGeom>
        </p:spPr>
        <p:txBody>
          <a:bodyPr lIns="0" tIns="0" rIns="0" bIns="0" rtlCol="0" anchor="t">
            <a:spAutoFit/>
          </a:bodyPr>
          <a:lstStyle/>
          <a:p>
            <a:pPr algn="l">
              <a:lnSpc>
                <a:spcPts val="3741"/>
              </a:lnSpc>
            </a:pPr>
            <a:r>
              <a:rPr lang="en-US" sz="2900" dirty="0" err="1">
                <a:solidFill>
                  <a:srgbClr val="000000"/>
                </a:solidFill>
                <a:latin typeface="Canva Sans"/>
                <a:ea typeface="Canva Sans"/>
                <a:cs typeface="Canva Sans"/>
                <a:sym typeface="Canva Sans"/>
              </a:rPr>
              <a:t>Nodrošināt</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individuālo</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mācību</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kontu</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sistēmas</a:t>
            </a:r>
            <a:r>
              <a:rPr lang="en-US" sz="2900" dirty="0">
                <a:solidFill>
                  <a:srgbClr val="000000"/>
                </a:solidFill>
                <a:latin typeface="Canva Sans"/>
                <a:ea typeface="Canva Sans"/>
                <a:cs typeface="Canva Sans"/>
                <a:sym typeface="Canva Sans"/>
              </a:rPr>
              <a:t> “Stars”</a:t>
            </a:r>
            <a:r>
              <a:rPr lang="lv-LV" sz="2900" dirty="0">
                <a:solidFill>
                  <a:srgbClr val="000000"/>
                </a:solidFill>
                <a:latin typeface="Canva Sans"/>
                <a:ea typeface="Canva Sans"/>
                <a:cs typeface="Canva Sans"/>
                <a:sym typeface="Canva Sans"/>
              </a:rPr>
              <a:t> darbību un</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ilgtspēju</a:t>
            </a:r>
            <a:r>
              <a:rPr lang="en-US" sz="2900" dirty="0">
                <a:solidFill>
                  <a:srgbClr val="000000"/>
                </a:solidFill>
                <a:latin typeface="Canva Sans"/>
                <a:ea typeface="Canva Sans"/>
                <a:cs typeface="Canva Sans"/>
                <a:sym typeface="Canva San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20692085" y="-8442815"/>
            <a:ext cx="40798198" cy="11622962"/>
            <a:chOff x="0" y="0"/>
            <a:chExt cx="10745204" cy="3061192"/>
          </a:xfrm>
        </p:grpSpPr>
        <p:sp>
          <p:nvSpPr>
            <p:cNvPr id="4" name="Freeform 4"/>
            <p:cNvSpPr/>
            <p:nvPr/>
          </p:nvSpPr>
          <p:spPr>
            <a:xfrm>
              <a:off x="0" y="0"/>
              <a:ext cx="10745205" cy="3061192"/>
            </a:xfrm>
            <a:custGeom>
              <a:avLst/>
              <a:gdLst/>
              <a:ahLst/>
              <a:cxnLst/>
              <a:rect l="l" t="t" r="r" b="b"/>
              <a:pathLst>
                <a:path w="10745205" h="3061192">
                  <a:moveTo>
                    <a:pt x="0" y="0"/>
                  </a:moveTo>
                  <a:lnTo>
                    <a:pt x="10745205" y="0"/>
                  </a:lnTo>
                  <a:lnTo>
                    <a:pt x="10745205" y="3061192"/>
                  </a:lnTo>
                  <a:lnTo>
                    <a:pt x="0" y="3061192"/>
                  </a:lnTo>
                  <a:close/>
                </a:path>
              </a:pathLst>
            </a:custGeom>
            <a:solidFill>
              <a:srgbClr val="62478C"/>
            </a:solidFill>
          </p:spPr>
          <p:txBody>
            <a:bodyPr/>
            <a:lstStyle/>
            <a:p>
              <a:endParaRPr lang="lv-LV"/>
            </a:p>
          </p:txBody>
        </p:sp>
        <p:sp>
          <p:nvSpPr>
            <p:cNvPr id="5" name="TextBox 5"/>
            <p:cNvSpPr txBox="1"/>
            <p:nvPr/>
          </p:nvSpPr>
          <p:spPr>
            <a:xfrm>
              <a:off x="0" y="-38100"/>
              <a:ext cx="10745204" cy="309929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93704" y="5143500"/>
            <a:ext cx="7996161" cy="4652500"/>
            <a:chOff x="0" y="0"/>
            <a:chExt cx="2105985" cy="1225350"/>
          </a:xfrm>
        </p:grpSpPr>
        <p:sp>
          <p:nvSpPr>
            <p:cNvPr id="7" name="Freeform 7"/>
            <p:cNvSpPr/>
            <p:nvPr/>
          </p:nvSpPr>
          <p:spPr>
            <a:xfrm>
              <a:off x="0" y="0"/>
              <a:ext cx="2105985" cy="1225350"/>
            </a:xfrm>
            <a:custGeom>
              <a:avLst/>
              <a:gdLst/>
              <a:ahLst/>
              <a:cxnLst/>
              <a:rect l="l" t="t" r="r" b="b"/>
              <a:pathLst>
                <a:path w="2105985" h="1225350">
                  <a:moveTo>
                    <a:pt x="0" y="0"/>
                  </a:moveTo>
                  <a:lnTo>
                    <a:pt x="2105985" y="0"/>
                  </a:lnTo>
                  <a:lnTo>
                    <a:pt x="2105985" y="1225350"/>
                  </a:lnTo>
                  <a:lnTo>
                    <a:pt x="0" y="1225350"/>
                  </a:lnTo>
                  <a:close/>
                </a:path>
              </a:pathLst>
            </a:custGeom>
            <a:solidFill>
              <a:srgbClr val="E5E5E5"/>
            </a:solidFill>
          </p:spPr>
          <p:txBody>
            <a:bodyPr/>
            <a:lstStyle/>
            <a:p>
              <a:endParaRPr lang="lv-LV"/>
            </a:p>
          </p:txBody>
        </p:sp>
        <p:sp>
          <p:nvSpPr>
            <p:cNvPr id="8" name="TextBox 8"/>
            <p:cNvSpPr txBox="1"/>
            <p:nvPr/>
          </p:nvSpPr>
          <p:spPr>
            <a:xfrm>
              <a:off x="0" y="-57150"/>
              <a:ext cx="2105985" cy="12825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393704" y="891166"/>
            <a:ext cx="11755815" cy="1658491"/>
          </a:xfrm>
          <a:prstGeom prst="rect">
            <a:avLst/>
          </a:prstGeom>
        </p:spPr>
        <p:txBody>
          <a:bodyPr lIns="0" tIns="0" rIns="0" bIns="0" rtlCol="0" anchor="t">
            <a:spAutoFit/>
          </a:bodyPr>
          <a:lstStyle/>
          <a:p>
            <a:pPr algn="l">
              <a:lnSpc>
                <a:spcPts val="6425"/>
              </a:lnSpc>
              <a:spcBef>
                <a:spcPct val="0"/>
              </a:spcBef>
            </a:pPr>
            <a:r>
              <a:rPr lang="en-US" sz="6299" b="1">
                <a:solidFill>
                  <a:srgbClr val="FFFFFF"/>
                </a:solidFill>
                <a:latin typeface="Canva Sans Bold"/>
                <a:ea typeface="Canva Sans Bold"/>
                <a:cs typeface="Canva Sans Bold"/>
                <a:sym typeface="Canva Sans Bold"/>
              </a:rPr>
              <a:t>ADMINISTRATĪVĀ SLOGA MAZINĀŠANA</a:t>
            </a:r>
          </a:p>
        </p:txBody>
      </p:sp>
      <p:sp>
        <p:nvSpPr>
          <p:cNvPr id="10" name="TextBox 10"/>
          <p:cNvSpPr txBox="1"/>
          <p:nvPr/>
        </p:nvSpPr>
        <p:spPr>
          <a:xfrm>
            <a:off x="1779202" y="5726527"/>
            <a:ext cx="7225165" cy="3645037"/>
          </a:xfrm>
          <a:prstGeom prst="rect">
            <a:avLst/>
          </a:prstGeom>
        </p:spPr>
        <p:txBody>
          <a:bodyPr lIns="0" tIns="0" rIns="0" bIns="0" rtlCol="0" anchor="t">
            <a:spAutoFit/>
          </a:bodyPr>
          <a:lstStyle/>
          <a:p>
            <a:pPr marL="626112" lvl="1" indent="-313056" algn="l">
              <a:lnSpc>
                <a:spcPts val="4060"/>
              </a:lnSpc>
              <a:buFont typeface="Arial"/>
              <a:buChar char="•"/>
            </a:pPr>
            <a:r>
              <a:rPr lang="en-US" sz="2900" dirty="0" err="1">
                <a:solidFill>
                  <a:srgbClr val="000000"/>
                </a:solidFill>
                <a:latin typeface="Canva Sans"/>
                <a:ea typeface="Canva Sans"/>
                <a:cs typeface="Canva Sans"/>
                <a:sym typeface="Canva Sans"/>
              </a:rPr>
              <a:t>Izglītības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iestāžu</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reģistrā</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reģistrētas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izglītības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iestādes</a:t>
            </a:r>
            <a:endParaRPr lang="en-US" sz="2900" dirty="0">
              <a:solidFill>
                <a:srgbClr val="000000"/>
              </a:solidFill>
              <a:latin typeface="Canva Sans"/>
              <a:ea typeface="Canva Sans"/>
              <a:cs typeface="Canva Sans"/>
              <a:sym typeface="Canva Sans"/>
            </a:endParaRPr>
          </a:p>
          <a:p>
            <a:pPr marL="626112" lvl="1" indent="-313056" algn="l">
              <a:lnSpc>
                <a:spcPts val="4060"/>
              </a:lnSpc>
              <a:buFont typeface="Arial"/>
              <a:buChar char="•"/>
            </a:pPr>
            <a:r>
              <a:rPr lang="en-US" sz="2900" dirty="0" err="1">
                <a:solidFill>
                  <a:srgbClr val="000000"/>
                </a:solidFill>
                <a:latin typeface="Canva Sans"/>
                <a:ea typeface="Canva Sans"/>
                <a:cs typeface="Canva Sans"/>
                <a:sym typeface="Canva Sans"/>
              </a:rPr>
              <a:t>Nacionālo</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bruņoto</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spēku</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vienības</a:t>
            </a:r>
            <a:endParaRPr lang="en-US" sz="2900" dirty="0">
              <a:solidFill>
                <a:srgbClr val="000000"/>
              </a:solidFill>
              <a:latin typeface="Canva Sans"/>
              <a:ea typeface="Canva Sans"/>
              <a:cs typeface="Canva Sans"/>
              <a:sym typeface="Canva Sans"/>
            </a:endParaRPr>
          </a:p>
          <a:p>
            <a:pPr marL="626112" lvl="1" indent="-313056" algn="l">
              <a:lnSpc>
                <a:spcPts val="4060"/>
              </a:lnSpc>
              <a:buFont typeface="Arial"/>
              <a:buChar char="•"/>
            </a:pPr>
            <a:r>
              <a:rPr lang="en-US" sz="2900" dirty="0" err="1">
                <a:solidFill>
                  <a:srgbClr val="000000"/>
                </a:solidFill>
                <a:latin typeface="Canva Sans"/>
                <a:ea typeface="Canva Sans"/>
                <a:cs typeface="Canva Sans"/>
                <a:sym typeface="Canva Sans"/>
              </a:rPr>
              <a:t>Jaunatnes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organizācijas</a:t>
            </a:r>
            <a:endParaRPr lang="en-US" sz="2900" dirty="0">
              <a:solidFill>
                <a:srgbClr val="000000"/>
              </a:solidFill>
              <a:latin typeface="Canva Sans"/>
              <a:ea typeface="Canva Sans"/>
              <a:cs typeface="Canva Sans"/>
              <a:sym typeface="Canva Sans"/>
            </a:endParaRPr>
          </a:p>
          <a:p>
            <a:pPr marL="626112" lvl="1" indent="-313056" algn="l">
              <a:lnSpc>
                <a:spcPts val="4060"/>
              </a:lnSpc>
              <a:buFont typeface="Arial"/>
              <a:buChar char="•"/>
            </a:pPr>
            <a:r>
              <a:rPr lang="en-US" sz="2900" dirty="0" err="1">
                <a:solidFill>
                  <a:srgbClr val="000000"/>
                </a:solidFill>
                <a:latin typeface="Canva Sans"/>
                <a:ea typeface="Canva Sans"/>
                <a:cs typeface="Canva Sans"/>
                <a:sym typeface="Canva Sans"/>
              </a:rPr>
              <a:t>Tiešās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valsts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pārvaldes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iestādes</a:t>
            </a:r>
            <a:endParaRPr lang="en-US" sz="2900" dirty="0">
              <a:solidFill>
                <a:srgbClr val="000000"/>
              </a:solidFill>
              <a:latin typeface="Canva Sans"/>
              <a:ea typeface="Canva Sans"/>
              <a:cs typeface="Canva Sans"/>
              <a:sym typeface="Canva Sans"/>
            </a:endParaRPr>
          </a:p>
          <a:p>
            <a:pPr marL="626112" lvl="1" indent="-313056" algn="l">
              <a:lnSpc>
                <a:spcPts val="4060"/>
              </a:lnSpc>
              <a:buFont typeface="Arial"/>
              <a:buChar char="•"/>
            </a:pPr>
            <a:r>
              <a:rPr lang="en-US" sz="2900" dirty="0" err="1">
                <a:solidFill>
                  <a:srgbClr val="000000"/>
                </a:solidFill>
                <a:latin typeface="Canva Sans"/>
                <a:ea typeface="Canva Sans"/>
                <a:cs typeface="Canva Sans"/>
                <a:sym typeface="Canva Sans"/>
              </a:rPr>
              <a:t>Darba</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devēji</a:t>
            </a:r>
            <a:r>
              <a:rPr lang="en-US" sz="2900" dirty="0">
                <a:solidFill>
                  <a:srgbClr val="000000"/>
                </a:solidFill>
                <a:latin typeface="Canva Sans"/>
                <a:ea typeface="Canva Sans"/>
                <a:cs typeface="Canva Sans"/>
                <a:sym typeface="Canva Sans"/>
              </a:rPr>
              <a:t> (ja </a:t>
            </a:r>
            <a:r>
              <a:rPr lang="en-US" sz="2900" dirty="0" err="1">
                <a:solidFill>
                  <a:srgbClr val="000000"/>
                </a:solidFill>
                <a:latin typeface="Canva Sans"/>
                <a:ea typeface="Canva Sans"/>
                <a:cs typeface="Canva Sans"/>
                <a:sym typeface="Canva Sans"/>
              </a:rPr>
              <a:t>mācības</a:t>
            </a:r>
            <a:r>
              <a:rPr lang="en-US" sz="2900" dirty="0">
                <a:solidFill>
                  <a:srgbClr val="000000"/>
                </a:solidFill>
                <a:latin typeface="Canva Sans"/>
                <a:ea typeface="Canva Sans"/>
                <a:cs typeface="Canva Sans"/>
                <a:sym typeface="Canva Sans"/>
              </a:rPr>
              <a:t> </a:t>
            </a:r>
            <a:r>
              <a:rPr lang="lv-LV" sz="2900" dirty="0">
                <a:solidFill>
                  <a:srgbClr val="000000"/>
                </a:solidFill>
                <a:latin typeface="Canva Sans"/>
                <a:ea typeface="Canva Sans"/>
                <a:cs typeface="Canva Sans"/>
                <a:sym typeface="Canva Sans"/>
              </a:rPr>
              <a:t>saviem darbiniekiem </a:t>
            </a:r>
            <a:r>
              <a:rPr lang="en-US" sz="2900" dirty="0" err="1">
                <a:solidFill>
                  <a:srgbClr val="000000"/>
                </a:solidFill>
                <a:latin typeface="Canva Sans"/>
                <a:ea typeface="Canva Sans"/>
                <a:cs typeface="Canva Sans"/>
                <a:sym typeface="Canva Sans"/>
              </a:rPr>
              <a:t>finansē</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paši</a:t>
            </a:r>
            <a:r>
              <a:rPr lang="en-US" sz="2900" dirty="0">
                <a:solidFill>
                  <a:srgbClr val="000000"/>
                </a:solidFill>
                <a:latin typeface="Canva Sans"/>
                <a:ea typeface="Canva Sans"/>
                <a:cs typeface="Canva Sans"/>
                <a:sym typeface="Canva Sans"/>
              </a:rPr>
              <a:t>)</a:t>
            </a:r>
          </a:p>
        </p:txBody>
      </p:sp>
      <p:sp>
        <p:nvSpPr>
          <p:cNvPr id="11" name="TextBox 11"/>
          <p:cNvSpPr txBox="1"/>
          <p:nvPr/>
        </p:nvSpPr>
        <p:spPr>
          <a:xfrm>
            <a:off x="685801" y="3975070"/>
            <a:ext cx="8534400" cy="1012841"/>
          </a:xfrm>
          <a:prstGeom prst="rect">
            <a:avLst/>
          </a:prstGeom>
        </p:spPr>
        <p:txBody>
          <a:bodyPr wrap="square" lIns="0" tIns="0" rIns="0" bIns="0" rtlCol="0" anchor="t">
            <a:spAutoFit/>
          </a:bodyPr>
          <a:lstStyle/>
          <a:p>
            <a:pPr algn="l">
              <a:lnSpc>
                <a:spcPts val="4103"/>
              </a:lnSpc>
            </a:pPr>
            <a:r>
              <a:rPr lang="en-US" sz="2800" b="1" dirty="0" err="1">
                <a:solidFill>
                  <a:srgbClr val="000000"/>
                </a:solidFill>
                <a:latin typeface="Canva Sans Bold"/>
                <a:ea typeface="Canva Sans Bold"/>
                <a:cs typeface="Canva Sans Bold"/>
                <a:sym typeface="Canva Sans Bold"/>
              </a:rPr>
              <a:t>Turpmāk</a:t>
            </a:r>
            <a:r>
              <a:rPr lang="en-US" sz="2800" b="1" dirty="0">
                <a:solidFill>
                  <a:srgbClr val="000000"/>
                </a:solidFill>
                <a:latin typeface="Canva Sans Bold"/>
                <a:ea typeface="Canva Sans Bold"/>
                <a:cs typeface="Canva Sans Bold"/>
                <a:sym typeface="Canva Sans Bold"/>
              </a:rPr>
              <a:t> bez </a:t>
            </a:r>
            <a:r>
              <a:rPr lang="en-US" sz="2800" b="1" dirty="0" err="1">
                <a:solidFill>
                  <a:srgbClr val="000000"/>
                </a:solidFill>
                <a:latin typeface="Canva Sans Bold"/>
                <a:ea typeface="Canva Sans Bold"/>
                <a:cs typeface="Canva Sans Bold"/>
                <a:sym typeface="Canva Sans Bold"/>
              </a:rPr>
              <a:t>pašvaldības</a:t>
            </a:r>
            <a:r>
              <a:rPr lang="en-US" sz="2800" b="1" dirty="0">
                <a:solidFill>
                  <a:srgbClr val="000000"/>
                </a:solidFill>
                <a:latin typeface="Canva Sans Bold"/>
                <a:ea typeface="Canva Sans Bold"/>
                <a:cs typeface="Canva Sans Bold"/>
                <a:sym typeface="Canva Sans Bold"/>
              </a:rPr>
              <a:t> </a:t>
            </a:r>
            <a:r>
              <a:rPr lang="en-US" sz="2800" b="1" dirty="0" err="1">
                <a:solidFill>
                  <a:srgbClr val="000000"/>
                </a:solidFill>
                <a:latin typeface="Canva Sans Bold"/>
                <a:ea typeface="Canva Sans Bold"/>
                <a:cs typeface="Canva Sans Bold"/>
                <a:sym typeface="Canva Sans Bold"/>
              </a:rPr>
              <a:t>atļaujas</a:t>
            </a:r>
            <a:r>
              <a:rPr lang="en-US" sz="2800" b="1" dirty="0">
                <a:solidFill>
                  <a:srgbClr val="000000"/>
                </a:solidFill>
                <a:latin typeface="Canva Sans Bold"/>
                <a:ea typeface="Canva Sans Bold"/>
                <a:cs typeface="Canva Sans Bold"/>
                <a:sym typeface="Canva Sans Bold"/>
              </a:rPr>
              <a:t> </a:t>
            </a:r>
            <a:r>
              <a:rPr lang="lv-LV" sz="2800" b="1" dirty="0">
                <a:solidFill>
                  <a:srgbClr val="000000"/>
                </a:solidFill>
                <a:latin typeface="Canva Sans Bold"/>
                <a:ea typeface="Canva Sans Bold"/>
                <a:cs typeface="Canva Sans Bold"/>
                <a:sym typeface="Canva Sans Bold"/>
              </a:rPr>
              <a:t>neformālās izglītības </a:t>
            </a:r>
            <a:r>
              <a:rPr lang="en-US" sz="2800" b="1" dirty="0" err="1">
                <a:solidFill>
                  <a:srgbClr val="000000"/>
                </a:solidFill>
                <a:latin typeface="Canva Sans Bold"/>
                <a:ea typeface="Canva Sans Bold"/>
                <a:cs typeface="Canva Sans Bold"/>
                <a:sym typeface="Canva Sans Bold"/>
              </a:rPr>
              <a:t>programmas</a:t>
            </a:r>
            <a:r>
              <a:rPr lang="en-US" sz="2800" b="1" dirty="0">
                <a:solidFill>
                  <a:srgbClr val="000000"/>
                </a:solidFill>
                <a:latin typeface="Canva Sans Bold"/>
                <a:ea typeface="Canva Sans Bold"/>
                <a:cs typeface="Canva Sans Bold"/>
                <a:sym typeface="Canva Sans Bold"/>
              </a:rPr>
              <a:t> </a:t>
            </a:r>
            <a:r>
              <a:rPr lang="en-US" sz="2800" b="1" dirty="0" err="1">
                <a:solidFill>
                  <a:srgbClr val="000000"/>
                </a:solidFill>
                <a:latin typeface="Canva Sans Bold"/>
                <a:ea typeface="Canva Sans Bold"/>
                <a:cs typeface="Canva Sans Bold"/>
                <a:sym typeface="Canva Sans Bold"/>
              </a:rPr>
              <a:t>varēs</a:t>
            </a:r>
            <a:r>
              <a:rPr lang="en-US" sz="2800" b="1" dirty="0">
                <a:solidFill>
                  <a:srgbClr val="000000"/>
                </a:solidFill>
                <a:latin typeface="Canva Sans Bold"/>
                <a:ea typeface="Canva Sans Bold"/>
                <a:cs typeface="Canva Sans Bold"/>
                <a:sym typeface="Canva Sans Bold"/>
              </a:rPr>
              <a:t> </a:t>
            </a:r>
            <a:r>
              <a:rPr lang="en-US" sz="2800" b="1" dirty="0" err="1">
                <a:solidFill>
                  <a:srgbClr val="000000"/>
                </a:solidFill>
                <a:latin typeface="Canva Sans Bold"/>
                <a:ea typeface="Canva Sans Bold"/>
                <a:cs typeface="Canva Sans Bold"/>
                <a:sym typeface="Canva Sans Bold"/>
              </a:rPr>
              <a:t>īstenot</a:t>
            </a:r>
            <a:r>
              <a:rPr lang="en-US" sz="2800" b="1" dirty="0">
                <a:solidFill>
                  <a:srgbClr val="000000"/>
                </a:solidFill>
                <a:latin typeface="Canva Sans Bold"/>
                <a:ea typeface="Canva Sans Bold"/>
                <a:cs typeface="Canva Sans Bold"/>
                <a:sym typeface="Canva Sans Bold"/>
              </a:rPr>
              <a:t>:</a:t>
            </a:r>
          </a:p>
        </p:txBody>
      </p:sp>
      <p:sp>
        <p:nvSpPr>
          <p:cNvPr id="12" name="TextBox 12"/>
          <p:cNvSpPr txBox="1"/>
          <p:nvPr/>
        </p:nvSpPr>
        <p:spPr>
          <a:xfrm>
            <a:off x="10291839" y="3975070"/>
            <a:ext cx="6550253" cy="1051570"/>
          </a:xfrm>
          <a:prstGeom prst="rect">
            <a:avLst/>
          </a:prstGeom>
        </p:spPr>
        <p:txBody>
          <a:bodyPr lIns="0" tIns="0" rIns="0" bIns="0" rtlCol="0" anchor="t">
            <a:spAutoFit/>
          </a:bodyPr>
          <a:lstStyle/>
          <a:p>
            <a:pPr algn="l">
              <a:lnSpc>
                <a:spcPts val="4103"/>
              </a:lnSpc>
            </a:pPr>
            <a:r>
              <a:rPr lang="en-US" sz="2800" b="1" dirty="0" err="1">
                <a:solidFill>
                  <a:srgbClr val="000000"/>
                </a:solidFill>
                <a:latin typeface="Canva Sans Bold"/>
                <a:ea typeface="Canva Sans Bold"/>
                <a:cs typeface="Canva Sans Bold"/>
                <a:sym typeface="Canva Sans Bold"/>
              </a:rPr>
              <a:t>Programm</a:t>
            </a:r>
            <a:r>
              <a:rPr lang="lv-LV" sz="2800" b="1" dirty="0" err="1">
                <a:solidFill>
                  <a:srgbClr val="000000"/>
                </a:solidFill>
                <a:latin typeface="Canva Sans Bold"/>
                <a:ea typeface="Canva Sans Bold"/>
                <a:cs typeface="Canva Sans Bold"/>
                <a:sym typeface="Canva Sans Bold"/>
              </a:rPr>
              <a:t>as</a:t>
            </a:r>
            <a:r>
              <a:rPr lang="en-US" sz="2800" b="1" dirty="0">
                <a:solidFill>
                  <a:srgbClr val="000000"/>
                </a:solidFill>
                <a:latin typeface="Canva Sans Bold"/>
                <a:ea typeface="Canva Sans Bold"/>
                <a:cs typeface="Canva Sans Bold"/>
                <a:sym typeface="Canva Sans Bold"/>
              </a:rPr>
              <a:t> </a:t>
            </a:r>
            <a:r>
              <a:rPr lang="en-US" sz="2800" b="1" dirty="0" err="1">
                <a:solidFill>
                  <a:srgbClr val="000000"/>
                </a:solidFill>
                <a:latin typeface="Canva Sans Bold"/>
                <a:ea typeface="Canva Sans Bold"/>
                <a:cs typeface="Canva Sans Bold"/>
                <a:sym typeface="Canva Sans Bold"/>
              </a:rPr>
              <a:t>īstenošana</a:t>
            </a:r>
            <a:r>
              <a:rPr lang="en-US" sz="2800" b="1" dirty="0">
                <a:solidFill>
                  <a:srgbClr val="000000"/>
                </a:solidFill>
                <a:latin typeface="Canva Sans Bold"/>
                <a:ea typeface="Canva Sans Bold"/>
                <a:cs typeface="Canva Sans Bold"/>
                <a:sym typeface="Canva Sans Bold"/>
              </a:rPr>
              <a:t> </a:t>
            </a:r>
            <a:r>
              <a:rPr lang="en-US" sz="2800" b="1" dirty="0" err="1">
                <a:solidFill>
                  <a:srgbClr val="000000"/>
                </a:solidFill>
                <a:latin typeface="Canva Sans Bold"/>
                <a:ea typeface="Canva Sans Bold"/>
                <a:cs typeface="Canva Sans Bold"/>
                <a:sym typeface="Canva Sans Bold"/>
              </a:rPr>
              <a:t>vairākās</a:t>
            </a:r>
            <a:r>
              <a:rPr lang="en-US" sz="2800" b="1" dirty="0">
                <a:solidFill>
                  <a:srgbClr val="000000"/>
                </a:solidFill>
                <a:latin typeface="Canva Sans Bold"/>
                <a:ea typeface="Canva Sans Bold"/>
                <a:cs typeface="Canva Sans Bold"/>
                <a:sym typeface="Canva Sans Bold"/>
              </a:rPr>
              <a:t> </a:t>
            </a:r>
            <a:r>
              <a:rPr lang="en-US" sz="2800" b="1" dirty="0" err="1">
                <a:solidFill>
                  <a:srgbClr val="000000"/>
                </a:solidFill>
                <a:latin typeface="Canva Sans Bold"/>
                <a:ea typeface="Canva Sans Bold"/>
                <a:cs typeface="Canva Sans Bold"/>
                <a:sym typeface="Canva Sans Bold"/>
              </a:rPr>
              <a:t>pašvaldībās</a:t>
            </a:r>
            <a:r>
              <a:rPr lang="en-US" sz="2800" b="1" dirty="0">
                <a:solidFill>
                  <a:srgbClr val="000000"/>
                </a:solidFill>
                <a:latin typeface="Canva Sans Bold"/>
                <a:ea typeface="Canva Sans Bold"/>
                <a:cs typeface="Canva Sans Bold"/>
                <a:sym typeface="Canva Sans Bold"/>
              </a:rPr>
              <a:t>:</a:t>
            </a:r>
          </a:p>
        </p:txBody>
      </p:sp>
      <p:grpSp>
        <p:nvGrpSpPr>
          <p:cNvPr id="13" name="Group 13"/>
          <p:cNvGrpSpPr/>
          <p:nvPr/>
        </p:nvGrpSpPr>
        <p:grpSpPr>
          <a:xfrm>
            <a:off x="10291839" y="5143500"/>
            <a:ext cx="6550253" cy="4652500"/>
            <a:chOff x="0" y="0"/>
            <a:chExt cx="1725170" cy="1225350"/>
          </a:xfrm>
        </p:grpSpPr>
        <p:sp>
          <p:nvSpPr>
            <p:cNvPr id="14" name="Freeform 14"/>
            <p:cNvSpPr/>
            <p:nvPr/>
          </p:nvSpPr>
          <p:spPr>
            <a:xfrm>
              <a:off x="0" y="0"/>
              <a:ext cx="1725170" cy="1225350"/>
            </a:xfrm>
            <a:custGeom>
              <a:avLst/>
              <a:gdLst/>
              <a:ahLst/>
              <a:cxnLst/>
              <a:rect l="l" t="t" r="r" b="b"/>
              <a:pathLst>
                <a:path w="1725170" h="1225350">
                  <a:moveTo>
                    <a:pt x="0" y="0"/>
                  </a:moveTo>
                  <a:lnTo>
                    <a:pt x="1725170" y="0"/>
                  </a:lnTo>
                  <a:lnTo>
                    <a:pt x="1725170" y="1225350"/>
                  </a:lnTo>
                  <a:lnTo>
                    <a:pt x="0" y="1225350"/>
                  </a:lnTo>
                  <a:close/>
                </a:path>
              </a:pathLst>
            </a:custGeom>
            <a:solidFill>
              <a:srgbClr val="E5E5E5"/>
            </a:solidFill>
          </p:spPr>
          <p:txBody>
            <a:bodyPr/>
            <a:lstStyle/>
            <a:p>
              <a:endParaRPr lang="lv-LV"/>
            </a:p>
          </p:txBody>
        </p:sp>
        <p:sp>
          <p:nvSpPr>
            <p:cNvPr id="15" name="TextBox 15"/>
            <p:cNvSpPr txBox="1"/>
            <p:nvPr/>
          </p:nvSpPr>
          <p:spPr>
            <a:xfrm>
              <a:off x="0" y="-57150"/>
              <a:ext cx="1725170" cy="12825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0639683" y="5726527"/>
            <a:ext cx="5854565" cy="3154710"/>
          </a:xfrm>
          <a:prstGeom prst="rect">
            <a:avLst/>
          </a:prstGeom>
        </p:spPr>
        <p:txBody>
          <a:bodyPr lIns="0" tIns="0" rIns="0" bIns="0" rtlCol="0" anchor="t">
            <a:spAutoFit/>
          </a:bodyPr>
          <a:lstStyle/>
          <a:p>
            <a:pPr marL="626112" lvl="1" indent="-313056" algn="l">
              <a:lnSpc>
                <a:spcPts val="4060"/>
              </a:lnSpc>
              <a:buFont typeface="Arial"/>
              <a:buChar char="•"/>
            </a:pPr>
            <a:r>
              <a:rPr lang="en-US" sz="2900" dirty="0" err="1">
                <a:solidFill>
                  <a:srgbClr val="000000"/>
                </a:solidFill>
                <a:latin typeface="Canva Sans"/>
                <a:ea typeface="Canva Sans"/>
                <a:cs typeface="Canva Sans"/>
                <a:sym typeface="Canva Sans"/>
              </a:rPr>
              <a:t>Atļauju</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saņem</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vienā</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pašvaldībā</a:t>
            </a:r>
            <a:r>
              <a:rPr lang="en-US" sz="2900" dirty="0">
                <a:solidFill>
                  <a:srgbClr val="000000"/>
                </a:solidFill>
                <a:latin typeface="Canva Sans"/>
                <a:ea typeface="Canva Sans"/>
                <a:cs typeface="Canva Sans"/>
                <a:sym typeface="Canva Sans"/>
              </a:rPr>
              <a:t> </a:t>
            </a:r>
            <a:endParaRPr lang="lv-LV" sz="2900" dirty="0">
              <a:solidFill>
                <a:srgbClr val="000000"/>
              </a:solidFill>
              <a:latin typeface="Canva Sans"/>
              <a:ea typeface="Canva Sans"/>
              <a:cs typeface="Canva Sans"/>
              <a:sym typeface="Canva Sans"/>
            </a:endParaRPr>
          </a:p>
          <a:p>
            <a:pPr marL="626112" lvl="1" indent="-313056" algn="l">
              <a:lnSpc>
                <a:spcPts val="4060"/>
              </a:lnSpc>
              <a:buFont typeface="Arial"/>
              <a:buChar char="•"/>
            </a:pPr>
            <a:endParaRPr lang="lv-LV" sz="2900" dirty="0">
              <a:solidFill>
                <a:srgbClr val="000000"/>
              </a:solidFill>
              <a:latin typeface="Canva Sans"/>
              <a:ea typeface="Canva Sans"/>
              <a:cs typeface="Canva Sans"/>
              <a:sym typeface="Canva Sans"/>
            </a:endParaRPr>
          </a:p>
          <a:p>
            <a:pPr marL="626112" lvl="1" indent="-313056" algn="l">
              <a:lnSpc>
                <a:spcPts val="4060"/>
              </a:lnSpc>
              <a:buFont typeface="Arial"/>
              <a:buChar char="•"/>
            </a:pPr>
            <a:r>
              <a:rPr lang="en-US" sz="2900" dirty="0" err="1">
                <a:solidFill>
                  <a:srgbClr val="000000"/>
                </a:solidFill>
                <a:latin typeface="Canva Sans"/>
                <a:ea typeface="Canva Sans"/>
                <a:cs typeface="Canva Sans"/>
                <a:sym typeface="Canva Sans"/>
              </a:rPr>
              <a:t>Citas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pašvaldības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šo</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atļauju</a:t>
            </a:r>
            <a:r>
              <a:rPr lang="en-US" sz="2900" dirty="0">
                <a:solidFill>
                  <a:srgbClr val="000000"/>
                </a:solidFill>
                <a:latin typeface="Canva Sans"/>
                <a:ea typeface="Canva Sans"/>
                <a:cs typeface="Canva Sans"/>
                <a:sym typeface="Canva Sans"/>
              </a:rPr>
              <a:t> </a:t>
            </a:r>
            <a:r>
              <a:rPr lang="lv-LV" sz="2900" dirty="0">
                <a:solidFill>
                  <a:srgbClr val="000000"/>
                </a:solidFill>
                <a:latin typeface="Canva Sans"/>
                <a:ea typeface="Canva Sans"/>
                <a:cs typeface="Canva Sans"/>
                <a:sym typeface="Canva Sans"/>
              </a:rPr>
              <a:t>var </a:t>
            </a:r>
            <a:r>
              <a:rPr lang="en-US" sz="2900" dirty="0" err="1">
                <a:solidFill>
                  <a:srgbClr val="000000"/>
                </a:solidFill>
                <a:latin typeface="Canva Sans"/>
                <a:ea typeface="Canva Sans"/>
                <a:cs typeface="Canva Sans"/>
                <a:sym typeface="Canva Sans"/>
              </a:rPr>
              <a:t>akceptē</a:t>
            </a:r>
            <a:r>
              <a:rPr lang="lv-LV" sz="2900" dirty="0">
                <a:solidFill>
                  <a:srgbClr val="000000"/>
                </a:solidFill>
                <a:latin typeface="Canva Sans"/>
                <a:ea typeface="Canva Sans"/>
                <a:cs typeface="Canva Sans"/>
                <a:sym typeface="Canva Sans"/>
              </a:rPr>
              <a:t>t</a:t>
            </a:r>
            <a:endParaRPr lang="en-US" sz="2900" dirty="0">
              <a:solidFill>
                <a:srgbClr val="000000"/>
              </a:solidFill>
              <a:latin typeface="Canva Sans"/>
              <a:ea typeface="Canva Sans"/>
              <a:cs typeface="Canva Sans"/>
              <a:sym typeface="Canva Sans"/>
            </a:endParaRPr>
          </a:p>
          <a:p>
            <a:pPr algn="l">
              <a:lnSpc>
                <a:spcPts val="4060"/>
              </a:lnSpc>
            </a:pPr>
            <a:endParaRPr lang="en-US" sz="2900" dirty="0">
              <a:solidFill>
                <a:srgbClr val="000000"/>
              </a:solidFill>
              <a:latin typeface="Canva Sans"/>
              <a:ea typeface="Canva Sans"/>
              <a:cs typeface="Canva Sans"/>
              <a:sym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40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22147022" y="-11378786"/>
            <a:ext cx="42009743" cy="14496653"/>
            <a:chOff x="0" y="0"/>
            <a:chExt cx="11064294" cy="3818049"/>
          </a:xfrm>
        </p:grpSpPr>
        <p:sp>
          <p:nvSpPr>
            <p:cNvPr id="4" name="Freeform 4"/>
            <p:cNvSpPr/>
            <p:nvPr/>
          </p:nvSpPr>
          <p:spPr>
            <a:xfrm>
              <a:off x="0" y="0"/>
              <a:ext cx="11064294" cy="3818048"/>
            </a:xfrm>
            <a:custGeom>
              <a:avLst/>
              <a:gdLst/>
              <a:ahLst/>
              <a:cxnLst/>
              <a:rect l="l" t="t" r="r" b="b"/>
              <a:pathLst>
                <a:path w="11064294" h="3818048">
                  <a:moveTo>
                    <a:pt x="0" y="0"/>
                  </a:moveTo>
                  <a:lnTo>
                    <a:pt x="11064294" y="0"/>
                  </a:lnTo>
                  <a:lnTo>
                    <a:pt x="11064294" y="3818048"/>
                  </a:lnTo>
                  <a:lnTo>
                    <a:pt x="0" y="3818048"/>
                  </a:lnTo>
                  <a:close/>
                </a:path>
              </a:pathLst>
            </a:custGeom>
            <a:solidFill>
              <a:srgbClr val="624D8C"/>
            </a:solidFill>
          </p:spPr>
          <p:txBody>
            <a:bodyPr/>
            <a:lstStyle/>
            <a:p>
              <a:endParaRPr lang="lv-LV"/>
            </a:p>
          </p:txBody>
        </p:sp>
        <p:sp>
          <p:nvSpPr>
            <p:cNvPr id="5" name="TextBox 5"/>
            <p:cNvSpPr txBox="1"/>
            <p:nvPr/>
          </p:nvSpPr>
          <p:spPr>
            <a:xfrm>
              <a:off x="0" y="-38100"/>
              <a:ext cx="11064294" cy="3856149"/>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965791" y="865949"/>
            <a:ext cx="11755815" cy="1658491"/>
          </a:xfrm>
          <a:prstGeom prst="rect">
            <a:avLst/>
          </a:prstGeom>
        </p:spPr>
        <p:txBody>
          <a:bodyPr lIns="0" tIns="0" rIns="0" bIns="0" rtlCol="0" anchor="t">
            <a:spAutoFit/>
          </a:bodyPr>
          <a:lstStyle/>
          <a:p>
            <a:pPr algn="l">
              <a:lnSpc>
                <a:spcPts val="6425"/>
              </a:lnSpc>
              <a:spcBef>
                <a:spcPct val="0"/>
              </a:spcBef>
            </a:pPr>
            <a:r>
              <a:rPr lang="en-US" sz="6299" b="1" dirty="0">
                <a:solidFill>
                  <a:srgbClr val="FFFFFF"/>
                </a:solidFill>
                <a:latin typeface="Canva Sans Bold"/>
                <a:ea typeface="Canva Sans Bold"/>
                <a:cs typeface="Canva Sans Bold"/>
                <a:sym typeface="Canva Sans Bold"/>
              </a:rPr>
              <a:t>VIENOTA KVALITĀTES SISTĒMA LĪDZ 2027. GADAM</a:t>
            </a:r>
          </a:p>
        </p:txBody>
      </p:sp>
      <p:grpSp>
        <p:nvGrpSpPr>
          <p:cNvPr id="7" name="Group 7"/>
          <p:cNvGrpSpPr/>
          <p:nvPr/>
        </p:nvGrpSpPr>
        <p:grpSpPr>
          <a:xfrm>
            <a:off x="1028700" y="5423907"/>
            <a:ext cx="4981763" cy="2914996"/>
            <a:chOff x="0" y="0"/>
            <a:chExt cx="1312069" cy="767736"/>
          </a:xfrm>
        </p:grpSpPr>
        <p:sp>
          <p:nvSpPr>
            <p:cNvPr id="8" name="Freeform 8"/>
            <p:cNvSpPr/>
            <p:nvPr/>
          </p:nvSpPr>
          <p:spPr>
            <a:xfrm>
              <a:off x="0" y="0"/>
              <a:ext cx="1312069" cy="767736"/>
            </a:xfrm>
            <a:custGeom>
              <a:avLst/>
              <a:gdLst/>
              <a:ahLst/>
              <a:cxnLst/>
              <a:rect l="l" t="t" r="r" b="b"/>
              <a:pathLst>
                <a:path w="1312069" h="767736">
                  <a:moveTo>
                    <a:pt x="0" y="0"/>
                  </a:moveTo>
                  <a:lnTo>
                    <a:pt x="1312069" y="0"/>
                  </a:lnTo>
                  <a:lnTo>
                    <a:pt x="1312069" y="767736"/>
                  </a:lnTo>
                  <a:lnTo>
                    <a:pt x="0" y="767736"/>
                  </a:lnTo>
                  <a:close/>
                </a:path>
              </a:pathLst>
            </a:custGeom>
            <a:ln w="57150" cap="sq">
              <a:gradFill>
                <a:gsLst>
                  <a:gs pos="0">
                    <a:srgbClr val="3C67BF">
                      <a:alpha val="100000"/>
                    </a:srgbClr>
                  </a:gs>
                  <a:gs pos="50000">
                    <a:srgbClr val="6B4CAF">
                      <a:alpha val="57500"/>
                    </a:srgbClr>
                  </a:gs>
                  <a:gs pos="100000">
                    <a:srgbClr val="F7ACFF">
                      <a:alpha val="0"/>
                    </a:srgbClr>
                  </a:gs>
                </a:gsLst>
                <a:lin ang="0"/>
              </a:gradFill>
              <a:prstDash val="solid"/>
              <a:miter/>
            </a:ln>
          </p:spPr>
          <p:txBody>
            <a:bodyPr/>
            <a:lstStyle/>
            <a:p>
              <a:endParaRPr lang="lv-LV"/>
            </a:p>
          </p:txBody>
        </p:sp>
        <p:sp>
          <p:nvSpPr>
            <p:cNvPr id="9" name="TextBox 9"/>
            <p:cNvSpPr txBox="1"/>
            <p:nvPr/>
          </p:nvSpPr>
          <p:spPr>
            <a:xfrm>
              <a:off x="0" y="-38100"/>
              <a:ext cx="1312069" cy="80583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271601" y="5423907"/>
            <a:ext cx="4981763" cy="2914996"/>
            <a:chOff x="0" y="0"/>
            <a:chExt cx="1312069" cy="767736"/>
          </a:xfrm>
        </p:grpSpPr>
        <p:sp>
          <p:nvSpPr>
            <p:cNvPr id="11" name="Freeform 11"/>
            <p:cNvSpPr/>
            <p:nvPr/>
          </p:nvSpPr>
          <p:spPr>
            <a:xfrm>
              <a:off x="0" y="0"/>
              <a:ext cx="1312069" cy="767736"/>
            </a:xfrm>
            <a:custGeom>
              <a:avLst/>
              <a:gdLst/>
              <a:ahLst/>
              <a:cxnLst/>
              <a:rect l="l" t="t" r="r" b="b"/>
              <a:pathLst>
                <a:path w="1312069" h="767736">
                  <a:moveTo>
                    <a:pt x="0" y="0"/>
                  </a:moveTo>
                  <a:lnTo>
                    <a:pt x="1312069" y="0"/>
                  </a:lnTo>
                  <a:lnTo>
                    <a:pt x="1312069" y="767736"/>
                  </a:lnTo>
                  <a:lnTo>
                    <a:pt x="0" y="767736"/>
                  </a:lnTo>
                  <a:close/>
                </a:path>
              </a:pathLst>
            </a:custGeom>
            <a:ln w="57150" cap="sq">
              <a:gradFill>
                <a:gsLst>
                  <a:gs pos="0">
                    <a:srgbClr val="3C67BF">
                      <a:alpha val="100000"/>
                    </a:srgbClr>
                  </a:gs>
                  <a:gs pos="50000">
                    <a:srgbClr val="6B4CAF">
                      <a:alpha val="57500"/>
                    </a:srgbClr>
                  </a:gs>
                  <a:gs pos="100000">
                    <a:srgbClr val="F7ACFF">
                      <a:alpha val="0"/>
                    </a:srgbClr>
                  </a:gs>
                </a:gsLst>
                <a:lin ang="0"/>
              </a:gradFill>
              <a:prstDash val="solid"/>
              <a:miter/>
            </a:ln>
          </p:spPr>
          <p:txBody>
            <a:bodyPr/>
            <a:lstStyle/>
            <a:p>
              <a:endParaRPr lang="lv-LV"/>
            </a:p>
          </p:txBody>
        </p:sp>
        <p:sp>
          <p:nvSpPr>
            <p:cNvPr id="12" name="TextBox 12"/>
            <p:cNvSpPr txBox="1"/>
            <p:nvPr/>
          </p:nvSpPr>
          <p:spPr>
            <a:xfrm>
              <a:off x="0" y="-38100"/>
              <a:ext cx="1312069" cy="805836"/>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1961094" y="5423907"/>
            <a:ext cx="4981763" cy="2914996"/>
            <a:chOff x="0" y="0"/>
            <a:chExt cx="1312069" cy="767736"/>
          </a:xfrm>
        </p:grpSpPr>
        <p:sp>
          <p:nvSpPr>
            <p:cNvPr id="14" name="Freeform 14"/>
            <p:cNvSpPr/>
            <p:nvPr/>
          </p:nvSpPr>
          <p:spPr>
            <a:xfrm>
              <a:off x="0" y="0"/>
              <a:ext cx="1312069" cy="767736"/>
            </a:xfrm>
            <a:custGeom>
              <a:avLst/>
              <a:gdLst/>
              <a:ahLst/>
              <a:cxnLst/>
              <a:rect l="l" t="t" r="r" b="b"/>
              <a:pathLst>
                <a:path w="1312069" h="767736">
                  <a:moveTo>
                    <a:pt x="0" y="0"/>
                  </a:moveTo>
                  <a:lnTo>
                    <a:pt x="1312069" y="0"/>
                  </a:lnTo>
                  <a:lnTo>
                    <a:pt x="1312069" y="767736"/>
                  </a:lnTo>
                  <a:lnTo>
                    <a:pt x="0" y="767736"/>
                  </a:lnTo>
                  <a:close/>
                </a:path>
              </a:pathLst>
            </a:custGeom>
            <a:ln w="57150" cap="sq">
              <a:gradFill>
                <a:gsLst>
                  <a:gs pos="0">
                    <a:srgbClr val="3C67BF">
                      <a:alpha val="100000"/>
                    </a:srgbClr>
                  </a:gs>
                  <a:gs pos="50000">
                    <a:srgbClr val="6B4CAF">
                      <a:alpha val="57500"/>
                    </a:srgbClr>
                  </a:gs>
                  <a:gs pos="100000">
                    <a:srgbClr val="F7ACFF">
                      <a:alpha val="0"/>
                    </a:srgbClr>
                  </a:gs>
                </a:gsLst>
                <a:lin ang="0"/>
              </a:gradFill>
              <a:prstDash val="solid"/>
              <a:miter/>
            </a:ln>
          </p:spPr>
          <p:txBody>
            <a:bodyPr/>
            <a:lstStyle/>
            <a:p>
              <a:endParaRPr lang="lv-LV"/>
            </a:p>
          </p:txBody>
        </p:sp>
        <p:sp>
          <p:nvSpPr>
            <p:cNvPr id="15" name="TextBox 15"/>
            <p:cNvSpPr txBox="1"/>
            <p:nvPr/>
          </p:nvSpPr>
          <p:spPr>
            <a:xfrm>
              <a:off x="0" y="-38100"/>
              <a:ext cx="1312069" cy="80583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1409860" y="6297430"/>
            <a:ext cx="4600603" cy="1897955"/>
          </a:xfrm>
          <a:prstGeom prst="rect">
            <a:avLst/>
          </a:prstGeom>
        </p:spPr>
        <p:txBody>
          <a:bodyPr lIns="0" tIns="0" rIns="0" bIns="0" rtlCol="0" anchor="t">
            <a:spAutoFit/>
          </a:bodyPr>
          <a:lstStyle/>
          <a:p>
            <a:pPr algn="l">
              <a:lnSpc>
                <a:spcPts val="3741"/>
              </a:lnSpc>
            </a:pPr>
            <a:r>
              <a:rPr lang="en-US" sz="2900" dirty="0" err="1">
                <a:solidFill>
                  <a:srgbClr val="000000"/>
                </a:solidFill>
                <a:latin typeface="Canva Sans"/>
                <a:ea typeface="Canva Sans"/>
                <a:cs typeface="Canva Sans"/>
                <a:sym typeface="Canva Sans"/>
              </a:rPr>
              <a:t>Vienādas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prasības</a:t>
            </a:r>
            <a:r>
              <a:rPr lang="en-US" sz="2900" dirty="0">
                <a:solidFill>
                  <a:srgbClr val="000000"/>
                </a:solidFill>
                <a:latin typeface="Canva Sans"/>
                <a:ea typeface="Canva Sans"/>
                <a:cs typeface="Canva Sans"/>
                <a:sym typeface="Canva Sans"/>
              </a:rPr>
              <a:t> </a:t>
            </a:r>
            <a:r>
              <a:rPr lang="lv-LV" sz="2900" dirty="0">
                <a:solidFill>
                  <a:srgbClr val="000000"/>
                </a:solidFill>
                <a:latin typeface="Canva Sans"/>
                <a:ea typeface="Canva Sans"/>
                <a:cs typeface="Canva Sans"/>
                <a:sym typeface="Canva Sans"/>
              </a:rPr>
              <a:t>neformālās izglītības </a:t>
            </a:r>
            <a:r>
              <a:rPr lang="en-US" sz="2900" dirty="0" err="1">
                <a:solidFill>
                  <a:srgbClr val="000000"/>
                </a:solidFill>
                <a:latin typeface="Canva Sans"/>
                <a:ea typeface="Canva Sans"/>
                <a:cs typeface="Canva Sans"/>
                <a:sym typeface="Canva Sans"/>
              </a:rPr>
              <a:t>programmu</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izstrādei</a:t>
            </a:r>
            <a:r>
              <a:rPr lang="lv-LV" sz="2900" dirty="0">
                <a:solidFill>
                  <a:srgbClr val="000000"/>
                </a:solidFill>
                <a:latin typeface="Canva Sans"/>
                <a:ea typeface="Canva Sans"/>
                <a:cs typeface="Canva Sans"/>
                <a:sym typeface="Canva Sans"/>
              </a:rPr>
              <a:t>, atļaujas pagarināšanai</a:t>
            </a:r>
            <a:endParaRPr lang="en-US" sz="2900" dirty="0">
              <a:solidFill>
                <a:srgbClr val="000000"/>
              </a:solidFill>
              <a:latin typeface="Canva Sans"/>
              <a:ea typeface="Canva Sans"/>
              <a:cs typeface="Canva Sans"/>
              <a:sym typeface="Canva Sans"/>
            </a:endParaRPr>
          </a:p>
        </p:txBody>
      </p:sp>
      <p:sp>
        <p:nvSpPr>
          <p:cNvPr id="17" name="TextBox 17"/>
          <p:cNvSpPr txBox="1"/>
          <p:nvPr/>
        </p:nvSpPr>
        <p:spPr>
          <a:xfrm>
            <a:off x="6684216" y="6297430"/>
            <a:ext cx="4600603" cy="928878"/>
          </a:xfrm>
          <a:prstGeom prst="rect">
            <a:avLst/>
          </a:prstGeom>
        </p:spPr>
        <p:txBody>
          <a:bodyPr lIns="0" tIns="0" rIns="0" bIns="0" rtlCol="0" anchor="t">
            <a:spAutoFit/>
          </a:bodyPr>
          <a:lstStyle/>
          <a:p>
            <a:pPr algn="l">
              <a:lnSpc>
                <a:spcPts val="3741"/>
              </a:lnSpc>
            </a:pPr>
            <a:r>
              <a:rPr lang="en-US" sz="2900">
                <a:solidFill>
                  <a:srgbClr val="000000"/>
                </a:solidFill>
                <a:latin typeface="Canva Sans"/>
                <a:ea typeface="Canva Sans"/>
                <a:cs typeface="Canva Sans"/>
                <a:sym typeface="Canva Sans"/>
              </a:rPr>
              <a:t>Vienotus kvalitātes kritērijus</a:t>
            </a:r>
          </a:p>
        </p:txBody>
      </p:sp>
      <p:sp>
        <p:nvSpPr>
          <p:cNvPr id="18" name="TextBox 18"/>
          <p:cNvSpPr txBox="1"/>
          <p:nvPr/>
        </p:nvSpPr>
        <p:spPr>
          <a:xfrm>
            <a:off x="12342254" y="6297430"/>
            <a:ext cx="4600603" cy="1897955"/>
          </a:xfrm>
          <a:prstGeom prst="rect">
            <a:avLst/>
          </a:prstGeom>
        </p:spPr>
        <p:txBody>
          <a:bodyPr lIns="0" tIns="0" rIns="0" bIns="0" rtlCol="0" anchor="t">
            <a:spAutoFit/>
          </a:bodyPr>
          <a:lstStyle/>
          <a:p>
            <a:pPr algn="l">
              <a:lnSpc>
                <a:spcPts val="3741"/>
              </a:lnSpc>
            </a:pPr>
            <a:r>
              <a:rPr lang="en-US" sz="2900" dirty="0" err="1">
                <a:solidFill>
                  <a:srgbClr val="000000"/>
                </a:solidFill>
                <a:latin typeface="Canva Sans"/>
                <a:ea typeface="Canva Sans"/>
                <a:cs typeface="Canva Sans"/>
                <a:sym typeface="Canva Sans"/>
              </a:rPr>
              <a:t>Skaidru</a:t>
            </a:r>
            <a:r>
              <a:rPr lang="en-US" sz="2900" dirty="0">
                <a:solidFill>
                  <a:srgbClr val="000000"/>
                </a:solidFill>
                <a:latin typeface="Canva Sans"/>
                <a:ea typeface="Canva Sans"/>
                <a:cs typeface="Canva Sans"/>
                <a:sym typeface="Canva Sans"/>
              </a:rPr>
              <a:t> </a:t>
            </a:r>
            <a:r>
              <a:rPr lang="lv-LV" sz="2900" dirty="0">
                <a:solidFill>
                  <a:srgbClr val="000000"/>
                </a:solidFill>
                <a:latin typeface="Canva Sans"/>
                <a:ea typeface="Canva Sans"/>
                <a:cs typeface="Canva Sans"/>
                <a:sym typeface="Canva Sans"/>
              </a:rPr>
              <a:t>programmas īstenotāju darbības </a:t>
            </a:r>
            <a:r>
              <a:rPr lang="en-US" sz="2900" dirty="0" err="1">
                <a:solidFill>
                  <a:srgbClr val="000000"/>
                </a:solidFill>
                <a:latin typeface="Canva Sans"/>
                <a:ea typeface="Canva Sans"/>
                <a:cs typeface="Canva Sans"/>
                <a:sym typeface="Canva Sans"/>
              </a:rPr>
              <a:t>kvalitātes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izvērtēšanas</a:t>
            </a:r>
            <a:r>
              <a:rPr lang="en-US" sz="2900" dirty="0">
                <a:solidFill>
                  <a:srgbClr val="000000"/>
                </a:solidFill>
                <a:latin typeface="Canva Sans"/>
                <a:ea typeface="Canva Sans"/>
                <a:cs typeface="Canva Sans"/>
                <a:sym typeface="Canva Sans"/>
              </a:rPr>
              <a:t> </a:t>
            </a:r>
            <a:r>
              <a:rPr lang="en-US" sz="2900" dirty="0" err="1">
                <a:solidFill>
                  <a:srgbClr val="000000"/>
                </a:solidFill>
                <a:latin typeface="Canva Sans"/>
                <a:ea typeface="Canva Sans"/>
                <a:cs typeface="Canva Sans"/>
                <a:sym typeface="Canva Sans"/>
              </a:rPr>
              <a:t>kārtību</a:t>
            </a:r>
            <a:endParaRPr lang="en-US" sz="2900" dirty="0">
              <a:solidFill>
                <a:srgbClr val="000000"/>
              </a:solidFill>
              <a:latin typeface="Canva Sans"/>
              <a:ea typeface="Canva Sans"/>
              <a:cs typeface="Canva Sans"/>
              <a:sym typeface="Canva Sans"/>
            </a:endParaRPr>
          </a:p>
        </p:txBody>
      </p:sp>
      <p:sp>
        <p:nvSpPr>
          <p:cNvPr id="19" name="TextBox 19"/>
          <p:cNvSpPr txBox="1"/>
          <p:nvPr/>
        </p:nvSpPr>
        <p:spPr>
          <a:xfrm>
            <a:off x="965791" y="3753826"/>
            <a:ext cx="15820305" cy="613410"/>
          </a:xfrm>
          <a:prstGeom prst="rect">
            <a:avLst/>
          </a:prstGeom>
        </p:spPr>
        <p:txBody>
          <a:bodyPr lIns="0" tIns="0" rIns="0" bIns="0" rtlCol="0" anchor="t">
            <a:spAutoFit/>
          </a:bodyPr>
          <a:lstStyle/>
          <a:p>
            <a:pPr algn="l">
              <a:lnSpc>
                <a:spcPts val="5040"/>
              </a:lnSpc>
              <a:spcBef>
                <a:spcPct val="0"/>
              </a:spcBef>
            </a:pPr>
            <a:r>
              <a:rPr lang="en-US" sz="3600" b="1">
                <a:solidFill>
                  <a:srgbClr val="000000"/>
                </a:solidFill>
                <a:latin typeface="Canva Sans Bold"/>
                <a:ea typeface="Canva Sans Bold"/>
                <a:cs typeface="Canva Sans Bold"/>
                <a:sym typeface="Canva Sans Bold"/>
              </a:rPr>
              <a:t>Līdz 2027. gada 1. aprīlim tiks izstrādāti MK noteikumi, kas paredzēs:</a:t>
            </a:r>
          </a:p>
        </p:txBody>
      </p:sp>
      <p:sp>
        <p:nvSpPr>
          <p:cNvPr id="20" name="TextBox 6"/>
          <p:cNvSpPr txBox="1"/>
          <p:nvPr/>
        </p:nvSpPr>
        <p:spPr>
          <a:xfrm>
            <a:off x="3690283" y="8527841"/>
            <a:ext cx="11755815" cy="824136"/>
          </a:xfrm>
          <a:prstGeom prst="rect">
            <a:avLst/>
          </a:prstGeom>
        </p:spPr>
        <p:txBody>
          <a:bodyPr lIns="0" tIns="0" rIns="0" bIns="0" rtlCol="0" anchor="t">
            <a:spAutoFit/>
          </a:bodyPr>
          <a:lstStyle/>
          <a:p>
            <a:pPr algn="l">
              <a:lnSpc>
                <a:spcPts val="6425"/>
              </a:lnSpc>
              <a:spcBef>
                <a:spcPct val="0"/>
              </a:spcBef>
            </a:pPr>
            <a:endParaRPr lang="en-US" sz="6299" b="1" dirty="0">
              <a:solidFill>
                <a:srgbClr val="FFFFFF"/>
              </a:solidFill>
              <a:latin typeface="Canva Sans Bold"/>
              <a:ea typeface="Canva Sans Bold"/>
              <a:cs typeface="Canva Sans Bold"/>
              <a:sym typeface="Canva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7089" y="-1143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1028700" y="7614243"/>
            <a:ext cx="16230600" cy="2672757"/>
            <a:chOff x="0" y="0"/>
            <a:chExt cx="21640800" cy="3563676"/>
          </a:xfrm>
        </p:grpSpPr>
        <p:pic>
          <p:nvPicPr>
            <p:cNvPr id="4" name="Picture 4"/>
            <p:cNvPicPr>
              <a:picLocks noChangeAspect="1"/>
            </p:cNvPicPr>
            <p:nvPr/>
          </p:nvPicPr>
          <p:blipFill>
            <a:blip r:embed="rId3"/>
            <a:srcRect t="37641" b="37641"/>
            <a:stretch>
              <a:fillRect/>
            </a:stretch>
          </p:blipFill>
          <p:spPr>
            <a:xfrm>
              <a:off x="0" y="0"/>
              <a:ext cx="21640800" cy="3563676"/>
            </a:xfrm>
            <a:prstGeom prst="rect">
              <a:avLst/>
            </a:prstGeom>
          </p:spPr>
        </p:pic>
      </p:grpSp>
      <p:sp>
        <p:nvSpPr>
          <p:cNvPr id="5" name="TextBox 5"/>
          <p:cNvSpPr txBox="1"/>
          <p:nvPr/>
        </p:nvSpPr>
        <p:spPr>
          <a:xfrm>
            <a:off x="9935303" y="5369036"/>
            <a:ext cx="6146631" cy="1111785"/>
          </a:xfrm>
          <a:prstGeom prst="rect">
            <a:avLst/>
          </a:prstGeom>
        </p:spPr>
        <p:txBody>
          <a:bodyPr lIns="0" tIns="0" rIns="0" bIns="0" rtlCol="0" anchor="t">
            <a:spAutoFit/>
          </a:bodyPr>
          <a:lstStyle/>
          <a:p>
            <a:pPr algn="just">
              <a:lnSpc>
                <a:spcPts val="2240"/>
              </a:lnSpc>
            </a:pPr>
            <a:r>
              <a:rPr lang="en-US" sz="1600">
                <a:solidFill>
                  <a:srgbClr val="F7F7F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a:t>
            </a:r>
          </a:p>
        </p:txBody>
      </p:sp>
      <p:grpSp>
        <p:nvGrpSpPr>
          <p:cNvPr id="6" name="Group 6"/>
          <p:cNvGrpSpPr/>
          <p:nvPr/>
        </p:nvGrpSpPr>
        <p:grpSpPr>
          <a:xfrm>
            <a:off x="-22237391" y="-12146925"/>
            <a:ext cx="42009743" cy="15040274"/>
            <a:chOff x="0" y="0"/>
            <a:chExt cx="11064294" cy="3961224"/>
          </a:xfrm>
        </p:grpSpPr>
        <p:sp>
          <p:nvSpPr>
            <p:cNvPr id="7" name="Freeform 7"/>
            <p:cNvSpPr/>
            <p:nvPr/>
          </p:nvSpPr>
          <p:spPr>
            <a:xfrm>
              <a:off x="0" y="0"/>
              <a:ext cx="11064294" cy="3961224"/>
            </a:xfrm>
            <a:custGeom>
              <a:avLst/>
              <a:gdLst/>
              <a:ahLst/>
              <a:cxnLst/>
              <a:rect l="l" t="t" r="r" b="b"/>
              <a:pathLst>
                <a:path w="11064294" h="3961224">
                  <a:moveTo>
                    <a:pt x="0" y="0"/>
                  </a:moveTo>
                  <a:lnTo>
                    <a:pt x="11064294" y="0"/>
                  </a:lnTo>
                  <a:lnTo>
                    <a:pt x="11064294" y="3961224"/>
                  </a:lnTo>
                  <a:lnTo>
                    <a:pt x="0" y="3961224"/>
                  </a:lnTo>
                  <a:close/>
                </a:path>
              </a:pathLst>
            </a:custGeom>
            <a:solidFill>
              <a:srgbClr val="624D8C"/>
            </a:solidFill>
          </p:spPr>
          <p:txBody>
            <a:bodyPr/>
            <a:lstStyle/>
            <a:p>
              <a:endParaRPr lang="lv-LV"/>
            </a:p>
          </p:txBody>
        </p:sp>
        <p:sp>
          <p:nvSpPr>
            <p:cNvPr id="8" name="TextBox 8"/>
            <p:cNvSpPr txBox="1"/>
            <p:nvPr/>
          </p:nvSpPr>
          <p:spPr>
            <a:xfrm>
              <a:off x="0" y="-38100"/>
              <a:ext cx="11064294" cy="3999324"/>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670750" y="4579657"/>
            <a:ext cx="7996161" cy="1369085"/>
            <a:chOff x="0" y="0"/>
            <a:chExt cx="2105985" cy="360582"/>
          </a:xfrm>
        </p:grpSpPr>
        <p:sp>
          <p:nvSpPr>
            <p:cNvPr id="10" name="Freeform 10"/>
            <p:cNvSpPr/>
            <p:nvPr/>
          </p:nvSpPr>
          <p:spPr>
            <a:xfrm>
              <a:off x="0" y="0"/>
              <a:ext cx="2105985" cy="360582"/>
            </a:xfrm>
            <a:custGeom>
              <a:avLst/>
              <a:gdLst/>
              <a:ahLst/>
              <a:cxnLst/>
              <a:rect l="l" t="t" r="r" b="b"/>
              <a:pathLst>
                <a:path w="2105985" h="360582">
                  <a:moveTo>
                    <a:pt x="0" y="0"/>
                  </a:moveTo>
                  <a:lnTo>
                    <a:pt x="2105985" y="0"/>
                  </a:lnTo>
                  <a:lnTo>
                    <a:pt x="2105985" y="360582"/>
                  </a:lnTo>
                  <a:lnTo>
                    <a:pt x="0" y="360582"/>
                  </a:lnTo>
                  <a:close/>
                </a:path>
              </a:pathLst>
            </a:custGeom>
            <a:solidFill>
              <a:srgbClr val="E5E5E5"/>
            </a:solidFill>
          </p:spPr>
          <p:txBody>
            <a:bodyPr/>
            <a:lstStyle/>
            <a:p>
              <a:endParaRPr lang="lv-LV"/>
            </a:p>
          </p:txBody>
        </p:sp>
        <p:sp>
          <p:nvSpPr>
            <p:cNvPr id="11" name="TextBox 11"/>
            <p:cNvSpPr txBox="1"/>
            <p:nvPr/>
          </p:nvSpPr>
          <p:spPr>
            <a:xfrm>
              <a:off x="0" y="-57150"/>
              <a:ext cx="2105985" cy="41773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594327" y="4579657"/>
            <a:ext cx="7996161" cy="1369085"/>
            <a:chOff x="0" y="0"/>
            <a:chExt cx="2105985" cy="360582"/>
          </a:xfrm>
        </p:grpSpPr>
        <p:sp>
          <p:nvSpPr>
            <p:cNvPr id="13" name="Freeform 13"/>
            <p:cNvSpPr/>
            <p:nvPr/>
          </p:nvSpPr>
          <p:spPr>
            <a:xfrm>
              <a:off x="0" y="0"/>
              <a:ext cx="2105985" cy="360582"/>
            </a:xfrm>
            <a:custGeom>
              <a:avLst/>
              <a:gdLst/>
              <a:ahLst/>
              <a:cxnLst/>
              <a:rect l="l" t="t" r="r" b="b"/>
              <a:pathLst>
                <a:path w="2105985" h="360582">
                  <a:moveTo>
                    <a:pt x="0" y="0"/>
                  </a:moveTo>
                  <a:lnTo>
                    <a:pt x="2105985" y="0"/>
                  </a:lnTo>
                  <a:lnTo>
                    <a:pt x="2105985" y="360582"/>
                  </a:lnTo>
                  <a:lnTo>
                    <a:pt x="0" y="360582"/>
                  </a:lnTo>
                  <a:close/>
                </a:path>
              </a:pathLst>
            </a:custGeom>
            <a:solidFill>
              <a:srgbClr val="E5E5E5"/>
            </a:solidFill>
          </p:spPr>
          <p:txBody>
            <a:bodyPr/>
            <a:lstStyle/>
            <a:p>
              <a:endParaRPr lang="lv-LV"/>
            </a:p>
          </p:txBody>
        </p:sp>
        <p:sp>
          <p:nvSpPr>
            <p:cNvPr id="14" name="TextBox 14"/>
            <p:cNvSpPr txBox="1"/>
            <p:nvPr/>
          </p:nvSpPr>
          <p:spPr>
            <a:xfrm>
              <a:off x="0" y="-57150"/>
              <a:ext cx="2105985" cy="417732"/>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348026" y="366824"/>
            <a:ext cx="19174553" cy="2462213"/>
          </a:xfrm>
          <a:prstGeom prst="rect">
            <a:avLst/>
          </a:prstGeom>
        </p:spPr>
        <p:txBody>
          <a:bodyPr wrap="square" lIns="0" tIns="0" rIns="0" bIns="0" rtlCol="0" anchor="t">
            <a:spAutoFit/>
          </a:bodyPr>
          <a:lstStyle/>
          <a:p>
            <a:pPr algn="l">
              <a:lnSpc>
                <a:spcPts val="6425"/>
              </a:lnSpc>
              <a:spcBef>
                <a:spcPct val="0"/>
              </a:spcBef>
            </a:pPr>
            <a:r>
              <a:rPr lang="en-US" sz="5400" b="1" dirty="0">
                <a:solidFill>
                  <a:srgbClr val="FFFFFF"/>
                </a:solidFill>
                <a:latin typeface="Canva Sans Bold"/>
                <a:ea typeface="Canva Sans Bold"/>
                <a:cs typeface="Canva Sans Bold"/>
                <a:sym typeface="Canva Sans Bold"/>
              </a:rPr>
              <a:t>REGULĀRA </a:t>
            </a:r>
            <a:r>
              <a:rPr lang="lv-LV" sz="5400" b="1" dirty="0">
                <a:solidFill>
                  <a:srgbClr val="FFFFFF"/>
                </a:solidFill>
                <a:latin typeface="Canva Sans Bold"/>
                <a:ea typeface="Canva Sans Bold"/>
                <a:cs typeface="Canva Sans Bold"/>
                <a:sym typeface="Canva Sans Bold"/>
              </a:rPr>
              <a:t>NEFORMĀLĀS IZGLĪTĪBAS ĪSTENOTĀJA DARBĪBAS </a:t>
            </a:r>
            <a:r>
              <a:rPr lang="en-US" sz="5400" b="1" dirty="0">
                <a:solidFill>
                  <a:srgbClr val="FFFFFF"/>
                </a:solidFill>
                <a:latin typeface="Canva Sans Bold"/>
                <a:ea typeface="Canva Sans Bold"/>
                <a:cs typeface="Canva Sans Bold"/>
                <a:sym typeface="Canva Sans Bold"/>
              </a:rPr>
              <a:t>KVALITĀTES IZVĒRTĒŠANA</a:t>
            </a:r>
            <a:r>
              <a:rPr lang="lv-LV" sz="5400" b="1" dirty="0">
                <a:solidFill>
                  <a:srgbClr val="FFFFFF"/>
                </a:solidFill>
                <a:latin typeface="Canva Sans Bold"/>
                <a:ea typeface="Canva Sans Bold"/>
                <a:cs typeface="Canva Sans Bold"/>
                <a:sym typeface="Canva Sans Bold"/>
              </a:rPr>
              <a:t> </a:t>
            </a:r>
          </a:p>
          <a:p>
            <a:pPr algn="l">
              <a:lnSpc>
                <a:spcPts val="6425"/>
              </a:lnSpc>
              <a:spcBef>
                <a:spcPct val="0"/>
              </a:spcBef>
            </a:pPr>
            <a:r>
              <a:rPr lang="lv-LV" sz="5400" b="1" dirty="0">
                <a:solidFill>
                  <a:srgbClr val="FFFFFF"/>
                </a:solidFill>
                <a:latin typeface="Canva Sans Bold"/>
                <a:ea typeface="Canva Sans Bold"/>
                <a:cs typeface="Canva Sans Bold"/>
                <a:sym typeface="Canva Sans Bold"/>
              </a:rPr>
              <a:t>(NO 2027. GADA 1. APRĪĻA)</a:t>
            </a:r>
            <a:endParaRPr lang="en-US" sz="5400" b="1" dirty="0">
              <a:solidFill>
                <a:srgbClr val="FFFFFF"/>
              </a:solidFill>
              <a:latin typeface="Canva Sans Bold"/>
              <a:ea typeface="Canva Sans Bold"/>
              <a:cs typeface="Canva Sans Bold"/>
              <a:sym typeface="Canva Sans Bold"/>
            </a:endParaRPr>
          </a:p>
        </p:txBody>
      </p:sp>
      <p:sp>
        <p:nvSpPr>
          <p:cNvPr id="17" name="TextBox 17"/>
          <p:cNvSpPr txBox="1"/>
          <p:nvPr/>
        </p:nvSpPr>
        <p:spPr>
          <a:xfrm>
            <a:off x="1241569" y="4826367"/>
            <a:ext cx="7095507" cy="923330"/>
          </a:xfrm>
          <a:prstGeom prst="rect">
            <a:avLst/>
          </a:prstGeom>
        </p:spPr>
        <p:txBody>
          <a:bodyPr lIns="0" tIns="0" rIns="0" bIns="0" rtlCol="0" anchor="t">
            <a:spAutoFit/>
          </a:bodyPr>
          <a:lstStyle/>
          <a:p>
            <a:pPr algn="l">
              <a:lnSpc>
                <a:spcPts val="3604"/>
              </a:lnSpc>
            </a:pPr>
            <a:r>
              <a:rPr lang="en-US" sz="3499" dirty="0">
                <a:solidFill>
                  <a:srgbClr val="000000"/>
                </a:solidFill>
                <a:latin typeface="Canva Sans"/>
                <a:ea typeface="Canva Sans"/>
                <a:cs typeface="Canva Sans"/>
                <a:sym typeface="Canva Sans"/>
              </a:rPr>
              <a:t>ne </a:t>
            </a:r>
            <a:r>
              <a:rPr lang="en-US" sz="3499" dirty="0" err="1">
                <a:solidFill>
                  <a:srgbClr val="000000"/>
                </a:solidFill>
                <a:latin typeface="Canva Sans"/>
                <a:ea typeface="Canva Sans"/>
                <a:cs typeface="Canva Sans"/>
                <a:sym typeface="Canva Sans"/>
              </a:rPr>
              <a:t>retāk</a:t>
            </a:r>
            <a:r>
              <a:rPr lang="en-US" sz="3499" dirty="0">
                <a:solidFill>
                  <a:srgbClr val="000000"/>
                </a:solidFill>
                <a:latin typeface="Canva Sans"/>
                <a:ea typeface="Canva Sans"/>
                <a:cs typeface="Canva Sans"/>
                <a:sym typeface="Canva Sans"/>
              </a:rPr>
              <a:t> </a:t>
            </a:r>
            <a:r>
              <a:rPr lang="en-US" sz="3499" dirty="0" err="1">
                <a:solidFill>
                  <a:srgbClr val="000000"/>
                </a:solidFill>
                <a:latin typeface="Canva Sans"/>
                <a:ea typeface="Canva Sans"/>
                <a:cs typeface="Canva Sans"/>
                <a:sym typeface="Canva Sans"/>
              </a:rPr>
              <a:t>kā</a:t>
            </a:r>
            <a:r>
              <a:rPr lang="en-US" sz="3499" dirty="0">
                <a:solidFill>
                  <a:srgbClr val="000000"/>
                </a:solidFill>
                <a:latin typeface="Canva Sans"/>
                <a:ea typeface="Canva Sans"/>
                <a:cs typeface="Canva Sans"/>
                <a:sym typeface="Canva Sans"/>
              </a:rPr>
              <a:t> </a:t>
            </a:r>
            <a:r>
              <a:rPr lang="en-US" sz="3499" dirty="0" err="1">
                <a:solidFill>
                  <a:srgbClr val="000000"/>
                </a:solidFill>
                <a:latin typeface="Canva Sans"/>
                <a:ea typeface="Canva Sans"/>
                <a:cs typeface="Canva Sans"/>
                <a:sym typeface="Canva Sans"/>
              </a:rPr>
              <a:t>reizi</a:t>
            </a:r>
            <a:r>
              <a:rPr lang="en-US" sz="3499" dirty="0">
                <a:solidFill>
                  <a:srgbClr val="000000"/>
                </a:solidFill>
                <a:latin typeface="Canva Sans"/>
                <a:ea typeface="Canva Sans"/>
                <a:cs typeface="Canva Sans"/>
                <a:sym typeface="Canva Sans"/>
              </a:rPr>
              <a:t> 3 </a:t>
            </a:r>
            <a:r>
              <a:rPr lang="en-US" sz="3499" dirty="0" err="1">
                <a:solidFill>
                  <a:srgbClr val="000000"/>
                </a:solidFill>
                <a:latin typeface="Canva Sans"/>
                <a:ea typeface="Canva Sans"/>
                <a:cs typeface="Canva Sans"/>
                <a:sym typeface="Canva Sans"/>
              </a:rPr>
              <a:t>gados</a:t>
            </a:r>
            <a:r>
              <a:rPr lang="lv-LV" sz="3499" dirty="0">
                <a:solidFill>
                  <a:srgbClr val="000000"/>
                </a:solidFill>
                <a:latin typeface="Canva Sans"/>
                <a:ea typeface="Canva Sans"/>
                <a:cs typeface="Canva Sans"/>
                <a:sym typeface="Canva Sans"/>
              </a:rPr>
              <a:t> (var kopā ar akreditāciju)</a:t>
            </a:r>
            <a:endParaRPr lang="en-US" sz="3499" dirty="0">
              <a:solidFill>
                <a:srgbClr val="000000"/>
              </a:solidFill>
              <a:latin typeface="Canva Sans"/>
              <a:ea typeface="Canva Sans"/>
              <a:cs typeface="Canva Sans"/>
              <a:sym typeface="Canva Sans"/>
            </a:endParaRPr>
          </a:p>
        </p:txBody>
      </p:sp>
      <p:sp>
        <p:nvSpPr>
          <p:cNvPr id="18" name="TextBox 18"/>
          <p:cNvSpPr txBox="1"/>
          <p:nvPr/>
        </p:nvSpPr>
        <p:spPr>
          <a:xfrm>
            <a:off x="10163793" y="4826367"/>
            <a:ext cx="7095507" cy="923714"/>
          </a:xfrm>
          <a:prstGeom prst="rect">
            <a:avLst/>
          </a:prstGeom>
        </p:spPr>
        <p:txBody>
          <a:bodyPr lIns="0" tIns="0" rIns="0" bIns="0" rtlCol="0" anchor="t">
            <a:spAutoFit/>
          </a:bodyPr>
          <a:lstStyle/>
          <a:p>
            <a:pPr>
              <a:lnSpc>
                <a:spcPts val="3604"/>
              </a:lnSpc>
            </a:pPr>
            <a:r>
              <a:rPr lang="lv-LV" sz="3499">
                <a:solidFill>
                  <a:srgbClr val="000000"/>
                </a:solidFill>
                <a:latin typeface="Canva Sans"/>
                <a:ea typeface="Canva Sans"/>
                <a:cs typeface="Canva Sans"/>
                <a:sym typeface="Canva Sans"/>
              </a:rPr>
              <a:t>ja </a:t>
            </a:r>
            <a:r>
              <a:rPr lang="lv-LV" sz="3499" dirty="0">
                <a:solidFill>
                  <a:srgbClr val="000000"/>
                </a:solidFill>
                <a:latin typeface="Canva Sans"/>
                <a:ea typeface="Canva Sans"/>
                <a:cs typeface="Canva Sans"/>
                <a:sym typeface="Canva Sans"/>
              </a:rPr>
              <a:t>īstenotājs pretendē vai saņem publisko </a:t>
            </a:r>
            <a:r>
              <a:rPr lang="en-US" sz="3499" dirty="0" err="1">
                <a:solidFill>
                  <a:srgbClr val="000000"/>
                </a:solidFill>
                <a:latin typeface="Canva Sans"/>
                <a:ea typeface="Canva Sans"/>
                <a:cs typeface="Canva Sans"/>
                <a:sym typeface="Canva Sans"/>
              </a:rPr>
              <a:t>finansējumu</a:t>
            </a:r>
            <a:endParaRPr lang="en-US" sz="3499" dirty="0">
              <a:solidFill>
                <a:srgbClr val="000000"/>
              </a:solidFill>
              <a:latin typeface="Canva Sans"/>
              <a:ea typeface="Canva Sans"/>
              <a:cs typeface="Canva Sans"/>
              <a:sym typeface="Canva Sans"/>
            </a:endParaRPr>
          </a:p>
        </p:txBody>
      </p:sp>
      <p:sp>
        <p:nvSpPr>
          <p:cNvPr id="20" name="TextBox 20"/>
          <p:cNvSpPr txBox="1"/>
          <p:nvPr/>
        </p:nvSpPr>
        <p:spPr>
          <a:xfrm>
            <a:off x="1534253" y="3804776"/>
            <a:ext cx="16802100" cy="323550"/>
          </a:xfrm>
          <a:prstGeom prst="rect">
            <a:avLst/>
          </a:prstGeom>
        </p:spPr>
        <p:txBody>
          <a:bodyPr wrap="square" lIns="0" tIns="0" rIns="0" bIns="0" rtlCol="0" anchor="t">
            <a:spAutoFit/>
          </a:bodyPr>
          <a:lstStyle/>
          <a:p>
            <a:pPr>
              <a:lnSpc>
                <a:spcPts val="2368"/>
              </a:lnSpc>
            </a:pPr>
            <a:r>
              <a:rPr lang="lv-LV" sz="2800" b="1" dirty="0">
                <a:solidFill>
                  <a:srgbClr val="000000"/>
                </a:solidFill>
                <a:latin typeface="Canva Sans"/>
                <a:ea typeface="Canva Sans"/>
                <a:cs typeface="Canva Sans"/>
                <a:sym typeface="Canva Sans"/>
              </a:rPr>
              <a:t>Darbības k</a:t>
            </a:r>
            <a:r>
              <a:rPr lang="en-US" sz="2800" b="1" dirty="0" err="1">
                <a:solidFill>
                  <a:srgbClr val="000000"/>
                </a:solidFill>
                <a:latin typeface="Canva Sans"/>
                <a:ea typeface="Canva Sans"/>
                <a:cs typeface="Canva Sans"/>
                <a:sym typeface="Canva Sans"/>
              </a:rPr>
              <a:t>valitātes</a:t>
            </a:r>
            <a:r>
              <a:rPr lang="en-US" sz="2800" b="1" dirty="0">
                <a:solidFill>
                  <a:srgbClr val="000000"/>
                </a:solidFill>
                <a:latin typeface="Canva Sans"/>
                <a:ea typeface="Canva Sans"/>
                <a:cs typeface="Canva Sans"/>
                <a:sym typeface="Canva Sans"/>
              </a:rPr>
              <a:t> </a:t>
            </a:r>
            <a:r>
              <a:rPr lang="en-US" sz="2800" b="1" dirty="0" err="1">
                <a:solidFill>
                  <a:srgbClr val="000000"/>
                </a:solidFill>
                <a:latin typeface="Canva Sans"/>
                <a:ea typeface="Canva Sans"/>
                <a:cs typeface="Canva Sans"/>
                <a:sym typeface="Canva Sans"/>
              </a:rPr>
              <a:t>izvērtēšana</a:t>
            </a:r>
            <a:r>
              <a:rPr lang="lv-LV" sz="2800" b="1" dirty="0">
                <a:solidFill>
                  <a:srgbClr val="000000"/>
                </a:solidFill>
                <a:latin typeface="Canva Sans"/>
                <a:ea typeface="Canva Sans"/>
                <a:cs typeface="Canva Sans"/>
                <a:sym typeface="Canva Sans"/>
              </a:rPr>
              <a:t> – organizē Izglītības kvalitātes valsts dienests</a:t>
            </a:r>
            <a:endParaRPr lang="en-US" sz="2800" b="1" dirty="0">
              <a:solidFill>
                <a:srgbClr val="000000"/>
              </a:solidFill>
              <a:latin typeface="Canva Sans Bold"/>
              <a:ea typeface="Canva Sans Bold"/>
              <a:cs typeface="Canva Sans Bold"/>
              <a:sym typeface="Canva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8200" y="5949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20692085" y="-8442815"/>
            <a:ext cx="40798198" cy="11622962"/>
            <a:chOff x="0" y="0"/>
            <a:chExt cx="10745204" cy="3061192"/>
          </a:xfrm>
        </p:grpSpPr>
        <p:sp>
          <p:nvSpPr>
            <p:cNvPr id="4" name="Freeform 4"/>
            <p:cNvSpPr/>
            <p:nvPr/>
          </p:nvSpPr>
          <p:spPr>
            <a:xfrm>
              <a:off x="0" y="0"/>
              <a:ext cx="10745205" cy="3061192"/>
            </a:xfrm>
            <a:custGeom>
              <a:avLst/>
              <a:gdLst/>
              <a:ahLst/>
              <a:cxnLst/>
              <a:rect l="l" t="t" r="r" b="b"/>
              <a:pathLst>
                <a:path w="10745205" h="3061192">
                  <a:moveTo>
                    <a:pt x="0" y="0"/>
                  </a:moveTo>
                  <a:lnTo>
                    <a:pt x="10745205" y="0"/>
                  </a:lnTo>
                  <a:lnTo>
                    <a:pt x="10745205" y="3061192"/>
                  </a:lnTo>
                  <a:lnTo>
                    <a:pt x="0" y="3061192"/>
                  </a:lnTo>
                  <a:close/>
                </a:path>
              </a:pathLst>
            </a:custGeom>
            <a:solidFill>
              <a:srgbClr val="62478C"/>
            </a:solidFill>
          </p:spPr>
          <p:txBody>
            <a:bodyPr/>
            <a:lstStyle/>
            <a:p>
              <a:endParaRPr lang="lv-LV"/>
            </a:p>
          </p:txBody>
        </p:sp>
        <p:sp>
          <p:nvSpPr>
            <p:cNvPr id="5" name="TextBox 5"/>
            <p:cNvSpPr txBox="1"/>
            <p:nvPr/>
          </p:nvSpPr>
          <p:spPr>
            <a:xfrm>
              <a:off x="0" y="-38100"/>
              <a:ext cx="10745204" cy="3099292"/>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447800" y="5659280"/>
            <a:ext cx="14532096" cy="3680495"/>
          </a:xfrm>
          <a:prstGeom prst="rect">
            <a:avLst/>
          </a:prstGeom>
        </p:spPr>
        <p:txBody>
          <a:bodyPr wrap="square" lIns="0" tIns="0" rIns="0" bIns="0" rtlCol="0" anchor="t">
            <a:spAutoFit/>
          </a:bodyPr>
          <a:lstStyle/>
          <a:p>
            <a:pPr marL="313056" lvl="1">
              <a:lnSpc>
                <a:spcPts val="4060"/>
              </a:lnSpc>
            </a:pPr>
            <a:r>
              <a:rPr lang="lv-LV" sz="3200" dirty="0">
                <a:latin typeface="Canva Sans" panose="020B0604020202020204" charset="0"/>
              </a:rPr>
              <a:t>Pašvaldība saistošajos noteikumos var noteikt maksu par atļaujas izsniegšanu.</a:t>
            </a:r>
          </a:p>
          <a:p>
            <a:pPr marL="626112" lvl="1" indent="-313056">
              <a:lnSpc>
                <a:spcPts val="4060"/>
              </a:lnSpc>
              <a:buFont typeface="Arial"/>
              <a:buChar char="•"/>
            </a:pPr>
            <a:endParaRPr lang="lv-LV" dirty="0">
              <a:latin typeface="Canva Sans" panose="020B0604020202020204" charset="0"/>
            </a:endParaRPr>
          </a:p>
          <a:p>
            <a:pPr marL="313056" lvl="1">
              <a:lnSpc>
                <a:spcPts val="4060"/>
              </a:lnSpc>
            </a:pPr>
            <a:r>
              <a:rPr lang="lv-LV" sz="3200" dirty="0">
                <a:latin typeface="Canva Sans" panose="020B0604020202020204" charset="0"/>
              </a:rPr>
              <a:t>Valsts izglītības informācijas sistēmā ievada informāciju par:</a:t>
            </a:r>
          </a:p>
          <a:p>
            <a:pPr marL="285750" indent="-285750">
              <a:lnSpc>
                <a:spcPts val="4060"/>
              </a:lnSpc>
              <a:buFont typeface="Arial" panose="020B0604020202020204" pitchFamily="34" charset="0"/>
              <a:buChar char="•"/>
            </a:pPr>
            <a:r>
              <a:rPr lang="lv-LV" sz="3200" dirty="0">
                <a:latin typeface="Canva Sans" panose="020B0604020202020204" charset="0"/>
              </a:rPr>
              <a:t>izsniegtajām atļaujām neformālās izglītības programmas īstenošanai;</a:t>
            </a:r>
          </a:p>
          <a:p>
            <a:pPr marL="285750" indent="-285750">
              <a:lnSpc>
                <a:spcPts val="4060"/>
              </a:lnSpc>
              <a:buFont typeface="Arial" panose="020B0604020202020204" pitchFamily="34" charset="0"/>
              <a:buChar char="•"/>
            </a:pPr>
            <a:r>
              <a:rPr lang="lv-LV" sz="3200" dirty="0">
                <a:latin typeface="Canva Sans" panose="020B0604020202020204" charset="0"/>
              </a:rPr>
              <a:t>neformālās izglītības programmas īstenotāja darbības kvalitātes </a:t>
            </a:r>
            <a:r>
              <a:rPr lang="lv-LV" sz="3200" dirty="0" err="1">
                <a:latin typeface="Canva Sans" panose="020B0604020202020204" charset="0"/>
              </a:rPr>
              <a:t>izvērtējumu</a:t>
            </a:r>
            <a:r>
              <a:rPr lang="lv-LV" sz="3200" dirty="0">
                <a:latin typeface="Canva Sans" panose="020B0604020202020204" charset="0"/>
              </a:rPr>
              <a:t>.</a:t>
            </a:r>
            <a:endParaRPr lang="en-US" sz="3200" dirty="0">
              <a:solidFill>
                <a:srgbClr val="000000"/>
              </a:solidFill>
              <a:latin typeface="Canva Sans" panose="020B0604020202020204" charset="0"/>
              <a:ea typeface="Canva Sans"/>
              <a:cs typeface="Canva Sans"/>
              <a:sym typeface="Canva Sans"/>
            </a:endParaRPr>
          </a:p>
        </p:txBody>
      </p:sp>
      <p:sp>
        <p:nvSpPr>
          <p:cNvPr id="9" name="TextBox 9"/>
          <p:cNvSpPr txBox="1"/>
          <p:nvPr/>
        </p:nvSpPr>
        <p:spPr>
          <a:xfrm>
            <a:off x="1664812" y="4126777"/>
            <a:ext cx="13346588" cy="500265"/>
          </a:xfrm>
          <a:prstGeom prst="rect">
            <a:avLst/>
          </a:prstGeom>
        </p:spPr>
        <p:txBody>
          <a:bodyPr wrap="square" lIns="0" tIns="0" rIns="0" bIns="0" rtlCol="0" anchor="t">
            <a:spAutoFit/>
          </a:bodyPr>
          <a:lstStyle/>
          <a:p>
            <a:pPr>
              <a:lnSpc>
                <a:spcPts val="4103"/>
              </a:lnSpc>
            </a:pPr>
            <a:r>
              <a:rPr lang="lv-LV" sz="3200" dirty="0">
                <a:latin typeface="Canva Sans" panose="020B0604020202020204" charset="0"/>
              </a:rPr>
              <a:t>Par neformālās izglītības programmas apguvi izsniedz apliecību.</a:t>
            </a:r>
            <a:endParaRPr lang="en-US" sz="3200" b="1" dirty="0">
              <a:solidFill>
                <a:srgbClr val="000000"/>
              </a:solidFill>
              <a:latin typeface="Canva Sans" panose="020B0604020202020204" charset="0"/>
              <a:ea typeface="Canva Sans Bold"/>
              <a:cs typeface="Canva Sans Bold"/>
              <a:sym typeface="Canva Sans Bold"/>
            </a:endParaRPr>
          </a:p>
        </p:txBody>
      </p:sp>
      <p:sp>
        <p:nvSpPr>
          <p:cNvPr id="10" name="TextBox 14"/>
          <p:cNvSpPr txBox="1"/>
          <p:nvPr/>
        </p:nvSpPr>
        <p:spPr>
          <a:xfrm>
            <a:off x="1028700" y="963277"/>
            <a:ext cx="13277031" cy="848866"/>
          </a:xfrm>
          <a:prstGeom prst="rect">
            <a:avLst/>
          </a:prstGeom>
        </p:spPr>
        <p:txBody>
          <a:bodyPr lIns="0" tIns="0" rIns="0" bIns="0" rtlCol="0" anchor="t">
            <a:spAutoFit/>
          </a:bodyPr>
          <a:lstStyle/>
          <a:p>
            <a:pPr algn="l">
              <a:lnSpc>
                <a:spcPts val="6425"/>
              </a:lnSpc>
              <a:spcBef>
                <a:spcPct val="0"/>
              </a:spcBef>
            </a:pPr>
            <a:r>
              <a:rPr lang="lv-LV" sz="6299" b="1" dirty="0">
                <a:solidFill>
                  <a:srgbClr val="FFFFFF"/>
                </a:solidFill>
                <a:latin typeface="Canva Sans Bold"/>
                <a:ea typeface="Canva Sans Bold"/>
                <a:cs typeface="Canva Sans Bold"/>
                <a:sym typeface="Canva Sans Bold"/>
              </a:rPr>
              <a:t>Svarīgi!</a:t>
            </a:r>
            <a:endParaRPr lang="en-US" sz="6299" b="1" dirty="0">
              <a:solidFill>
                <a:srgbClr val="FFFFFF"/>
              </a:solidFill>
              <a:latin typeface="Canva Sans Bold"/>
              <a:ea typeface="Canva Sans Bold"/>
              <a:cs typeface="Canva Sans Bold"/>
              <a:sym typeface="Canva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1028700" y="7614243"/>
            <a:ext cx="16230600" cy="2672757"/>
            <a:chOff x="0" y="0"/>
            <a:chExt cx="21640800" cy="3563676"/>
          </a:xfrm>
        </p:grpSpPr>
        <p:pic>
          <p:nvPicPr>
            <p:cNvPr id="4" name="Picture 4"/>
            <p:cNvPicPr>
              <a:picLocks noChangeAspect="1"/>
            </p:cNvPicPr>
            <p:nvPr/>
          </p:nvPicPr>
          <p:blipFill>
            <a:blip r:embed="rId3"/>
            <a:srcRect t="54494" b="20788"/>
            <a:stretch>
              <a:fillRect/>
            </a:stretch>
          </p:blipFill>
          <p:spPr>
            <a:xfrm>
              <a:off x="0" y="0"/>
              <a:ext cx="21640800" cy="3563676"/>
            </a:xfrm>
            <a:prstGeom prst="rect">
              <a:avLst/>
            </a:prstGeom>
          </p:spPr>
        </p:pic>
      </p:grpSp>
      <p:sp>
        <p:nvSpPr>
          <p:cNvPr id="5" name="TextBox 5"/>
          <p:cNvSpPr txBox="1"/>
          <p:nvPr/>
        </p:nvSpPr>
        <p:spPr>
          <a:xfrm>
            <a:off x="9935303" y="5369036"/>
            <a:ext cx="6146631" cy="1111785"/>
          </a:xfrm>
          <a:prstGeom prst="rect">
            <a:avLst/>
          </a:prstGeom>
        </p:spPr>
        <p:txBody>
          <a:bodyPr lIns="0" tIns="0" rIns="0" bIns="0" rtlCol="0" anchor="t">
            <a:spAutoFit/>
          </a:bodyPr>
          <a:lstStyle/>
          <a:p>
            <a:pPr algn="just">
              <a:lnSpc>
                <a:spcPts val="2240"/>
              </a:lnSpc>
            </a:pPr>
            <a:r>
              <a:rPr lang="en-US" sz="1600">
                <a:solidFill>
                  <a:srgbClr val="F7F7F7"/>
                </a:solidFill>
                <a:latin typeface="Poppins"/>
                <a:ea typeface="Poppins"/>
                <a:cs typeface="Poppins"/>
                <a:sym typeface="Poppins"/>
              </a:rPr>
              <a:t>Lorem ipsum dolor sit amet, consectetur adipiscing elit, sed do eiusmod tempor incididunt ut labore et dolore magna aliqua. Ut enim ad minim veniam, quis nostrud exercitation ullamco laboris nisi ut aliquip ex ea commodo consequat.</a:t>
            </a:r>
          </a:p>
        </p:txBody>
      </p:sp>
      <p:grpSp>
        <p:nvGrpSpPr>
          <p:cNvPr id="6" name="Group 6"/>
          <p:cNvGrpSpPr/>
          <p:nvPr/>
        </p:nvGrpSpPr>
        <p:grpSpPr>
          <a:xfrm>
            <a:off x="1632840" y="4293524"/>
            <a:ext cx="14643113" cy="1655218"/>
            <a:chOff x="0" y="0"/>
            <a:chExt cx="3856622" cy="435942"/>
          </a:xfrm>
        </p:grpSpPr>
        <p:sp>
          <p:nvSpPr>
            <p:cNvPr id="7" name="Freeform 7"/>
            <p:cNvSpPr/>
            <p:nvPr/>
          </p:nvSpPr>
          <p:spPr>
            <a:xfrm>
              <a:off x="0" y="0"/>
              <a:ext cx="3856622" cy="435942"/>
            </a:xfrm>
            <a:custGeom>
              <a:avLst/>
              <a:gdLst/>
              <a:ahLst/>
              <a:cxnLst/>
              <a:rect l="l" t="t" r="r" b="b"/>
              <a:pathLst>
                <a:path w="3856622" h="435942">
                  <a:moveTo>
                    <a:pt x="0" y="0"/>
                  </a:moveTo>
                  <a:lnTo>
                    <a:pt x="3856622" y="0"/>
                  </a:lnTo>
                  <a:lnTo>
                    <a:pt x="3856622" y="435942"/>
                  </a:lnTo>
                  <a:lnTo>
                    <a:pt x="0" y="435942"/>
                  </a:lnTo>
                  <a:close/>
                </a:path>
              </a:pathLst>
            </a:custGeom>
            <a:solidFill>
              <a:srgbClr val="E5E5E5"/>
            </a:solidFill>
          </p:spPr>
          <p:txBody>
            <a:bodyPr/>
            <a:lstStyle/>
            <a:p>
              <a:endParaRPr lang="lv-LV"/>
            </a:p>
          </p:txBody>
        </p:sp>
        <p:sp>
          <p:nvSpPr>
            <p:cNvPr id="8" name="TextBox 8"/>
            <p:cNvSpPr txBox="1"/>
            <p:nvPr/>
          </p:nvSpPr>
          <p:spPr>
            <a:xfrm>
              <a:off x="0" y="-66675"/>
              <a:ext cx="3856622" cy="502617"/>
            </a:xfrm>
            <a:prstGeom prst="rect">
              <a:avLst/>
            </a:prstGeom>
          </p:spPr>
          <p:txBody>
            <a:bodyPr lIns="50800" tIns="50800" rIns="50800" bIns="50800" rtlCol="0" anchor="ctr"/>
            <a:lstStyle/>
            <a:p>
              <a:pPr algn="ctr">
                <a:lnSpc>
                  <a:spcPts val="3640"/>
                </a:lnSpc>
              </a:pPr>
              <a:endParaRPr/>
            </a:p>
          </p:txBody>
        </p:sp>
      </p:grpSp>
      <p:grpSp>
        <p:nvGrpSpPr>
          <p:cNvPr id="9" name="Group 9"/>
          <p:cNvGrpSpPr/>
          <p:nvPr/>
        </p:nvGrpSpPr>
        <p:grpSpPr>
          <a:xfrm>
            <a:off x="-22237391" y="-12146925"/>
            <a:ext cx="42009743" cy="15040274"/>
            <a:chOff x="0" y="0"/>
            <a:chExt cx="11064294" cy="3961224"/>
          </a:xfrm>
        </p:grpSpPr>
        <p:sp>
          <p:nvSpPr>
            <p:cNvPr id="10" name="Freeform 10"/>
            <p:cNvSpPr/>
            <p:nvPr/>
          </p:nvSpPr>
          <p:spPr>
            <a:xfrm>
              <a:off x="0" y="0"/>
              <a:ext cx="11064294" cy="3961224"/>
            </a:xfrm>
            <a:custGeom>
              <a:avLst/>
              <a:gdLst/>
              <a:ahLst/>
              <a:cxnLst/>
              <a:rect l="l" t="t" r="r" b="b"/>
              <a:pathLst>
                <a:path w="11064294" h="3961224">
                  <a:moveTo>
                    <a:pt x="0" y="0"/>
                  </a:moveTo>
                  <a:lnTo>
                    <a:pt x="11064294" y="0"/>
                  </a:lnTo>
                  <a:lnTo>
                    <a:pt x="11064294" y="3961224"/>
                  </a:lnTo>
                  <a:lnTo>
                    <a:pt x="0" y="3961224"/>
                  </a:lnTo>
                  <a:close/>
                </a:path>
              </a:pathLst>
            </a:custGeom>
            <a:solidFill>
              <a:srgbClr val="624D8C"/>
            </a:solidFill>
          </p:spPr>
          <p:txBody>
            <a:bodyPr/>
            <a:lstStyle/>
            <a:p>
              <a:endParaRPr lang="lv-LV"/>
            </a:p>
          </p:txBody>
        </p:sp>
        <p:sp>
          <p:nvSpPr>
            <p:cNvPr id="11" name="TextBox 11"/>
            <p:cNvSpPr txBox="1"/>
            <p:nvPr/>
          </p:nvSpPr>
          <p:spPr>
            <a:xfrm>
              <a:off x="0" y="-38100"/>
              <a:ext cx="11064294" cy="3999324"/>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6589193" y="3638578"/>
            <a:ext cx="5109615" cy="358395"/>
          </a:xfrm>
          <a:prstGeom prst="rect">
            <a:avLst/>
          </a:prstGeom>
        </p:spPr>
        <p:txBody>
          <a:bodyPr lIns="0" tIns="0" rIns="0" bIns="0" rtlCol="0" anchor="t">
            <a:spAutoFit/>
          </a:bodyPr>
          <a:lstStyle/>
          <a:p>
            <a:pPr algn="l">
              <a:lnSpc>
                <a:spcPts val="2368"/>
              </a:lnSpc>
            </a:pPr>
            <a:r>
              <a:rPr lang="en-US" sz="3700" b="1" dirty="0" err="1">
                <a:solidFill>
                  <a:srgbClr val="000000"/>
                </a:solidFill>
                <a:latin typeface="Canva Sans Bold"/>
                <a:ea typeface="Canva Sans Bold"/>
                <a:cs typeface="Canva Sans Bold"/>
                <a:sym typeface="Canva Sans Bold"/>
              </a:rPr>
              <a:t>Grozījumi</a:t>
            </a:r>
            <a:r>
              <a:rPr lang="en-US" sz="3700" b="1" dirty="0">
                <a:solidFill>
                  <a:srgbClr val="000000"/>
                </a:solidFill>
                <a:latin typeface="Canva Sans Bold"/>
                <a:ea typeface="Canva Sans Bold"/>
                <a:cs typeface="Canva Sans Bold"/>
                <a:sym typeface="Canva Sans Bold"/>
              </a:rPr>
              <a:t> </a:t>
            </a:r>
            <a:r>
              <a:rPr lang="lv-LV" sz="3700" b="1" dirty="0">
                <a:solidFill>
                  <a:srgbClr val="000000"/>
                </a:solidFill>
                <a:latin typeface="Canva Sans Bold"/>
                <a:ea typeface="Canva Sans Bold"/>
                <a:cs typeface="Canva Sans Bold"/>
                <a:sym typeface="Canva Sans Bold"/>
              </a:rPr>
              <a:t>vecinās</a:t>
            </a:r>
            <a:r>
              <a:rPr lang="en-US" sz="3700" b="1" dirty="0">
                <a:solidFill>
                  <a:srgbClr val="000000"/>
                </a:solidFill>
                <a:latin typeface="Canva Sans Bold"/>
                <a:ea typeface="Canva Sans Bold"/>
                <a:cs typeface="Canva Sans Bold"/>
                <a:sym typeface="Canva Sans Bold"/>
              </a:rPr>
              <a:t>:</a:t>
            </a:r>
          </a:p>
        </p:txBody>
      </p:sp>
      <p:sp>
        <p:nvSpPr>
          <p:cNvPr id="13" name="TextBox 13"/>
          <p:cNvSpPr txBox="1"/>
          <p:nvPr/>
        </p:nvSpPr>
        <p:spPr>
          <a:xfrm>
            <a:off x="1905000" y="4783137"/>
            <a:ext cx="14176934" cy="628377"/>
          </a:xfrm>
          <a:prstGeom prst="rect">
            <a:avLst/>
          </a:prstGeom>
        </p:spPr>
        <p:txBody>
          <a:bodyPr wrap="square" lIns="0" tIns="0" rIns="0" bIns="0" rtlCol="0" anchor="t">
            <a:spAutoFit/>
          </a:bodyPr>
          <a:lstStyle/>
          <a:p>
            <a:pPr algn="just">
              <a:lnSpc>
                <a:spcPts val="4899"/>
              </a:lnSpc>
            </a:pPr>
            <a:r>
              <a:rPr lang="en-US" sz="3499" dirty="0" err="1">
                <a:solidFill>
                  <a:srgbClr val="000000"/>
                </a:solidFill>
                <a:latin typeface="Poppins"/>
                <a:ea typeface="Poppins"/>
                <a:cs typeface="Poppins"/>
                <a:sym typeface="Poppins"/>
              </a:rPr>
              <a:t>Kvalitāti</a:t>
            </a:r>
            <a:r>
              <a:rPr lang="en-US" sz="3499" dirty="0">
                <a:solidFill>
                  <a:srgbClr val="000000"/>
                </a:solidFill>
                <a:latin typeface="Poppins"/>
                <a:ea typeface="Poppins"/>
                <a:cs typeface="Poppins"/>
                <a:sym typeface="Poppins"/>
              </a:rPr>
              <a:t> / </a:t>
            </a:r>
            <a:r>
              <a:rPr lang="en-US" sz="3499" dirty="0" err="1">
                <a:solidFill>
                  <a:srgbClr val="000000"/>
                </a:solidFill>
                <a:latin typeface="Poppins"/>
                <a:ea typeface="Poppins"/>
                <a:cs typeface="Poppins"/>
                <a:sym typeface="Poppins"/>
              </a:rPr>
              <a:t>Pārskatāmību</a:t>
            </a:r>
            <a:r>
              <a:rPr lang="en-US" sz="3499" dirty="0">
                <a:solidFill>
                  <a:srgbClr val="000000"/>
                </a:solidFill>
                <a:latin typeface="Poppins"/>
                <a:ea typeface="Poppins"/>
                <a:cs typeface="Poppins"/>
                <a:sym typeface="Poppins"/>
              </a:rPr>
              <a:t> / </a:t>
            </a:r>
            <a:r>
              <a:rPr lang="en-US" sz="3499" dirty="0" err="1">
                <a:solidFill>
                  <a:srgbClr val="000000"/>
                </a:solidFill>
                <a:latin typeface="Poppins"/>
                <a:ea typeface="Poppins"/>
                <a:cs typeface="Poppins"/>
                <a:sym typeface="Poppins"/>
              </a:rPr>
              <a:t>Vienlīdzību</a:t>
            </a:r>
            <a:r>
              <a:rPr lang="en-US" sz="3499" dirty="0">
                <a:solidFill>
                  <a:srgbClr val="000000"/>
                </a:solidFill>
                <a:latin typeface="Poppins"/>
                <a:ea typeface="Poppins"/>
                <a:cs typeface="Poppins"/>
                <a:sym typeface="Poppins"/>
              </a:rPr>
              <a:t> /</a:t>
            </a:r>
            <a:r>
              <a:rPr lang="lv-LV" sz="3499" dirty="0">
                <a:solidFill>
                  <a:srgbClr val="000000"/>
                </a:solidFill>
                <a:latin typeface="Poppins"/>
                <a:ea typeface="Poppins"/>
                <a:cs typeface="Poppins"/>
                <a:sym typeface="Poppins"/>
              </a:rPr>
              <a:t> </a:t>
            </a:r>
            <a:r>
              <a:rPr lang="en-US" sz="3499" dirty="0">
                <a:solidFill>
                  <a:srgbClr val="000000"/>
                </a:solidFill>
                <a:latin typeface="Poppins"/>
                <a:ea typeface="Poppins"/>
                <a:cs typeface="Poppins"/>
                <a:sym typeface="Poppins"/>
              </a:rPr>
              <a:t>I</a:t>
            </a:r>
            <a:r>
              <a:rPr lang="lv-LV" sz="3499" dirty="0" err="1">
                <a:solidFill>
                  <a:srgbClr val="000000"/>
                </a:solidFill>
                <a:latin typeface="Poppins"/>
                <a:ea typeface="Poppins"/>
                <a:cs typeface="Poppins"/>
                <a:sym typeface="Poppins"/>
              </a:rPr>
              <a:t>nformācijas</a:t>
            </a:r>
            <a:r>
              <a:rPr lang="lv-LV" sz="3499" dirty="0">
                <a:solidFill>
                  <a:srgbClr val="000000"/>
                </a:solidFill>
                <a:latin typeface="Poppins"/>
                <a:ea typeface="Poppins"/>
                <a:cs typeface="Poppins"/>
                <a:sym typeface="Poppins"/>
              </a:rPr>
              <a:t> pieejamību</a:t>
            </a:r>
            <a:endParaRPr lang="en-US" sz="3499" dirty="0">
              <a:solidFill>
                <a:srgbClr val="000000"/>
              </a:solidFill>
              <a:latin typeface="Poppins"/>
              <a:ea typeface="Poppins"/>
              <a:cs typeface="Poppins"/>
              <a:sym typeface="Poppins"/>
            </a:endParaRPr>
          </a:p>
        </p:txBody>
      </p:sp>
      <p:sp>
        <p:nvSpPr>
          <p:cNvPr id="14" name="TextBox 14"/>
          <p:cNvSpPr txBox="1"/>
          <p:nvPr/>
        </p:nvSpPr>
        <p:spPr>
          <a:xfrm>
            <a:off x="1028700" y="963277"/>
            <a:ext cx="13277031" cy="1641475"/>
          </a:xfrm>
          <a:prstGeom prst="rect">
            <a:avLst/>
          </a:prstGeom>
        </p:spPr>
        <p:txBody>
          <a:bodyPr lIns="0" tIns="0" rIns="0" bIns="0" rtlCol="0" anchor="t">
            <a:spAutoFit/>
          </a:bodyPr>
          <a:lstStyle/>
          <a:p>
            <a:pPr algn="l">
              <a:lnSpc>
                <a:spcPts val="6425"/>
              </a:lnSpc>
              <a:spcBef>
                <a:spcPct val="0"/>
              </a:spcBef>
            </a:pPr>
            <a:r>
              <a:rPr lang="en-US" sz="6299" b="1" dirty="0">
                <a:solidFill>
                  <a:srgbClr val="FFFFFF"/>
                </a:solidFill>
                <a:latin typeface="Canva Sans Bold"/>
                <a:ea typeface="Canva Sans Bold"/>
                <a:cs typeface="Canva Sans Bold"/>
                <a:sym typeface="Canva Sans Bold"/>
              </a:rPr>
              <a:t>IETEKME UZ </a:t>
            </a:r>
            <a:r>
              <a:rPr lang="lv-LV" sz="6299" b="1" dirty="0">
                <a:solidFill>
                  <a:srgbClr val="FFFFFF"/>
                </a:solidFill>
                <a:latin typeface="Canva Sans Bold"/>
                <a:ea typeface="Canva Sans Bold"/>
                <a:cs typeface="Canva Sans Bold"/>
                <a:sym typeface="Canva Sans Bold"/>
              </a:rPr>
              <a:t>NEFORMĀLĀS IZGLĪTĪBAS </a:t>
            </a:r>
            <a:r>
              <a:rPr lang="en-US" sz="6299" b="1" dirty="0">
                <a:solidFill>
                  <a:srgbClr val="FFFFFF"/>
                </a:solidFill>
                <a:latin typeface="Canva Sans Bold"/>
                <a:ea typeface="Canva Sans Bold"/>
                <a:cs typeface="Canva Sans Bold"/>
                <a:sym typeface="Canva Sans Bold"/>
              </a:rPr>
              <a:t>SISTĒMU KOPUMĀ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548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339</Words>
  <Application>Microsoft Office PowerPoint</Application>
  <PresentationFormat>Pielāgots</PresentationFormat>
  <Paragraphs>39</Paragraphs>
  <Slides>8</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8</vt:i4>
      </vt:variant>
    </vt:vector>
  </HeadingPairs>
  <TitlesOfParts>
    <vt:vector size="14" baseType="lpstr">
      <vt:lpstr>Canva Sans</vt:lpstr>
      <vt:lpstr>Poppins</vt:lpstr>
      <vt:lpstr>Arial</vt:lpstr>
      <vt:lpstr>Canva Sans Bold</vt:lpstr>
      <vt:lpstr>Calibri</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Formālās un neformālās izglītības programmu kvalitātes novērtēšanas sistēmas izveide</dc:title>
  <dc:creator>Sanita.Bukava</dc:creator>
  <cp:lastModifiedBy>Jana Veinberga</cp:lastModifiedBy>
  <cp:revision>16</cp:revision>
  <dcterms:created xsi:type="dcterms:W3CDTF">2006-08-16T00:00:00Z</dcterms:created>
  <dcterms:modified xsi:type="dcterms:W3CDTF">2026-07-02T08:32:22Z</dcterms:modified>
  <dc:identifier>DAHCs8a71gc</dc:identifier>
</cp:coreProperties>
</file>